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0693400" cy="7562850"/>
  <p:notesSz cx="10693400" cy="7562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731399" y="2920745"/>
            <a:ext cx="48767" cy="129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2476" y="562609"/>
            <a:ext cx="8268446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1">
                <a:solidFill>
                  <a:srgbClr val="003D82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4839" y="3489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774839" y="20634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77537" y="3220466"/>
            <a:ext cx="8338324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88626" y="1574545"/>
            <a:ext cx="7887970" cy="1732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1">
                <a:solidFill>
                  <a:srgbClr val="003D82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741297" y="7005944"/>
            <a:ext cx="332994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201524" y="6983840"/>
            <a:ext cx="254000" cy="188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hristoph.kloss@jku.at" TargetMode="External"/><Relationship Id="rId3" Type="http://schemas.openxmlformats.org/officeDocument/2006/relationships/hyperlink" Target="mailto:christoph.goniva@jku.at" TargetMode="External"/><Relationship Id="rId4" Type="http://schemas.openxmlformats.org/officeDocument/2006/relationships/hyperlink" Target="mailto:stefan.pirker@jku.at" TargetMode="External"/><Relationship Id="rId5" Type="http://schemas.openxmlformats.org/officeDocument/2006/relationships/hyperlink" Target="http://www.liggghts.com/" TargetMode="External"/><Relationship Id="rId6" Type="http://schemas.openxmlformats.org/officeDocument/2006/relationships/hyperlink" Target="http://www.cfdem.com/" TargetMode="External"/><Relationship Id="rId7" Type="http://schemas.openxmlformats.org/officeDocument/2006/relationships/hyperlink" Target="http://www.particulate-flow.at/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hyperlink" Target="http://www.particulate-flow.at/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particulate-flow.at/" TargetMode="Externa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particulate-flow.at/" TargetMode="Externa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jp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jpg"/><Relationship Id="rId8" Type="http://schemas.openxmlformats.org/officeDocument/2006/relationships/hyperlink" Target="http://www.particulate-flow.at/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5" Type="http://schemas.openxmlformats.org/officeDocument/2006/relationships/image" Target="../media/image47.jpg"/><Relationship Id="rId6" Type="http://schemas.openxmlformats.org/officeDocument/2006/relationships/image" Target="../media/image48.jp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hyperlink" Target="http://www.particulate-flow.at/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hyperlink" Target="http://www.particulate-flow.at/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jpg"/><Relationship Id="rId6" Type="http://schemas.openxmlformats.org/officeDocument/2006/relationships/image" Target="../media/image58.png"/><Relationship Id="rId7" Type="http://schemas.openxmlformats.org/officeDocument/2006/relationships/image" Target="../media/image59.jp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hyperlink" Target="http://www.particulate-flow.at/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jpg"/><Relationship Id="rId9" Type="http://schemas.openxmlformats.org/officeDocument/2006/relationships/image" Target="../media/image69.jpg"/><Relationship Id="rId10" Type="http://schemas.openxmlformats.org/officeDocument/2006/relationships/image" Target="../media/image70.jpg"/><Relationship Id="rId11" Type="http://schemas.openxmlformats.org/officeDocument/2006/relationships/image" Target="../media/image71.jpg"/><Relationship Id="rId12" Type="http://schemas.openxmlformats.org/officeDocument/2006/relationships/image" Target="../media/image72.jpg"/><Relationship Id="rId13" Type="http://schemas.openxmlformats.org/officeDocument/2006/relationships/image" Target="../media/image73.jpg"/><Relationship Id="rId14" Type="http://schemas.openxmlformats.org/officeDocument/2006/relationships/image" Target="../media/image74.jpg"/><Relationship Id="rId15" Type="http://schemas.openxmlformats.org/officeDocument/2006/relationships/image" Target="../media/image75.jpg"/><Relationship Id="rId16" Type="http://schemas.openxmlformats.org/officeDocument/2006/relationships/image" Target="../media/image76.jpg"/><Relationship Id="rId17" Type="http://schemas.openxmlformats.org/officeDocument/2006/relationships/image" Target="../media/image77.jpg"/><Relationship Id="rId18" Type="http://schemas.openxmlformats.org/officeDocument/2006/relationships/image" Target="../media/image78.jpg"/><Relationship Id="rId19" Type="http://schemas.openxmlformats.org/officeDocument/2006/relationships/image" Target="../media/image79.jpg"/><Relationship Id="rId20" Type="http://schemas.openxmlformats.org/officeDocument/2006/relationships/image" Target="../media/image80.png"/><Relationship Id="rId21" Type="http://schemas.openxmlformats.org/officeDocument/2006/relationships/hyperlink" Target="http://www.particulate-flow.at/" TargetMode="External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Relationship Id="rId4" Type="http://schemas.openxmlformats.org/officeDocument/2006/relationships/image" Target="../media/image83.png"/><Relationship Id="rId5" Type="http://schemas.openxmlformats.org/officeDocument/2006/relationships/image" Target="../media/image84.jpg"/><Relationship Id="rId6" Type="http://schemas.openxmlformats.org/officeDocument/2006/relationships/image" Target="../media/image85.jp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hyperlink" Target="http://www.particulate-flow.at/" TargetMode="Externa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jp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hyperlink" Target="http://www.particulate-flow.at/" TargetMode="Externa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jpg"/><Relationship Id="rId5" Type="http://schemas.openxmlformats.org/officeDocument/2006/relationships/image" Target="../media/image95.png"/><Relationship Id="rId6" Type="http://schemas.openxmlformats.org/officeDocument/2006/relationships/hyperlink" Target="http://www.particulate-flow.at/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hyperlink" Target="http://www.particulate-flow.at/" TargetMode="Externa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jpg"/><Relationship Id="rId5" Type="http://schemas.openxmlformats.org/officeDocument/2006/relationships/image" Target="../media/image104.png"/><Relationship Id="rId6" Type="http://schemas.openxmlformats.org/officeDocument/2006/relationships/image" Target="../media/image105.jp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jp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hyperlink" Target="http://www.particulate-flow.at/" TargetMode="Externa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jpg"/><Relationship Id="rId5" Type="http://schemas.openxmlformats.org/officeDocument/2006/relationships/image" Target="../media/image115.jpg"/><Relationship Id="rId6" Type="http://schemas.openxmlformats.org/officeDocument/2006/relationships/hyperlink" Target="http://www.particulate-flow.at/" TargetMode="Externa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jpg"/><Relationship Id="rId8" Type="http://schemas.openxmlformats.org/officeDocument/2006/relationships/image" Target="../media/image122.png"/><Relationship Id="rId9" Type="http://schemas.openxmlformats.org/officeDocument/2006/relationships/image" Target="../media/image123.jpg"/><Relationship Id="rId10" Type="http://schemas.openxmlformats.org/officeDocument/2006/relationships/image" Target="../media/image124.png"/><Relationship Id="rId11" Type="http://schemas.openxmlformats.org/officeDocument/2006/relationships/image" Target="../media/image125.jpg"/><Relationship Id="rId12" Type="http://schemas.openxmlformats.org/officeDocument/2006/relationships/image" Target="../media/image126.jpg"/><Relationship Id="rId13" Type="http://schemas.openxmlformats.org/officeDocument/2006/relationships/image" Target="../media/image127.jpg"/><Relationship Id="rId14" Type="http://schemas.openxmlformats.org/officeDocument/2006/relationships/image" Target="../media/image128.png"/><Relationship Id="rId15" Type="http://schemas.openxmlformats.org/officeDocument/2006/relationships/image" Target="../media/image129.png"/><Relationship Id="rId16" Type="http://schemas.openxmlformats.org/officeDocument/2006/relationships/hyperlink" Target="http://www.particulate-flow.at/" TargetMode="Externa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rticulate-flow.at/" TargetMode="External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rticulate-flow.at/" TargetMode="Externa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rticulate-flow.at/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articulate-flow.at/" TargetMode="Externa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hyperlink" Target="http://www.particulate-flow.at/" TargetMode="Externa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Relationship Id="rId3" Type="http://schemas.openxmlformats.org/officeDocument/2006/relationships/hyperlink" Target="http://www.particulate-flow.at/" TargetMode="External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hyperlink" Target="http://www.particulate-flow.at/" TargetMode="Externa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3" Type="http://schemas.openxmlformats.org/officeDocument/2006/relationships/hyperlink" Target="http://www.particulate-flow.at/" TargetMode="External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particulate-flow.at/" TargetMode="External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Relationship Id="rId8" Type="http://schemas.openxmlformats.org/officeDocument/2006/relationships/hyperlink" Target="http://www.particulate-flow.at/" TargetMode="Externa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penfoam.com/" TargetMode="External"/><Relationship Id="rId3" Type="http://schemas.openxmlformats.org/officeDocument/2006/relationships/image" Target="../media/image141.png"/><Relationship Id="rId4" Type="http://schemas.openxmlformats.org/officeDocument/2006/relationships/hyperlink" Target="http://www.particulate-flow.at/" TargetMode="External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hyperlink" Target="http://www.particulate-flow.at/" TargetMode="Externa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hyperlink" Target="http://www.particulate-flow.at/" TargetMode="External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fdem.com/" TargetMode="External"/><Relationship Id="rId3" Type="http://schemas.openxmlformats.org/officeDocument/2006/relationships/hyperlink" Target="http://www.particulate-flow.at/" TargetMode="Externa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png"/><Relationship Id="rId3" Type="http://schemas.openxmlformats.org/officeDocument/2006/relationships/image" Target="../media/image149.jpg"/><Relationship Id="rId4" Type="http://schemas.openxmlformats.org/officeDocument/2006/relationships/image" Target="../media/image150.jpg"/><Relationship Id="rId5" Type="http://schemas.openxmlformats.org/officeDocument/2006/relationships/image" Target="../media/image151.jpg"/><Relationship Id="rId6" Type="http://schemas.openxmlformats.org/officeDocument/2006/relationships/image" Target="../media/image152.jpg"/><Relationship Id="rId7" Type="http://schemas.openxmlformats.org/officeDocument/2006/relationships/image" Target="../media/image153.jpg"/><Relationship Id="rId8" Type="http://schemas.openxmlformats.org/officeDocument/2006/relationships/image" Target="../media/image154.jpg"/><Relationship Id="rId9" Type="http://schemas.openxmlformats.org/officeDocument/2006/relationships/image" Target="../media/image155.jpg"/><Relationship Id="rId10" Type="http://schemas.openxmlformats.org/officeDocument/2006/relationships/image" Target="../media/image156.png"/><Relationship Id="rId11" Type="http://schemas.openxmlformats.org/officeDocument/2006/relationships/image" Target="../media/image157.jpg"/><Relationship Id="rId12" Type="http://schemas.openxmlformats.org/officeDocument/2006/relationships/hyperlink" Target="http://www.particulate-flow.at/" TargetMode="Externa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Relationship Id="rId23" Type="http://schemas.openxmlformats.org/officeDocument/2006/relationships/image" Target="../media/image179.png"/><Relationship Id="rId24" Type="http://schemas.openxmlformats.org/officeDocument/2006/relationships/image" Target="../media/image180.png"/><Relationship Id="rId25" Type="http://schemas.openxmlformats.org/officeDocument/2006/relationships/image" Target="../media/image181.png"/><Relationship Id="rId26" Type="http://schemas.openxmlformats.org/officeDocument/2006/relationships/image" Target="../media/image182.png"/><Relationship Id="rId27" Type="http://schemas.openxmlformats.org/officeDocument/2006/relationships/image" Target="../media/image183.png"/><Relationship Id="rId28" Type="http://schemas.openxmlformats.org/officeDocument/2006/relationships/image" Target="../media/image184.png"/><Relationship Id="rId29" Type="http://schemas.openxmlformats.org/officeDocument/2006/relationships/image" Target="../media/image185.png"/><Relationship Id="rId30" Type="http://schemas.openxmlformats.org/officeDocument/2006/relationships/image" Target="../media/image186.png"/><Relationship Id="rId31" Type="http://schemas.openxmlformats.org/officeDocument/2006/relationships/image" Target="../media/image187.png"/><Relationship Id="rId32" Type="http://schemas.openxmlformats.org/officeDocument/2006/relationships/image" Target="../media/image188.png"/><Relationship Id="rId33" Type="http://schemas.openxmlformats.org/officeDocument/2006/relationships/image" Target="../media/image189.png"/><Relationship Id="rId34" Type="http://schemas.openxmlformats.org/officeDocument/2006/relationships/image" Target="../media/image190.png"/><Relationship Id="rId35" Type="http://schemas.openxmlformats.org/officeDocument/2006/relationships/image" Target="../media/image191.png"/><Relationship Id="rId36" Type="http://schemas.openxmlformats.org/officeDocument/2006/relationships/image" Target="../media/image192.png"/><Relationship Id="rId37" Type="http://schemas.openxmlformats.org/officeDocument/2006/relationships/image" Target="../media/image193.png"/><Relationship Id="rId38" Type="http://schemas.openxmlformats.org/officeDocument/2006/relationships/image" Target="../media/image194.png"/><Relationship Id="rId39" Type="http://schemas.openxmlformats.org/officeDocument/2006/relationships/image" Target="../media/image195.png"/><Relationship Id="rId40" Type="http://schemas.openxmlformats.org/officeDocument/2006/relationships/image" Target="../media/image196.png"/><Relationship Id="rId41" Type="http://schemas.openxmlformats.org/officeDocument/2006/relationships/hyperlink" Target="http://www.particulate-flow.at/" TargetMode="Externa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particulate-flow.at/" TargetMode="External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particulate-flow.at/" TargetMode="Externa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jpg"/><Relationship Id="rId8" Type="http://schemas.openxmlformats.org/officeDocument/2006/relationships/image" Target="../media/image203.png"/><Relationship Id="rId9" Type="http://schemas.openxmlformats.org/officeDocument/2006/relationships/image" Target="../media/image204.png"/><Relationship Id="rId10" Type="http://schemas.openxmlformats.org/officeDocument/2006/relationships/image" Target="../media/image205.png"/><Relationship Id="rId11" Type="http://schemas.openxmlformats.org/officeDocument/2006/relationships/image" Target="../media/image206.png"/><Relationship Id="rId12" Type="http://schemas.openxmlformats.org/officeDocument/2006/relationships/image" Target="../media/image207.png"/><Relationship Id="rId13" Type="http://schemas.openxmlformats.org/officeDocument/2006/relationships/image" Target="../media/image208.png"/><Relationship Id="rId14" Type="http://schemas.openxmlformats.org/officeDocument/2006/relationships/hyperlink" Target="http://www.particulate-flow.at/" TargetMode="Externa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9" Type="http://schemas.openxmlformats.org/officeDocument/2006/relationships/image" Target="../media/image216.png"/><Relationship Id="rId10" Type="http://schemas.openxmlformats.org/officeDocument/2006/relationships/image" Target="../media/image217.png"/><Relationship Id="rId11" Type="http://schemas.openxmlformats.org/officeDocument/2006/relationships/image" Target="../media/image218.png"/><Relationship Id="rId12" Type="http://schemas.openxmlformats.org/officeDocument/2006/relationships/image" Target="../media/image219.png"/><Relationship Id="rId13" Type="http://schemas.openxmlformats.org/officeDocument/2006/relationships/image" Target="../media/image220.png"/><Relationship Id="rId14" Type="http://schemas.openxmlformats.org/officeDocument/2006/relationships/image" Target="../media/image221.png"/><Relationship Id="rId15" Type="http://schemas.openxmlformats.org/officeDocument/2006/relationships/image" Target="../media/image222.png"/><Relationship Id="rId16" Type="http://schemas.openxmlformats.org/officeDocument/2006/relationships/image" Target="../media/image223.png"/><Relationship Id="rId17" Type="http://schemas.openxmlformats.org/officeDocument/2006/relationships/image" Target="../media/image224.png"/><Relationship Id="rId18" Type="http://schemas.openxmlformats.org/officeDocument/2006/relationships/image" Target="../media/image225.png"/><Relationship Id="rId19" Type="http://schemas.openxmlformats.org/officeDocument/2006/relationships/image" Target="../media/image226.png"/><Relationship Id="rId20" Type="http://schemas.openxmlformats.org/officeDocument/2006/relationships/image" Target="../media/image227.png"/><Relationship Id="rId21" Type="http://schemas.openxmlformats.org/officeDocument/2006/relationships/image" Target="../media/image228.png"/><Relationship Id="rId22" Type="http://schemas.openxmlformats.org/officeDocument/2006/relationships/image" Target="../media/image229.png"/><Relationship Id="rId23" Type="http://schemas.openxmlformats.org/officeDocument/2006/relationships/image" Target="../media/image230.png"/><Relationship Id="rId24" Type="http://schemas.openxmlformats.org/officeDocument/2006/relationships/image" Target="../media/image231.png"/><Relationship Id="rId25" Type="http://schemas.openxmlformats.org/officeDocument/2006/relationships/image" Target="../media/image232.png"/><Relationship Id="rId26" Type="http://schemas.openxmlformats.org/officeDocument/2006/relationships/hyperlink" Target="http://www.particulate-flow.at/" TargetMode="Externa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jpg"/><Relationship Id="rId3" Type="http://schemas.openxmlformats.org/officeDocument/2006/relationships/image" Target="../media/image234.jpg"/><Relationship Id="rId4" Type="http://schemas.openxmlformats.org/officeDocument/2006/relationships/image" Target="../media/image235.jpg"/><Relationship Id="rId5" Type="http://schemas.openxmlformats.org/officeDocument/2006/relationships/image" Target="../media/image236.jp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jpg"/><Relationship Id="rId10" Type="http://schemas.openxmlformats.org/officeDocument/2006/relationships/image" Target="../media/image241.jpg"/><Relationship Id="rId11" Type="http://schemas.openxmlformats.org/officeDocument/2006/relationships/image" Target="../media/image242.png"/><Relationship Id="rId12" Type="http://schemas.openxmlformats.org/officeDocument/2006/relationships/image" Target="../media/image243.png"/><Relationship Id="rId13" Type="http://schemas.openxmlformats.org/officeDocument/2006/relationships/image" Target="../media/image244.png"/><Relationship Id="rId14" Type="http://schemas.openxmlformats.org/officeDocument/2006/relationships/image" Target="../media/image245.png"/><Relationship Id="rId15" Type="http://schemas.openxmlformats.org/officeDocument/2006/relationships/hyperlink" Target="http://www.particulate-flow.at/" TargetMode="Externa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6.png"/><Relationship Id="rId3" Type="http://schemas.openxmlformats.org/officeDocument/2006/relationships/hyperlink" Target="http://www.particulate-flow.at/" TargetMode="External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png"/><Relationship Id="rId3" Type="http://schemas.openxmlformats.org/officeDocument/2006/relationships/hyperlink" Target="http://www.particulate-flow.at/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hyperlink" Target="http://www.particulate-flow.at/" TargetMode="Externa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cfdem.com/" TargetMode="External"/><Relationship Id="rId3" Type="http://schemas.openxmlformats.org/officeDocument/2006/relationships/hyperlink" Target="http://www.particulate-flow.at/" TargetMode="Externa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IGGGHTS.COM/" TargetMode="External"/><Relationship Id="rId3" Type="http://schemas.openxmlformats.org/officeDocument/2006/relationships/hyperlink" Target="http://WWW.CFDEM.COM/" TargetMode="External"/><Relationship Id="rId4" Type="http://schemas.openxmlformats.org/officeDocument/2006/relationships/hyperlink" Target="http://www.particulate-flow.at/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jpg"/><Relationship Id="rId10" Type="http://schemas.openxmlformats.org/officeDocument/2006/relationships/image" Target="../media/image12.png"/><Relationship Id="rId11" Type="http://schemas.openxmlformats.org/officeDocument/2006/relationships/image" Target="../media/image13.jpg"/><Relationship Id="rId12" Type="http://schemas.openxmlformats.org/officeDocument/2006/relationships/image" Target="../media/image14.jp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jp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jp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jp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jpg"/><Relationship Id="rId26" Type="http://schemas.openxmlformats.org/officeDocument/2006/relationships/image" Target="../media/image28.png"/><Relationship Id="rId27" Type="http://schemas.openxmlformats.org/officeDocument/2006/relationships/image" Target="../media/image29.jpg"/><Relationship Id="rId28" Type="http://schemas.openxmlformats.org/officeDocument/2006/relationships/image" Target="../media/image30.png"/><Relationship Id="rId29" Type="http://schemas.openxmlformats.org/officeDocument/2006/relationships/image" Target="../media/image31.png"/><Relationship Id="rId30" Type="http://schemas.openxmlformats.org/officeDocument/2006/relationships/image" Target="../media/image32.jpg"/><Relationship Id="rId31" Type="http://schemas.openxmlformats.org/officeDocument/2006/relationships/image" Target="../media/image33.png"/><Relationship Id="rId32" Type="http://schemas.openxmlformats.org/officeDocument/2006/relationships/image" Target="../media/image34.png"/><Relationship Id="rId33" Type="http://schemas.openxmlformats.org/officeDocument/2006/relationships/hyperlink" Target="http://www.particulate-flow.at/" TargetMode="Externa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hyperlink" Target="http://www.particulate-flow.at/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6003" y="1564639"/>
            <a:ext cx="7949565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Enhancing LAMMPS</a:t>
            </a:r>
            <a:r>
              <a:rPr dirty="0" spc="-95"/>
              <a:t> </a:t>
            </a:r>
            <a:r>
              <a:rPr dirty="0" spc="-5"/>
              <a:t>Capabilities</a:t>
            </a:r>
          </a:p>
        </p:txBody>
      </p:sp>
      <p:sp>
        <p:nvSpPr>
          <p:cNvPr id="5" name="object 5"/>
          <p:cNvSpPr/>
          <p:nvPr/>
        </p:nvSpPr>
        <p:spPr>
          <a:xfrm>
            <a:off x="774839" y="20634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4839" y="63497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14589" y="2181098"/>
            <a:ext cx="7887334" cy="490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Granular </a:t>
            </a:r>
            <a:r>
              <a:rPr dirty="0" sz="2300" spc="-10" b="1">
                <a:solidFill>
                  <a:srgbClr val="FFFFFF"/>
                </a:solidFill>
                <a:latin typeface="Arial"/>
                <a:cs typeface="Arial"/>
              </a:rPr>
              <a:t>Models, Coding Concepts, </a:t>
            </a: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CAD</a:t>
            </a:r>
            <a:r>
              <a:rPr dirty="0" sz="2300" spc="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Interoperability</a:t>
            </a:r>
            <a:endParaRPr sz="2300">
              <a:latin typeface="Arial"/>
              <a:cs typeface="Arial"/>
            </a:endParaRPr>
          </a:p>
          <a:p>
            <a:pPr marL="2753995">
              <a:lnSpc>
                <a:spcPct val="100000"/>
              </a:lnSpc>
            </a:pP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300" spc="-10" b="1">
                <a:solidFill>
                  <a:srgbClr val="FFFFFF"/>
                </a:solidFill>
                <a:latin typeface="Arial"/>
                <a:cs typeface="Arial"/>
              </a:rPr>
              <a:t>Coupling </a:t>
            </a: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2300" spc="-10" b="1">
                <a:solidFill>
                  <a:srgbClr val="FFFFFF"/>
                </a:solidFill>
                <a:latin typeface="Arial"/>
                <a:cs typeface="Arial"/>
              </a:rPr>
              <a:t>Continuum</a:t>
            </a:r>
            <a:r>
              <a:rPr dirty="0" sz="23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5" b="1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Times New Roman"/>
              <a:cs typeface="Times New Roman"/>
            </a:endParaRPr>
          </a:p>
          <a:p>
            <a:pPr marL="1565910" indent="-783590">
              <a:lnSpc>
                <a:spcPct val="100000"/>
              </a:lnSpc>
            </a:pP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2nd LAMMPS Workshop, Albuquerque, Aug</a:t>
            </a:r>
            <a:r>
              <a:rPr dirty="0" sz="24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2011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Times New Roman"/>
              <a:cs typeface="Times New Roman"/>
            </a:endParaRPr>
          </a:p>
          <a:p>
            <a:pPr marL="1039494" marR="8255" indent="526415">
              <a:lnSpc>
                <a:spcPct val="100000"/>
              </a:lnSpc>
              <a:spcBef>
                <a:spcPts val="5"/>
              </a:spcBef>
            </a:pPr>
            <a:r>
              <a:rPr dirty="0" u="heavy" sz="20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Christoph Kloss*, Christoph Goniva**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, Stefan Amberger,  Alice Hager, Andreas Aigner, Michael Friedl, Stefan</a:t>
            </a:r>
            <a:r>
              <a:rPr dirty="0" sz="20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Pirker***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Times New Roman"/>
              <a:cs typeface="Times New Roman"/>
            </a:endParaRPr>
          </a:p>
          <a:p>
            <a:pPr marL="1093470">
              <a:lnSpc>
                <a:spcPct val="100000"/>
              </a:lnSpc>
              <a:spcBef>
                <a:spcPts val="5"/>
              </a:spcBef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  <a:hlinkClick r:id="rId2"/>
              </a:rPr>
              <a:t>*christoph.kloss@jku.at,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**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christoph.goniva@jku.at,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***stefan.pirker@jku.at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916679" marR="9525" indent="-668655">
              <a:lnSpc>
                <a:spcPct val="120000"/>
              </a:lnSpc>
            </a:pP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CD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Laboratory on Particulate Flow Modelling  Johannes Kepler University Linz,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Austria</a:t>
            </a:r>
            <a:endParaRPr sz="1600">
              <a:latin typeface="Arial"/>
              <a:cs typeface="Arial"/>
            </a:endParaRPr>
          </a:p>
          <a:p>
            <a:pPr marL="1115060">
              <a:lnSpc>
                <a:spcPct val="100000"/>
              </a:lnSpc>
              <a:spcBef>
                <a:spcPts val="430"/>
              </a:spcBef>
            </a:pPr>
            <a:r>
              <a:rPr dirty="0" sz="1800" b="1">
                <a:solidFill>
                  <a:srgbClr val="FFFFFF"/>
                </a:solidFill>
                <a:latin typeface="Arial"/>
                <a:cs typeface="Arial"/>
                <a:hlinkClick r:id="rId5"/>
              </a:rPr>
              <a:t>www.liggghts.com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|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  <a:hlinkClick r:id="rId6"/>
              </a:rPr>
              <a:t>www.cfdem.com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  <a:hlinkClick r:id="rId7"/>
              </a:rPr>
              <a:t>www.particulate-flow.at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60331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LIGGGHTS Models </a:t>
            </a:r>
            <a:r>
              <a:rPr dirty="0" sz="2400">
                <a:solidFill>
                  <a:srgbClr val="003D82"/>
                </a:solidFill>
              </a:rPr>
              <a:t>-</a:t>
            </a:r>
            <a:r>
              <a:rPr dirty="0" sz="2400" spc="-4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Released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000000"/>
                </a:solidFill>
              </a:rPr>
              <a:t>SPH – </a:t>
            </a:r>
            <a:r>
              <a:rPr dirty="0" sz="2400" spc="-5">
                <a:solidFill>
                  <a:srgbClr val="000000"/>
                </a:solidFill>
              </a:rPr>
              <a:t>Smoothed Particle</a:t>
            </a:r>
            <a:r>
              <a:rPr dirty="0" sz="2400" spc="-9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Hydrodynamics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2474" y="1510995"/>
            <a:ext cx="8080375" cy="1508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2000" spc="-5">
                <a:latin typeface="Arial"/>
                <a:cs typeface="Arial"/>
              </a:rPr>
              <a:t>SPH is well-suited for geometrically complex systems, and cases where  numerical diffusion of Finite Volume approach is not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acceptable</a:t>
            </a:r>
            <a:endParaRPr sz="2000">
              <a:latin typeface="Arial"/>
              <a:cs typeface="Arial"/>
            </a:endParaRPr>
          </a:p>
          <a:p>
            <a:pPr marL="12700" marR="50800">
              <a:lnSpc>
                <a:spcPct val="116399"/>
              </a:lnSpc>
              <a:spcBef>
                <a:spcPts val="80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Released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in LIGGGHTS 1.4 </a:t>
            </a:r>
            <a:r>
              <a:rPr dirty="0" sz="1600" b="1">
                <a:latin typeface="Arial"/>
                <a:cs typeface="Arial"/>
              </a:rPr>
              <a:t>– </a:t>
            </a:r>
            <a:r>
              <a:rPr dirty="0" sz="1600" spc="-5" b="1">
                <a:latin typeface="Arial"/>
                <a:cs typeface="Arial"/>
              </a:rPr>
              <a:t>commands pair sph, fix sph/density/continuity,  fix sph/density/corr, fix sph/pressure/summation, fix wall/sph, fix</a:t>
            </a:r>
            <a:r>
              <a:rPr dirty="0" sz="1600" spc="12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wall/region/sph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2476" y="6071870"/>
            <a:ext cx="1803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Principle </a:t>
            </a:r>
            <a:r>
              <a:rPr dirty="0" sz="1800" b="1">
                <a:latin typeface="Arial"/>
                <a:cs typeface="Arial"/>
              </a:rPr>
              <a:t>of</a:t>
            </a:r>
            <a:r>
              <a:rPr dirty="0" sz="1800" spc="-7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SPH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6054" y="6071870"/>
            <a:ext cx="46120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81170" algn="l"/>
              </a:tabLst>
            </a:pPr>
            <a:r>
              <a:rPr dirty="0" sz="1800" spc="-5" b="1">
                <a:latin typeface="Arial"/>
                <a:cs typeface="Arial"/>
              </a:rPr>
              <a:t>Sloshi</a:t>
            </a:r>
            <a:r>
              <a:rPr dirty="0" sz="1800" spc="-10" b="1">
                <a:latin typeface="Arial"/>
                <a:cs typeface="Arial"/>
              </a:rPr>
              <a:t>n</a:t>
            </a:r>
            <a:r>
              <a:rPr dirty="0" sz="1800" b="1">
                <a:latin typeface="Arial"/>
                <a:cs typeface="Arial"/>
              </a:rPr>
              <a:t>g</a:t>
            </a:r>
            <a:r>
              <a:rPr dirty="0" sz="1800" spc="-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Tank with</a:t>
            </a:r>
            <a:r>
              <a:rPr dirty="0" sz="1800" spc="1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SP</a:t>
            </a:r>
            <a:r>
              <a:rPr dirty="0" sz="1800" b="1">
                <a:latin typeface="Arial"/>
                <a:cs typeface="Arial"/>
              </a:rPr>
              <a:t>H in LIGGGHTS	</a:t>
            </a:r>
            <a:r>
              <a:rPr dirty="0" sz="1800" spc="-5" b="1">
                <a:latin typeface="Arial"/>
                <a:cs typeface="Arial"/>
              </a:rPr>
              <a:t>vs.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9885" y="3376421"/>
            <a:ext cx="2929889" cy="2643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62641" y="3273552"/>
            <a:ext cx="5796534" cy="2695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4839" y="6349746"/>
            <a:ext cx="9144000" cy="570230"/>
          </a:xfrm>
          <a:custGeom>
            <a:avLst/>
            <a:gdLst/>
            <a:ahLst/>
            <a:cxnLst/>
            <a:rect l="l" t="t" r="r" b="b"/>
            <a:pathLst>
              <a:path w="9144000" h="570229">
                <a:moveTo>
                  <a:pt x="0" y="569976"/>
                </a:moveTo>
                <a:lnTo>
                  <a:pt x="9143999" y="569976"/>
                </a:lnTo>
                <a:lnTo>
                  <a:pt x="9143999" y="0"/>
                </a:lnTo>
                <a:lnTo>
                  <a:pt x="0" y="0"/>
                </a:lnTo>
                <a:lnTo>
                  <a:pt x="0" y="569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955669" y="6431533"/>
            <a:ext cx="50577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latin typeface="Arial"/>
                <a:cs typeface="Arial"/>
              </a:rPr>
              <a:t>Volume of Fluid (VOF) Method in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OpenFOAM®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2476" y="562609"/>
            <a:ext cx="62528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LIGGGHTS Models </a:t>
            </a:r>
            <a:r>
              <a:rPr dirty="0" sz="2400" b="1">
                <a:solidFill>
                  <a:srgbClr val="003D82"/>
                </a:solidFill>
                <a:latin typeface="Arial"/>
                <a:cs typeface="Arial"/>
              </a:rPr>
              <a:t>-</a:t>
            </a:r>
            <a:r>
              <a:rPr dirty="0" sz="2400" spc="-3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Released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latin typeface="Arial"/>
                <a:cs typeface="Arial"/>
              </a:rPr>
              <a:t>Hertz-Mindlin (HM) Granular Contact</a:t>
            </a:r>
            <a:r>
              <a:rPr dirty="0" sz="2400" spc="-6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664587" y="1678264"/>
            <a:ext cx="47434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i="1">
                <a:latin typeface="Verdana"/>
                <a:cs typeface="Verdana"/>
              </a:rPr>
              <a:t>v</a:t>
            </a:r>
            <a:r>
              <a:rPr dirty="0" sz="2250" spc="-55" i="1">
                <a:latin typeface="Verdana"/>
                <a:cs typeface="Verdana"/>
              </a:rPr>
              <a:t>n</a:t>
            </a:r>
            <a:r>
              <a:rPr dirty="0" baseline="-22633" sz="2025" spc="-7" i="1">
                <a:latin typeface="Verdana"/>
                <a:cs typeface="Verdana"/>
              </a:rPr>
              <a:t>i</a:t>
            </a:r>
            <a:r>
              <a:rPr dirty="0" baseline="-22633" sz="2025" spc="-7" i="1">
                <a:latin typeface="Verdana"/>
                <a:cs typeface="Verdana"/>
              </a:rPr>
              <a:t>j</a:t>
            </a:r>
            <a:endParaRPr baseline="-22633" sz="2025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21372" y="1678264"/>
            <a:ext cx="873760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5175" algn="l"/>
              </a:tabLst>
            </a:pPr>
            <a:r>
              <a:rPr dirty="0" sz="2250" i="1">
                <a:latin typeface="Verdana"/>
                <a:cs typeface="Verdana"/>
              </a:rPr>
              <a:t>v</a:t>
            </a:r>
            <a:r>
              <a:rPr dirty="0" sz="2250" spc="125" i="1">
                <a:latin typeface="Verdana"/>
                <a:cs typeface="Verdana"/>
              </a:rPr>
              <a:t>t</a:t>
            </a:r>
            <a:r>
              <a:rPr dirty="0" baseline="-22633" sz="2025" spc="-7" i="1">
                <a:latin typeface="Verdana"/>
                <a:cs typeface="Verdana"/>
              </a:rPr>
              <a:t>i</a:t>
            </a:r>
            <a:r>
              <a:rPr dirty="0" baseline="-22633" sz="2025" spc="-7" i="1">
                <a:latin typeface="Verdana"/>
                <a:cs typeface="Verdana"/>
              </a:rPr>
              <a:t>j</a:t>
            </a:r>
            <a:r>
              <a:rPr dirty="0" baseline="-22633" sz="2025" i="1">
                <a:latin typeface="Verdana"/>
                <a:cs typeface="Verdana"/>
              </a:rPr>
              <a:t>	</a:t>
            </a:r>
            <a:r>
              <a:rPr dirty="0" sz="2250" i="1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9132" y="1662018"/>
            <a:ext cx="5364480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2465" algn="l"/>
                <a:tab pos="4197985" algn="l"/>
                <a:tab pos="4934585" algn="l"/>
              </a:tabLst>
            </a:pPr>
            <a:r>
              <a:rPr dirty="0" sz="2250" i="1">
                <a:latin typeface="Verdana"/>
                <a:cs typeface="Verdana"/>
              </a:rPr>
              <a:t>F </a:t>
            </a:r>
            <a:r>
              <a:rPr dirty="0" sz="2250">
                <a:latin typeface="Symbol"/>
                <a:cs typeface="Symbol"/>
              </a:rPr>
              <a:t></a:t>
            </a:r>
            <a:r>
              <a:rPr dirty="0" sz="2250">
                <a:latin typeface="Times New Roman"/>
                <a:cs typeface="Times New Roman"/>
              </a:rPr>
              <a:t> </a:t>
            </a:r>
            <a:r>
              <a:rPr dirty="0" sz="2250" i="1">
                <a:latin typeface="Times New Roman"/>
                <a:cs typeface="Times New Roman"/>
              </a:rPr>
              <a:t>( </a:t>
            </a:r>
            <a:r>
              <a:rPr dirty="0" sz="2250" spc="50" i="1">
                <a:latin typeface="Verdana"/>
                <a:cs typeface="Verdana"/>
              </a:rPr>
              <a:t>k</a:t>
            </a:r>
            <a:r>
              <a:rPr dirty="0" baseline="-22633" sz="2025" spc="75" i="1">
                <a:latin typeface="Verdana"/>
                <a:cs typeface="Verdana"/>
              </a:rPr>
              <a:t>n </a:t>
            </a:r>
            <a:r>
              <a:rPr dirty="0" sz="2350" spc="-40" i="1">
                <a:latin typeface="Symbol"/>
                <a:cs typeface="Symbol"/>
              </a:rPr>
              <a:t></a:t>
            </a:r>
            <a:r>
              <a:rPr dirty="0" sz="2250" spc="-40" i="1">
                <a:latin typeface="Verdana"/>
                <a:cs typeface="Verdana"/>
              </a:rPr>
              <a:t>n</a:t>
            </a:r>
            <a:r>
              <a:rPr dirty="0" baseline="-22633" sz="2025" spc="-60" i="1">
                <a:latin typeface="Verdana"/>
                <a:cs typeface="Verdana"/>
              </a:rPr>
              <a:t>ij  </a:t>
            </a:r>
            <a:r>
              <a:rPr dirty="0" sz="2250">
                <a:latin typeface="Symbol"/>
                <a:cs typeface="Symbol"/>
              </a:rPr>
              <a:t></a:t>
            </a:r>
            <a:r>
              <a:rPr dirty="0" sz="2250" spc="-395">
                <a:latin typeface="Times New Roman"/>
                <a:cs typeface="Times New Roman"/>
              </a:rPr>
              <a:t> </a:t>
            </a:r>
            <a:r>
              <a:rPr dirty="0" sz="2350" spc="-45" i="1">
                <a:latin typeface="Symbol"/>
                <a:cs typeface="Symbol"/>
              </a:rPr>
              <a:t></a:t>
            </a:r>
            <a:r>
              <a:rPr dirty="0" sz="2350" spc="-250" i="1">
                <a:latin typeface="Times New Roman"/>
                <a:cs typeface="Times New Roman"/>
              </a:rPr>
              <a:t> </a:t>
            </a:r>
            <a:r>
              <a:rPr dirty="0" baseline="-22633" sz="2025" i="1">
                <a:latin typeface="Verdana"/>
                <a:cs typeface="Verdana"/>
              </a:rPr>
              <a:t>n	</a:t>
            </a:r>
            <a:r>
              <a:rPr dirty="0" sz="2250" i="1">
                <a:latin typeface="Times New Roman"/>
                <a:cs typeface="Times New Roman"/>
              </a:rPr>
              <a:t>)</a:t>
            </a:r>
            <a:r>
              <a:rPr dirty="0" sz="2250" spc="-275" i="1">
                <a:latin typeface="Times New Roman"/>
                <a:cs typeface="Times New Roman"/>
              </a:rPr>
              <a:t> </a:t>
            </a:r>
            <a:r>
              <a:rPr dirty="0" sz="2250">
                <a:latin typeface="Symbol"/>
                <a:cs typeface="Symbol"/>
              </a:rPr>
              <a:t></a:t>
            </a:r>
            <a:r>
              <a:rPr dirty="0" sz="2250" spc="-275">
                <a:latin typeface="Times New Roman"/>
                <a:cs typeface="Times New Roman"/>
              </a:rPr>
              <a:t> </a:t>
            </a:r>
            <a:r>
              <a:rPr dirty="0" sz="2250" i="1">
                <a:latin typeface="Times New Roman"/>
                <a:cs typeface="Times New Roman"/>
              </a:rPr>
              <a:t>(</a:t>
            </a:r>
            <a:r>
              <a:rPr dirty="0" sz="2250" spc="-220" i="1">
                <a:latin typeface="Times New Roman"/>
                <a:cs typeface="Times New Roman"/>
              </a:rPr>
              <a:t> </a:t>
            </a:r>
            <a:r>
              <a:rPr dirty="0" sz="2250" spc="25" i="1">
                <a:latin typeface="Verdana"/>
                <a:cs typeface="Verdana"/>
              </a:rPr>
              <a:t>k</a:t>
            </a:r>
            <a:r>
              <a:rPr dirty="0" baseline="-22633" sz="2025" spc="37" i="1">
                <a:latin typeface="Verdana"/>
                <a:cs typeface="Verdana"/>
              </a:rPr>
              <a:t>t	</a:t>
            </a:r>
            <a:r>
              <a:rPr dirty="0" sz="2350" spc="-50" i="1">
                <a:latin typeface="Symbol"/>
                <a:cs typeface="Symbol"/>
              </a:rPr>
              <a:t></a:t>
            </a:r>
            <a:r>
              <a:rPr dirty="0" sz="2350" spc="-50" i="1">
                <a:latin typeface="Times New Roman"/>
                <a:cs typeface="Times New Roman"/>
              </a:rPr>
              <a:t> </a:t>
            </a:r>
            <a:r>
              <a:rPr dirty="0" sz="2250" spc="40" i="1">
                <a:latin typeface="Verdana"/>
                <a:cs typeface="Verdana"/>
              </a:rPr>
              <a:t>t</a:t>
            </a:r>
            <a:r>
              <a:rPr dirty="0" baseline="-22633" sz="2025" spc="60" i="1">
                <a:latin typeface="Verdana"/>
                <a:cs typeface="Verdana"/>
              </a:rPr>
              <a:t>ij	</a:t>
            </a:r>
            <a:r>
              <a:rPr dirty="0" sz="2250">
                <a:latin typeface="Symbol"/>
                <a:cs typeface="Symbol"/>
              </a:rPr>
              <a:t></a:t>
            </a:r>
            <a:r>
              <a:rPr dirty="0" sz="2250" spc="-310">
                <a:latin typeface="Times New Roman"/>
                <a:cs typeface="Times New Roman"/>
              </a:rPr>
              <a:t> </a:t>
            </a:r>
            <a:r>
              <a:rPr dirty="0" sz="2350" spc="-45" i="1">
                <a:latin typeface="Symbol"/>
                <a:cs typeface="Symbol"/>
              </a:rPr>
              <a:t></a:t>
            </a:r>
            <a:r>
              <a:rPr dirty="0" sz="2350" spc="-330" i="1">
                <a:latin typeface="Times New Roman"/>
                <a:cs typeface="Times New Roman"/>
              </a:rPr>
              <a:t> </a:t>
            </a:r>
            <a:r>
              <a:rPr dirty="0" baseline="-22633" sz="2025" spc="-7" i="1">
                <a:latin typeface="Verdana"/>
                <a:cs typeface="Verdana"/>
              </a:rPr>
              <a:t>t</a:t>
            </a:r>
            <a:endParaRPr baseline="-22633" sz="2025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4839" y="20634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325751" y="1855810"/>
            <a:ext cx="451484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2600">
                <a:latin typeface="Arial"/>
                <a:cs typeface="Arial"/>
              </a:rPr>
              <a:t>{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7210" y="2684833"/>
            <a:ext cx="139827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0" i="1">
                <a:latin typeface="Verdana"/>
                <a:cs typeface="Verdana"/>
              </a:rPr>
              <a:t>tangential</a:t>
            </a:r>
            <a:r>
              <a:rPr dirty="0" sz="1350" spc="-15" i="1">
                <a:latin typeface="Verdana"/>
                <a:cs typeface="Verdana"/>
              </a:rPr>
              <a:t> </a:t>
            </a:r>
            <a:r>
              <a:rPr dirty="0" sz="1350" i="1">
                <a:latin typeface="Verdana"/>
                <a:cs typeface="Verdana"/>
              </a:rPr>
              <a:t>force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0266" y="2684833"/>
            <a:ext cx="112204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i="1">
                <a:latin typeface="Verdana"/>
                <a:cs typeface="Verdana"/>
              </a:rPr>
              <a:t>normal</a:t>
            </a:r>
            <a:r>
              <a:rPr dirty="0" sz="1350" spc="-25" i="1">
                <a:latin typeface="Verdana"/>
                <a:cs typeface="Verdana"/>
              </a:rPr>
              <a:t> </a:t>
            </a:r>
            <a:r>
              <a:rPr dirty="0" sz="1350" i="1">
                <a:latin typeface="Verdana"/>
                <a:cs typeface="Verdana"/>
              </a:rPr>
              <a:t>force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1257" y="2172771"/>
            <a:ext cx="1983739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</a:tabLst>
            </a:pPr>
            <a:r>
              <a:rPr dirty="0" sz="1350" spc="-5" i="1">
                <a:latin typeface="Verdana"/>
                <a:cs typeface="Verdana"/>
              </a:rPr>
              <a:t>normal</a:t>
            </a:r>
            <a:r>
              <a:rPr dirty="0" sz="1350" spc="-5" i="1">
                <a:latin typeface="Verdana"/>
                <a:cs typeface="Verdana"/>
              </a:rPr>
              <a:t>	</a:t>
            </a:r>
            <a:r>
              <a:rPr dirty="0" sz="1350" spc="-5" i="1">
                <a:latin typeface="Verdana"/>
                <a:cs typeface="Verdana"/>
              </a:rPr>
              <a:t>normal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87062" y="2172771"/>
            <a:ext cx="2876550" cy="425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3390">
              <a:lnSpc>
                <a:spcPts val="1035"/>
              </a:lnSpc>
              <a:spcBef>
                <a:spcPts val="100"/>
              </a:spcBef>
              <a:tabLst>
                <a:tab pos="1905635" algn="l"/>
              </a:tabLst>
            </a:pPr>
            <a:r>
              <a:rPr dirty="0" sz="1350" spc="10" i="1">
                <a:latin typeface="Verdana"/>
                <a:cs typeface="Verdana"/>
              </a:rPr>
              <a:t>tangential	tangential</a:t>
            </a:r>
            <a:endParaRPr sz="1350">
              <a:latin typeface="Verdana"/>
              <a:cs typeface="Verdana"/>
            </a:endParaRPr>
          </a:p>
          <a:p>
            <a:pPr marL="12700">
              <a:lnSpc>
                <a:spcPts val="2115"/>
              </a:lnSpc>
            </a:pPr>
            <a:r>
              <a:rPr dirty="0" baseline="-24691" sz="3375" spc="-225">
                <a:latin typeface="Arial"/>
                <a:cs typeface="Arial"/>
              </a:rPr>
              <a:t>144</a:t>
            </a:r>
            <a:r>
              <a:rPr dirty="0" sz="1350" spc="-150" i="1">
                <a:latin typeface="Verdana"/>
                <a:cs typeface="Verdana"/>
              </a:rPr>
              <a:t>ove</a:t>
            </a:r>
            <a:r>
              <a:rPr dirty="0" baseline="-24691" sz="3375" spc="-225">
                <a:latin typeface="Arial"/>
                <a:cs typeface="Arial"/>
              </a:rPr>
              <a:t>4</a:t>
            </a:r>
            <a:r>
              <a:rPr dirty="0" sz="1350" spc="-150" i="1">
                <a:latin typeface="Verdana"/>
                <a:cs typeface="Verdana"/>
              </a:rPr>
              <a:t>rla</a:t>
            </a:r>
            <a:r>
              <a:rPr dirty="0" baseline="-24691" sz="3375" spc="-225">
                <a:latin typeface="Arial"/>
                <a:cs typeface="Arial"/>
              </a:rPr>
              <a:t>4</a:t>
            </a:r>
            <a:r>
              <a:rPr dirty="0" sz="1350" spc="-150" i="1">
                <a:latin typeface="Verdana"/>
                <a:cs typeface="Verdana"/>
              </a:rPr>
              <a:t>p </a:t>
            </a:r>
            <a:r>
              <a:rPr dirty="0" baseline="-24691" sz="3375" spc="-277">
                <a:latin typeface="Arial"/>
                <a:cs typeface="Arial"/>
              </a:rPr>
              <a:t>24</a:t>
            </a:r>
            <a:r>
              <a:rPr dirty="0" sz="1350" spc="-185" i="1">
                <a:latin typeface="Verdana"/>
                <a:cs typeface="Verdana"/>
              </a:rPr>
              <a:t>r</a:t>
            </a:r>
            <a:r>
              <a:rPr dirty="0" baseline="-24691" sz="3375" spc="-277">
                <a:latin typeface="Arial"/>
                <a:cs typeface="Arial"/>
              </a:rPr>
              <a:t>4</a:t>
            </a:r>
            <a:r>
              <a:rPr dirty="0" sz="1350" spc="-185" i="1">
                <a:latin typeface="Verdana"/>
                <a:cs typeface="Verdana"/>
              </a:rPr>
              <a:t>ela</a:t>
            </a:r>
            <a:r>
              <a:rPr dirty="0" baseline="-24691" sz="3375" spc="-277">
                <a:latin typeface="Arial"/>
                <a:cs typeface="Arial"/>
              </a:rPr>
              <a:t>4</a:t>
            </a:r>
            <a:r>
              <a:rPr dirty="0" sz="1350" spc="-185" i="1">
                <a:latin typeface="Verdana"/>
                <a:cs typeface="Verdana"/>
              </a:rPr>
              <a:t>tive</a:t>
            </a:r>
            <a:r>
              <a:rPr dirty="0" baseline="-24691" sz="3375" spc="-277">
                <a:latin typeface="Arial"/>
                <a:cs typeface="Arial"/>
              </a:rPr>
              <a:t>4</a:t>
            </a:r>
            <a:r>
              <a:rPr dirty="0" sz="1350" spc="-185" i="1">
                <a:latin typeface="Verdana"/>
                <a:cs typeface="Verdana"/>
              </a:rPr>
              <a:t>ve</a:t>
            </a:r>
            <a:r>
              <a:rPr dirty="0" baseline="-24691" sz="3375" spc="-277">
                <a:latin typeface="Arial"/>
                <a:cs typeface="Arial"/>
              </a:rPr>
              <a:t>3</a:t>
            </a:r>
            <a:r>
              <a:rPr dirty="0" sz="1350" spc="-185" i="1">
                <a:latin typeface="Verdana"/>
                <a:cs typeface="Verdana"/>
              </a:rPr>
              <a:t>l</a:t>
            </a:r>
            <a:r>
              <a:rPr dirty="0" sz="1350" spc="-390" i="1">
                <a:latin typeface="Verdana"/>
                <a:cs typeface="Verdana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45943" y="2229952"/>
            <a:ext cx="268287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24691" sz="3375" spc="-209">
                <a:latin typeface="Arial"/>
                <a:cs typeface="Arial"/>
              </a:rPr>
              <a:t>14</a:t>
            </a:r>
            <a:r>
              <a:rPr dirty="0" sz="1350" spc="-140" i="1">
                <a:latin typeface="Verdana"/>
                <a:cs typeface="Verdana"/>
              </a:rPr>
              <a:t>o</a:t>
            </a:r>
            <a:r>
              <a:rPr dirty="0" baseline="-24691" sz="3375" spc="-209">
                <a:latin typeface="Arial"/>
                <a:cs typeface="Arial"/>
              </a:rPr>
              <a:t>4</a:t>
            </a:r>
            <a:r>
              <a:rPr dirty="0" sz="1350" spc="-140" i="1">
                <a:latin typeface="Verdana"/>
                <a:cs typeface="Verdana"/>
              </a:rPr>
              <a:t>ver</a:t>
            </a:r>
            <a:r>
              <a:rPr dirty="0" baseline="-24691" sz="3375" spc="-209">
                <a:latin typeface="Arial"/>
                <a:cs typeface="Arial"/>
              </a:rPr>
              <a:t>4</a:t>
            </a:r>
            <a:r>
              <a:rPr dirty="0" sz="1350" spc="-140" i="1">
                <a:latin typeface="Verdana"/>
                <a:cs typeface="Verdana"/>
              </a:rPr>
              <a:t>lap</a:t>
            </a:r>
            <a:r>
              <a:rPr dirty="0" baseline="-24691" sz="3375" spc="-209">
                <a:latin typeface="Arial"/>
                <a:cs typeface="Arial"/>
              </a:rPr>
              <a:t>424</a:t>
            </a:r>
            <a:r>
              <a:rPr dirty="0" sz="1350" spc="-140" i="1">
                <a:latin typeface="Verdana"/>
                <a:cs typeface="Verdana"/>
              </a:rPr>
              <a:t>re</a:t>
            </a:r>
            <a:r>
              <a:rPr dirty="0" baseline="-24691" sz="3375" spc="-209">
                <a:latin typeface="Arial"/>
                <a:cs typeface="Arial"/>
              </a:rPr>
              <a:t>4</a:t>
            </a:r>
            <a:r>
              <a:rPr dirty="0" sz="1350" spc="-140" i="1">
                <a:latin typeface="Verdana"/>
                <a:cs typeface="Verdana"/>
              </a:rPr>
              <a:t>lati</a:t>
            </a:r>
            <a:r>
              <a:rPr dirty="0" baseline="-24691" sz="3375" spc="-209">
                <a:latin typeface="Arial"/>
                <a:cs typeface="Arial"/>
              </a:rPr>
              <a:t>4</a:t>
            </a:r>
            <a:r>
              <a:rPr dirty="0" sz="1350" spc="-140" i="1">
                <a:latin typeface="Verdana"/>
                <a:cs typeface="Verdana"/>
              </a:rPr>
              <a:t>ve</a:t>
            </a:r>
            <a:r>
              <a:rPr dirty="0" sz="1350" spc="-145" i="1">
                <a:latin typeface="Verdana"/>
                <a:cs typeface="Verdana"/>
              </a:rPr>
              <a:t> </a:t>
            </a:r>
            <a:r>
              <a:rPr dirty="0" sz="1350" spc="-505" i="1">
                <a:latin typeface="Verdana"/>
                <a:cs typeface="Verdana"/>
              </a:rPr>
              <a:t>v</a:t>
            </a:r>
            <a:r>
              <a:rPr dirty="0" baseline="-24691" sz="3375" spc="-757">
                <a:latin typeface="Arial"/>
                <a:cs typeface="Arial"/>
              </a:rPr>
              <a:t>4</a:t>
            </a:r>
            <a:r>
              <a:rPr dirty="0" sz="1350" spc="-505" i="1">
                <a:latin typeface="Verdana"/>
                <a:cs typeface="Verdana"/>
              </a:rPr>
              <a:t>e</a:t>
            </a:r>
            <a:r>
              <a:rPr dirty="0" baseline="-24691" sz="3375" spc="-757">
                <a:latin typeface="Arial"/>
                <a:cs typeface="Arial"/>
              </a:rPr>
              <a:t>3</a:t>
            </a:r>
            <a:r>
              <a:rPr dirty="0" sz="1350" spc="-505" i="1">
                <a:latin typeface="Verdana"/>
                <a:cs typeface="Verdana"/>
              </a:rPr>
              <a:t>l</a:t>
            </a:r>
            <a:r>
              <a:rPr dirty="0" sz="1350" spc="-295" i="1">
                <a:latin typeface="Verdana"/>
                <a:cs typeface="Verdana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76607" y="3519678"/>
            <a:ext cx="29209" cy="17780"/>
          </a:xfrm>
          <a:custGeom>
            <a:avLst/>
            <a:gdLst/>
            <a:ahLst/>
            <a:cxnLst/>
            <a:rect l="l" t="t" r="r" b="b"/>
            <a:pathLst>
              <a:path w="29210" h="17779">
                <a:moveTo>
                  <a:pt x="0" y="17525"/>
                </a:moveTo>
                <a:lnTo>
                  <a:pt x="28955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805563" y="3525773"/>
            <a:ext cx="40640" cy="113664"/>
          </a:xfrm>
          <a:custGeom>
            <a:avLst/>
            <a:gdLst/>
            <a:ahLst/>
            <a:cxnLst/>
            <a:rect l="l" t="t" r="r" b="b"/>
            <a:pathLst>
              <a:path w="40639" h="113664">
                <a:moveTo>
                  <a:pt x="0" y="0"/>
                </a:moveTo>
                <a:lnTo>
                  <a:pt x="40386" y="113537"/>
                </a:lnTo>
              </a:path>
            </a:pathLst>
          </a:custGeom>
          <a:ln w="22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851283" y="3309365"/>
            <a:ext cx="58419" cy="330200"/>
          </a:xfrm>
          <a:custGeom>
            <a:avLst/>
            <a:gdLst/>
            <a:ahLst/>
            <a:cxnLst/>
            <a:rect l="l" t="t" r="r" b="b"/>
            <a:pathLst>
              <a:path w="58420" h="330200">
                <a:moveTo>
                  <a:pt x="0" y="329946"/>
                </a:moveTo>
                <a:lnTo>
                  <a:pt x="57912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09195" y="3309365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 h="0">
                <a:moveTo>
                  <a:pt x="0" y="0"/>
                </a:moveTo>
                <a:lnTo>
                  <a:pt x="552437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887348" y="3519678"/>
            <a:ext cx="29209" cy="17780"/>
          </a:xfrm>
          <a:custGeom>
            <a:avLst/>
            <a:gdLst/>
            <a:ahLst/>
            <a:cxnLst/>
            <a:rect l="l" t="t" r="r" b="b"/>
            <a:pathLst>
              <a:path w="29209" h="17779">
                <a:moveTo>
                  <a:pt x="0" y="17525"/>
                </a:moveTo>
                <a:lnTo>
                  <a:pt x="28955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16303" y="3525773"/>
            <a:ext cx="40640" cy="113664"/>
          </a:xfrm>
          <a:custGeom>
            <a:avLst/>
            <a:gdLst/>
            <a:ahLst/>
            <a:cxnLst/>
            <a:rect l="l" t="t" r="r" b="b"/>
            <a:pathLst>
              <a:path w="40640" h="113664">
                <a:moveTo>
                  <a:pt x="0" y="0"/>
                </a:moveTo>
                <a:lnTo>
                  <a:pt x="40373" y="113537"/>
                </a:lnTo>
              </a:path>
            </a:pathLst>
          </a:custGeom>
          <a:ln w="22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962024" y="3309365"/>
            <a:ext cx="58419" cy="330200"/>
          </a:xfrm>
          <a:custGeom>
            <a:avLst/>
            <a:gdLst/>
            <a:ahLst/>
            <a:cxnLst/>
            <a:rect l="l" t="t" r="r" b="b"/>
            <a:pathLst>
              <a:path w="58420" h="330200">
                <a:moveTo>
                  <a:pt x="0" y="329946"/>
                </a:moveTo>
                <a:lnTo>
                  <a:pt x="57899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019922" y="3309365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 h="0">
                <a:moveTo>
                  <a:pt x="0" y="0"/>
                </a:moveTo>
                <a:lnTo>
                  <a:pt x="552450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017891" y="3314391"/>
            <a:ext cx="525780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5" i="1">
                <a:latin typeface="Verdana"/>
                <a:cs typeface="Verdana"/>
              </a:rPr>
              <a:t>R</a:t>
            </a:r>
            <a:r>
              <a:rPr dirty="0" baseline="42328" sz="1575" spc="-7" i="1">
                <a:latin typeface="Times New Roman"/>
                <a:cs typeface="Times New Roman"/>
              </a:rPr>
              <a:t>* </a:t>
            </a:r>
            <a:r>
              <a:rPr dirty="0" sz="1900" spc="-45" i="1">
                <a:latin typeface="Symbol"/>
                <a:cs typeface="Symbol"/>
              </a:rPr>
              <a:t></a:t>
            </a:r>
            <a:r>
              <a:rPr dirty="0" sz="1900" spc="-375" i="1">
                <a:latin typeface="Times New Roman"/>
                <a:cs typeface="Times New Roman"/>
              </a:rPr>
              <a:t> </a:t>
            </a:r>
            <a:r>
              <a:rPr dirty="0" baseline="-23809" sz="1575" spc="30" i="1">
                <a:latin typeface="Verdana"/>
                <a:cs typeface="Verdana"/>
              </a:rPr>
              <a:t>n</a:t>
            </a:r>
            <a:endParaRPr baseline="-23809" sz="1575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86898" y="3327461"/>
            <a:ext cx="86423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i="1">
                <a:latin typeface="Verdana"/>
                <a:cs typeface="Verdana"/>
              </a:rPr>
              <a:t>S</a:t>
            </a:r>
            <a:r>
              <a:rPr dirty="0" baseline="-23809" sz="1575" i="1">
                <a:latin typeface="Verdana"/>
                <a:cs typeface="Verdana"/>
              </a:rPr>
              <a:t>t </a:t>
            </a:r>
            <a:r>
              <a:rPr dirty="0" sz="1800" spc="5">
                <a:latin typeface="Symbol"/>
                <a:cs typeface="Symbol"/>
              </a:rPr>
              <a:t></a:t>
            </a:r>
            <a:r>
              <a:rPr dirty="0" sz="1800" spc="-254">
                <a:latin typeface="Times New Roman"/>
                <a:cs typeface="Times New Roman"/>
              </a:rPr>
              <a:t> </a:t>
            </a:r>
            <a:r>
              <a:rPr dirty="0" sz="1800" spc="65">
                <a:latin typeface="Times New Roman"/>
                <a:cs typeface="Times New Roman"/>
              </a:rPr>
              <a:t>8</a:t>
            </a:r>
            <a:r>
              <a:rPr dirty="0" sz="1800" spc="65" i="1">
                <a:latin typeface="Verdana"/>
                <a:cs typeface="Verdana"/>
              </a:rPr>
              <a:t>G</a:t>
            </a:r>
            <a:r>
              <a:rPr dirty="0" baseline="42328" sz="1575" spc="97" i="1">
                <a:latin typeface="Times New Roman"/>
                <a:cs typeface="Times New Roman"/>
              </a:rPr>
              <a:t>*</a:t>
            </a:r>
            <a:endParaRPr baseline="42328" sz="1575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63187" y="3314391"/>
            <a:ext cx="1711325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20" i="1">
                <a:latin typeface="Verdana"/>
                <a:cs typeface="Verdana"/>
              </a:rPr>
              <a:t>S</a:t>
            </a:r>
            <a:r>
              <a:rPr dirty="0" baseline="-23809" sz="1575" spc="30" i="1">
                <a:latin typeface="Verdana"/>
                <a:cs typeface="Verdana"/>
              </a:rPr>
              <a:t>n </a:t>
            </a:r>
            <a:r>
              <a:rPr dirty="0" sz="1800" spc="5">
                <a:latin typeface="Symbol"/>
                <a:cs typeface="Symbol"/>
              </a:rPr>
              <a:t>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105">
                <a:latin typeface="Times New Roman"/>
                <a:cs typeface="Times New Roman"/>
              </a:rPr>
              <a:t>2</a:t>
            </a:r>
            <a:r>
              <a:rPr dirty="0" sz="1800" spc="105" i="1">
                <a:latin typeface="Verdana"/>
                <a:cs typeface="Verdana"/>
              </a:rPr>
              <a:t>Y</a:t>
            </a:r>
            <a:r>
              <a:rPr dirty="0" baseline="42328" sz="1575" spc="157" i="1">
                <a:latin typeface="Times New Roman"/>
                <a:cs typeface="Times New Roman"/>
              </a:rPr>
              <a:t>* </a:t>
            </a:r>
            <a:r>
              <a:rPr dirty="0" sz="1800" spc="-5" i="1">
                <a:latin typeface="Verdana"/>
                <a:cs typeface="Verdana"/>
              </a:rPr>
              <a:t>R</a:t>
            </a:r>
            <a:r>
              <a:rPr dirty="0" baseline="42328" sz="1575" spc="-7" i="1">
                <a:latin typeface="Times New Roman"/>
                <a:cs typeface="Times New Roman"/>
              </a:rPr>
              <a:t>* </a:t>
            </a:r>
            <a:r>
              <a:rPr dirty="0" sz="1900" spc="-45" i="1">
                <a:latin typeface="Symbol"/>
                <a:cs typeface="Symbol"/>
              </a:rPr>
              <a:t></a:t>
            </a:r>
            <a:r>
              <a:rPr dirty="0" sz="1900" spc="-400" i="1">
                <a:latin typeface="Times New Roman"/>
                <a:cs typeface="Times New Roman"/>
              </a:rPr>
              <a:t> </a:t>
            </a:r>
            <a:r>
              <a:rPr dirty="0" baseline="-23809" sz="1575" spc="30" i="1">
                <a:latin typeface="Verdana"/>
                <a:cs typeface="Verdana"/>
              </a:rPr>
              <a:t>n </a:t>
            </a:r>
            <a:r>
              <a:rPr dirty="0" sz="1800" i="1">
                <a:latin typeface="Times New Roman"/>
                <a:cs typeface="Times New Roman"/>
              </a:rPr>
              <a:t>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98611" y="3727703"/>
            <a:ext cx="169545" cy="0"/>
          </a:xfrm>
          <a:custGeom>
            <a:avLst/>
            <a:gdLst/>
            <a:ahLst/>
            <a:cxnLst/>
            <a:rect l="l" t="t" r="r" b="b"/>
            <a:pathLst>
              <a:path w="169544" h="0">
                <a:moveTo>
                  <a:pt x="0" y="0"/>
                </a:moveTo>
                <a:lnTo>
                  <a:pt x="169163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554109" y="3736085"/>
            <a:ext cx="33020" cy="20320"/>
          </a:xfrm>
          <a:custGeom>
            <a:avLst/>
            <a:gdLst/>
            <a:ahLst/>
            <a:cxnLst/>
            <a:rect l="l" t="t" r="r" b="b"/>
            <a:pathLst>
              <a:path w="33019" h="20320">
                <a:moveTo>
                  <a:pt x="0" y="19812"/>
                </a:moveTo>
                <a:lnTo>
                  <a:pt x="32766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586875" y="3742944"/>
            <a:ext cx="12700" cy="35560"/>
          </a:xfrm>
          <a:custGeom>
            <a:avLst/>
            <a:gdLst/>
            <a:ahLst/>
            <a:cxnLst/>
            <a:rect l="l" t="t" r="r" b="b"/>
            <a:pathLst>
              <a:path w="12700" h="35560">
                <a:moveTo>
                  <a:pt x="0" y="0"/>
                </a:moveTo>
                <a:lnTo>
                  <a:pt x="12431" y="35051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656888" y="3492246"/>
            <a:ext cx="50165" cy="285750"/>
          </a:xfrm>
          <a:custGeom>
            <a:avLst/>
            <a:gdLst/>
            <a:ahLst/>
            <a:cxnLst/>
            <a:rect l="l" t="t" r="r" b="b"/>
            <a:pathLst>
              <a:path w="50164" h="285750">
                <a:moveTo>
                  <a:pt x="0" y="285750"/>
                </a:moveTo>
                <a:lnTo>
                  <a:pt x="49621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706509" y="3492246"/>
            <a:ext cx="639445" cy="0"/>
          </a:xfrm>
          <a:custGeom>
            <a:avLst/>
            <a:gdLst/>
            <a:ahLst/>
            <a:cxnLst/>
            <a:rect l="l" t="t" r="r" b="b"/>
            <a:pathLst>
              <a:path w="639445" h="0">
                <a:moveTo>
                  <a:pt x="0" y="0"/>
                </a:moveTo>
                <a:lnTo>
                  <a:pt x="639318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007997" y="3345988"/>
            <a:ext cx="15875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">
                <a:latin typeface="Times New Roman"/>
                <a:cs typeface="Times New Roman"/>
              </a:rPr>
              <a:t>4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76398" y="3395517"/>
            <a:ext cx="30353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25132" sz="3150" spc="397" i="1">
                <a:latin typeface="Verdana"/>
                <a:cs typeface="Verdana"/>
              </a:rPr>
              <a:t>Y</a:t>
            </a:r>
            <a:r>
              <a:rPr dirty="0" sz="1250" i="1">
                <a:latin typeface="Times New Roman"/>
                <a:cs typeface="Times New Roman"/>
              </a:rPr>
              <a:t>*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269115" y="4328159"/>
            <a:ext cx="29209" cy="17145"/>
          </a:xfrm>
          <a:custGeom>
            <a:avLst/>
            <a:gdLst/>
            <a:ahLst/>
            <a:cxnLst/>
            <a:rect l="l" t="t" r="r" b="b"/>
            <a:pathLst>
              <a:path w="29210" h="17145">
                <a:moveTo>
                  <a:pt x="0" y="16763"/>
                </a:moveTo>
                <a:lnTo>
                  <a:pt x="28955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298071" y="4333494"/>
            <a:ext cx="40640" cy="110489"/>
          </a:xfrm>
          <a:custGeom>
            <a:avLst/>
            <a:gdLst/>
            <a:ahLst/>
            <a:cxnLst/>
            <a:rect l="l" t="t" r="r" b="b"/>
            <a:pathLst>
              <a:path w="40639" h="110489">
                <a:moveTo>
                  <a:pt x="0" y="0"/>
                </a:moveTo>
                <a:lnTo>
                  <a:pt x="40386" y="110489"/>
                </a:lnTo>
              </a:path>
            </a:pathLst>
          </a:custGeom>
          <a:ln w="22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43791" y="4121658"/>
            <a:ext cx="57150" cy="322580"/>
          </a:xfrm>
          <a:custGeom>
            <a:avLst/>
            <a:gdLst/>
            <a:ahLst/>
            <a:cxnLst/>
            <a:rect l="l" t="t" r="r" b="b"/>
            <a:pathLst>
              <a:path w="57150" h="322579">
                <a:moveTo>
                  <a:pt x="0" y="322325"/>
                </a:moveTo>
                <a:lnTo>
                  <a:pt x="57150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00941" y="4121658"/>
            <a:ext cx="1123315" cy="0"/>
          </a:xfrm>
          <a:custGeom>
            <a:avLst/>
            <a:gdLst/>
            <a:ahLst/>
            <a:cxnLst/>
            <a:rect l="l" t="t" r="r" b="b"/>
            <a:pathLst>
              <a:path w="1123315" h="0">
                <a:moveTo>
                  <a:pt x="0" y="0"/>
                </a:moveTo>
                <a:lnTo>
                  <a:pt x="1123188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240159" y="4081271"/>
            <a:ext cx="1306830" cy="0"/>
          </a:xfrm>
          <a:custGeom>
            <a:avLst/>
            <a:gdLst/>
            <a:ahLst/>
            <a:cxnLst/>
            <a:rect l="l" t="t" r="r" b="b"/>
            <a:pathLst>
              <a:path w="1306829" h="0">
                <a:moveTo>
                  <a:pt x="0" y="0"/>
                </a:moveTo>
                <a:lnTo>
                  <a:pt x="1306817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157095" y="4081271"/>
            <a:ext cx="716280" cy="0"/>
          </a:xfrm>
          <a:custGeom>
            <a:avLst/>
            <a:gdLst/>
            <a:ahLst/>
            <a:cxnLst/>
            <a:rect l="l" t="t" r="r" b="b"/>
            <a:pathLst>
              <a:path w="716279" h="0">
                <a:moveTo>
                  <a:pt x="0" y="0"/>
                </a:moveTo>
                <a:lnTo>
                  <a:pt x="716279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8515477" y="4227107"/>
            <a:ext cx="9461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1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96083" y="3440296"/>
            <a:ext cx="207010" cy="527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15">
                <a:latin typeface="Times New Roman"/>
                <a:cs typeface="Times New Roman"/>
              </a:rPr>
              <a:t>2</a:t>
            </a:r>
            <a:r>
              <a:rPr dirty="0" sz="1050" spc="-130">
                <a:latin typeface="Times New Roman"/>
                <a:cs typeface="Times New Roman"/>
              </a:rPr>
              <a:t> </a:t>
            </a:r>
            <a:r>
              <a:rPr dirty="0" baseline="-15151" sz="4950" spc="-765">
                <a:latin typeface="Symbol"/>
                <a:cs typeface="Symbol"/>
              </a:rPr>
              <a:t></a:t>
            </a:r>
            <a:endParaRPr baseline="-15151" sz="495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88130" y="4227110"/>
            <a:ext cx="9461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15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58061" y="3720377"/>
            <a:ext cx="13144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u="sng" sz="1050" spc="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dirty="0" u="sng" sz="1050" spc="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91689" y="4128042"/>
            <a:ext cx="902969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21055" algn="l"/>
              </a:tabLst>
            </a:pPr>
            <a:r>
              <a:rPr dirty="0" sz="1050" spc="15">
                <a:latin typeface="Times New Roman"/>
                <a:cs typeface="Times New Roman"/>
              </a:rPr>
              <a:t>2</a:t>
            </a:r>
            <a:r>
              <a:rPr dirty="0" sz="1050" spc="15">
                <a:latin typeface="Times New Roman"/>
                <a:cs typeface="Times New Roman"/>
              </a:rPr>
              <a:t>	</a:t>
            </a:r>
            <a:r>
              <a:rPr dirty="0" sz="1050" spc="1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374506" y="4077268"/>
            <a:ext cx="16700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i="1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462394" y="4077268"/>
            <a:ext cx="16700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i="1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70646" y="3734253"/>
            <a:ext cx="734060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baseline="-37037" sz="2700" spc="7">
                <a:latin typeface="Symbol"/>
                <a:cs typeface="Symbol"/>
              </a:rPr>
              <a:t></a:t>
            </a:r>
            <a:r>
              <a:rPr dirty="0" baseline="-37037" sz="2700" spc="7">
                <a:latin typeface="Times New Roman"/>
                <a:cs typeface="Times New Roman"/>
              </a:rPr>
              <a:t> </a:t>
            </a:r>
            <a:r>
              <a:rPr dirty="0" sz="1800" spc="80">
                <a:latin typeface="Times New Roman"/>
                <a:cs typeface="Times New Roman"/>
              </a:rPr>
              <a:t>1</a:t>
            </a:r>
            <a:r>
              <a:rPr dirty="0" sz="1800" spc="80">
                <a:latin typeface="Symbol"/>
                <a:cs typeface="Symbol"/>
              </a:rPr>
              <a:t></a:t>
            </a:r>
            <a:r>
              <a:rPr dirty="0" sz="1900" spc="80" i="1">
                <a:latin typeface="Symbol"/>
                <a:cs typeface="Symbol"/>
              </a:rPr>
              <a:t></a:t>
            </a:r>
            <a:r>
              <a:rPr dirty="0" sz="1900" spc="-5" i="1">
                <a:latin typeface="Times New Roman"/>
                <a:cs typeface="Times New Roman"/>
              </a:rPr>
              <a:t> </a:t>
            </a:r>
            <a:r>
              <a:rPr dirty="0" baseline="-23809" sz="1575" spc="22">
                <a:latin typeface="Times New Roman"/>
                <a:cs typeface="Times New Roman"/>
              </a:rPr>
              <a:t>2</a:t>
            </a:r>
            <a:endParaRPr baseline="-23809" sz="1575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92010" y="3559168"/>
            <a:ext cx="1570355" cy="527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99720" algn="l"/>
                <a:tab pos="1481455" algn="l"/>
              </a:tabLst>
            </a:pPr>
            <a:r>
              <a:rPr dirty="0" u="sng" sz="3300" spc="-38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300" spc="-38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3300" spc="-320">
                <a:latin typeface="Times New Roman"/>
                <a:cs typeface="Times New Roman"/>
              </a:rPr>
              <a:t> </a:t>
            </a:r>
            <a:r>
              <a:rPr dirty="0" baseline="-37037" sz="2700" spc="7">
                <a:latin typeface="Symbol"/>
                <a:cs typeface="Symbol"/>
              </a:rPr>
              <a:t></a:t>
            </a:r>
            <a:r>
              <a:rPr dirty="0" baseline="-37037" sz="2700" spc="254">
                <a:latin typeface="Times New Roman"/>
                <a:cs typeface="Times New Roman"/>
              </a:rPr>
              <a:t> </a:t>
            </a:r>
            <a:r>
              <a:rPr dirty="0" u="sng" sz="3300" spc="-81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dirty="0" sz="1800" spc="150">
                <a:latin typeface="Times New Roman"/>
                <a:cs typeface="Times New Roman"/>
              </a:rPr>
              <a:t>1</a:t>
            </a:r>
            <a:r>
              <a:rPr dirty="0" sz="1800" spc="40">
                <a:latin typeface="Symbol"/>
                <a:cs typeface="Symbol"/>
              </a:rPr>
              <a:t></a:t>
            </a:r>
            <a:r>
              <a:rPr dirty="0" sz="1900" spc="190" i="1">
                <a:latin typeface="Symbol"/>
                <a:cs typeface="Symbol"/>
              </a:rPr>
              <a:t></a:t>
            </a:r>
            <a:r>
              <a:rPr dirty="0" baseline="-23809" sz="1575" spc="22">
                <a:latin typeface="Times New Roman"/>
                <a:cs typeface="Times New Roman"/>
              </a:rPr>
              <a:t>1</a:t>
            </a:r>
            <a:r>
              <a:rPr dirty="0" baseline="-23809" sz="1575">
                <a:latin typeface="Times New Roman"/>
                <a:cs typeface="Times New Roman"/>
              </a:rPr>
              <a:t> </a:t>
            </a:r>
            <a:r>
              <a:rPr dirty="0" baseline="-23809" sz="1575" spc="15">
                <a:latin typeface="Times New Roman"/>
                <a:cs typeface="Times New Roman"/>
              </a:rPr>
              <a:t> </a:t>
            </a:r>
            <a:r>
              <a:rPr dirty="0" u="sng" sz="3300" spc="-509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r>
              <a:rPr dirty="0" sz="3300">
                <a:latin typeface="Times New Roman"/>
                <a:cs typeface="Times New Roman"/>
              </a:rPr>
              <a:t>	</a:t>
            </a:r>
            <a:r>
              <a:rPr dirty="0" sz="3300" spc="-509">
                <a:latin typeface="Symbol"/>
                <a:cs typeface="Symbol"/>
              </a:rPr>
              <a:t>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27402" y="3883614"/>
            <a:ext cx="364490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900" spc="-50" i="1">
                <a:latin typeface="Symbol"/>
                <a:cs typeface="Symbol"/>
              </a:rPr>
              <a:t></a:t>
            </a:r>
            <a:r>
              <a:rPr dirty="0" sz="1900" spc="114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89731" y="3978971"/>
            <a:ext cx="26670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baseline="-24691" sz="2700" spc="367" i="1">
                <a:latin typeface="Verdana"/>
                <a:cs typeface="Verdana"/>
              </a:rPr>
              <a:t>Y</a:t>
            </a:r>
            <a:r>
              <a:rPr dirty="0" sz="1050" spc="15" i="1">
                <a:latin typeface="Times New Roman"/>
                <a:cs typeface="Times New Roman"/>
              </a:rPr>
              <a:t>*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903334" y="3896675"/>
            <a:ext cx="8318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i="1">
                <a:latin typeface="Times New Roman"/>
                <a:cs typeface="Times New Roman"/>
              </a:rPr>
              <a:t>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395828" y="4126674"/>
            <a:ext cx="981075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i="1">
                <a:latin typeface="Times New Roman"/>
                <a:cs typeface="Times New Roman"/>
              </a:rPr>
              <a:t>ln</a:t>
            </a:r>
            <a:r>
              <a:rPr dirty="0" sz="1800" spc="340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(</a:t>
            </a:r>
            <a:r>
              <a:rPr dirty="0" sz="1800" spc="-220" i="1">
                <a:latin typeface="Times New Roman"/>
                <a:cs typeface="Times New Roman"/>
              </a:rPr>
              <a:t> </a:t>
            </a:r>
            <a:r>
              <a:rPr dirty="0" sz="1800" spc="5" i="1">
                <a:latin typeface="Verdana"/>
                <a:cs typeface="Verdana"/>
              </a:rPr>
              <a:t>e</a:t>
            </a:r>
            <a:r>
              <a:rPr dirty="0" sz="1800" spc="-340" i="1">
                <a:latin typeface="Verdana"/>
                <a:cs typeface="Verdan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)</a:t>
            </a:r>
            <a:r>
              <a:rPr dirty="0" sz="1800" spc="-229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Symbol"/>
                <a:cs typeface="Symbol"/>
              </a:rPr>
              <a:t></a:t>
            </a:r>
            <a:r>
              <a:rPr dirty="0" sz="1800" spc="-229">
                <a:latin typeface="Times New Roman"/>
                <a:cs typeface="Times New Roman"/>
              </a:rPr>
              <a:t> </a:t>
            </a:r>
            <a:r>
              <a:rPr dirty="0" sz="1900" spc="-50" i="1">
                <a:latin typeface="Symbol"/>
                <a:cs typeface="Symbol"/>
              </a:rPr>
              <a:t>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614514" y="3749597"/>
            <a:ext cx="130429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74725" algn="l"/>
                <a:tab pos="1176020" algn="l"/>
              </a:tabLst>
            </a:pPr>
            <a:r>
              <a:rPr dirty="0" sz="1800" i="1">
                <a:latin typeface="Times New Roman"/>
                <a:cs typeface="Times New Roman"/>
              </a:rPr>
              <a:t>ln(</a:t>
            </a:r>
            <a:r>
              <a:rPr dirty="0" sz="1800" spc="-200" i="1">
                <a:latin typeface="Times New Roman"/>
                <a:cs typeface="Times New Roman"/>
              </a:rPr>
              <a:t> </a:t>
            </a:r>
            <a:r>
              <a:rPr dirty="0" sz="1800" spc="5" i="1">
                <a:latin typeface="Verdana"/>
                <a:cs typeface="Verdana"/>
              </a:rPr>
              <a:t>e</a:t>
            </a:r>
            <a:r>
              <a:rPr dirty="0" sz="1800" spc="-330" i="1">
                <a:latin typeface="Verdana"/>
                <a:cs typeface="Verdan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)</a:t>
            </a:r>
            <a:r>
              <a:rPr dirty="0" sz="1800" i="1">
                <a:latin typeface="Times New Roman"/>
                <a:cs typeface="Times New Roman"/>
              </a:rPr>
              <a:t>	</a:t>
            </a:r>
            <a:r>
              <a:rPr dirty="0" baseline="-35493" sz="2700" i="1">
                <a:latin typeface="Times New Roman"/>
                <a:cs typeface="Times New Roman"/>
              </a:rPr>
              <a:t>,</a:t>
            </a:r>
            <a:r>
              <a:rPr dirty="0" baseline="-35493" sz="2700" i="1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599306" y="3777996"/>
            <a:ext cx="34290" cy="96520"/>
          </a:xfrm>
          <a:custGeom>
            <a:avLst/>
            <a:gdLst/>
            <a:ahLst/>
            <a:cxnLst/>
            <a:rect l="l" t="t" r="r" b="b"/>
            <a:pathLst>
              <a:path w="34289" h="96520">
                <a:moveTo>
                  <a:pt x="0" y="0"/>
                </a:moveTo>
                <a:lnTo>
                  <a:pt x="34050" y="96012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2640215" y="3777996"/>
            <a:ext cx="17145" cy="96520"/>
          </a:xfrm>
          <a:custGeom>
            <a:avLst/>
            <a:gdLst/>
            <a:ahLst/>
            <a:cxnLst/>
            <a:rect l="l" t="t" r="r" b="b"/>
            <a:pathLst>
              <a:path w="17144" h="96520">
                <a:moveTo>
                  <a:pt x="0" y="96012"/>
                </a:moveTo>
                <a:lnTo>
                  <a:pt x="16672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2513723" y="4514088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53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2339987" y="4559046"/>
            <a:ext cx="33655" cy="20955"/>
          </a:xfrm>
          <a:custGeom>
            <a:avLst/>
            <a:gdLst/>
            <a:ahLst/>
            <a:cxnLst/>
            <a:rect l="l" t="t" r="r" b="b"/>
            <a:pathLst>
              <a:path w="33655" h="20954">
                <a:moveTo>
                  <a:pt x="0" y="20574"/>
                </a:moveTo>
                <a:lnTo>
                  <a:pt x="33527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373515" y="4565903"/>
            <a:ext cx="13335" cy="69850"/>
          </a:xfrm>
          <a:custGeom>
            <a:avLst/>
            <a:gdLst/>
            <a:ahLst/>
            <a:cxnLst/>
            <a:rect l="l" t="t" r="r" b="b"/>
            <a:pathLst>
              <a:path w="13335" h="69850">
                <a:moveTo>
                  <a:pt x="0" y="0"/>
                </a:moveTo>
                <a:lnTo>
                  <a:pt x="13301" y="69342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444213" y="4147565"/>
            <a:ext cx="49530" cy="487680"/>
          </a:xfrm>
          <a:custGeom>
            <a:avLst/>
            <a:gdLst/>
            <a:ahLst/>
            <a:cxnLst/>
            <a:rect l="l" t="t" r="r" b="b"/>
            <a:pathLst>
              <a:path w="49530" h="487679">
                <a:moveTo>
                  <a:pt x="0" y="487680"/>
                </a:moveTo>
                <a:lnTo>
                  <a:pt x="48936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032645" y="4522470"/>
            <a:ext cx="33655" cy="20955"/>
          </a:xfrm>
          <a:custGeom>
            <a:avLst/>
            <a:gdLst/>
            <a:ahLst/>
            <a:cxnLst/>
            <a:rect l="l" t="t" r="r" b="b"/>
            <a:pathLst>
              <a:path w="33655" h="20954">
                <a:moveTo>
                  <a:pt x="0" y="20574"/>
                </a:moveTo>
                <a:lnTo>
                  <a:pt x="33528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066173" y="4529328"/>
            <a:ext cx="37465" cy="106045"/>
          </a:xfrm>
          <a:custGeom>
            <a:avLst/>
            <a:gdLst/>
            <a:ahLst/>
            <a:cxnLst/>
            <a:rect l="l" t="t" r="r" b="b"/>
            <a:pathLst>
              <a:path w="37464" h="106045">
                <a:moveTo>
                  <a:pt x="0" y="0"/>
                </a:moveTo>
                <a:lnTo>
                  <a:pt x="37346" y="105918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124012" y="4279391"/>
            <a:ext cx="62230" cy="356235"/>
          </a:xfrm>
          <a:custGeom>
            <a:avLst/>
            <a:gdLst/>
            <a:ahLst/>
            <a:cxnLst/>
            <a:rect l="l" t="t" r="r" b="b"/>
            <a:pathLst>
              <a:path w="62230" h="356235">
                <a:moveTo>
                  <a:pt x="0" y="355854"/>
                </a:moveTo>
                <a:lnTo>
                  <a:pt x="61795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185807" y="4279391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997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2008005" y="3724715"/>
            <a:ext cx="76073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4505" algn="l"/>
                <a:tab pos="747395" algn="l"/>
              </a:tabLst>
            </a:pPr>
            <a:r>
              <a:rPr dirty="0" sz="2100" spc="-5">
                <a:latin typeface="Times New Roman"/>
                <a:cs typeface="Times New Roman"/>
              </a:rPr>
              <a:t>3	</a:t>
            </a:r>
            <a:r>
              <a:rPr dirty="0" u="heavy" sz="2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185295" y="4302297"/>
            <a:ext cx="126746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0680" algn="l"/>
              </a:tabLst>
            </a:pPr>
            <a:r>
              <a:rPr dirty="0" sz="2100" spc="-5" i="1">
                <a:latin typeface="Verdana"/>
                <a:cs typeface="Verdana"/>
              </a:rPr>
              <a:t>S	</a:t>
            </a:r>
            <a:r>
              <a:rPr dirty="0" sz="2100" spc="-45" i="1">
                <a:latin typeface="Verdana"/>
                <a:cs typeface="Verdana"/>
              </a:rPr>
              <a:t>m</a:t>
            </a:r>
            <a:r>
              <a:rPr dirty="0" baseline="42222" sz="1875" spc="-67" i="1">
                <a:latin typeface="Times New Roman"/>
                <a:cs typeface="Times New Roman"/>
              </a:rPr>
              <a:t>*</a:t>
            </a:r>
            <a:r>
              <a:rPr dirty="0" baseline="42222" sz="1875" spc="330" i="1">
                <a:latin typeface="Times New Roman"/>
                <a:cs typeface="Times New Roman"/>
              </a:rPr>
              <a:t> </a:t>
            </a:r>
            <a:r>
              <a:rPr dirty="0" sz="2100" spc="-5">
                <a:latin typeface="Symbol"/>
                <a:cs typeface="Symbol"/>
              </a:rPr>
              <a:t>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100" spc="30">
                <a:latin typeface="Times New Roman"/>
                <a:cs typeface="Times New Roman"/>
              </a:rPr>
              <a:t>0</a:t>
            </a:r>
            <a:r>
              <a:rPr dirty="0" sz="2100" spc="30" i="1">
                <a:latin typeface="Times New Roman"/>
                <a:cs typeface="Times New Roman"/>
              </a:rPr>
              <a:t>,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369690" y="4475050"/>
            <a:ext cx="12700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i="1">
                <a:latin typeface="Verdana"/>
                <a:cs typeface="Verdana"/>
              </a:rPr>
              <a:t>n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94243" y="4475050"/>
            <a:ext cx="12700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i="1">
                <a:latin typeface="Verdana"/>
                <a:cs typeface="Verdana"/>
              </a:rPr>
              <a:t>n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706751" y="3500015"/>
            <a:ext cx="768985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00" spc="-15" i="1">
                <a:latin typeface="Verdana"/>
                <a:cs typeface="Verdana"/>
              </a:rPr>
              <a:t>R</a:t>
            </a:r>
            <a:r>
              <a:rPr dirty="0" baseline="42222" sz="1875" spc="-22" i="1">
                <a:latin typeface="Times New Roman"/>
                <a:cs typeface="Times New Roman"/>
              </a:rPr>
              <a:t>* </a:t>
            </a:r>
            <a:r>
              <a:rPr dirty="0" sz="2200" spc="-55" i="1">
                <a:latin typeface="Symbol"/>
                <a:cs typeface="Symbol"/>
              </a:rPr>
              <a:t></a:t>
            </a:r>
            <a:r>
              <a:rPr dirty="0" sz="2200" spc="-405" i="1">
                <a:latin typeface="Times New Roman"/>
                <a:cs typeface="Times New Roman"/>
              </a:rPr>
              <a:t> </a:t>
            </a:r>
            <a:r>
              <a:rPr dirty="0" baseline="-24444" sz="1875" i="1">
                <a:latin typeface="Verdana"/>
                <a:cs typeface="Verdana"/>
              </a:rPr>
              <a:t>n </a:t>
            </a:r>
            <a:r>
              <a:rPr dirty="0" sz="2100" spc="-5" i="1">
                <a:latin typeface="Times New Roman"/>
                <a:cs typeface="Times New Roman"/>
              </a:rPr>
              <a:t>,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402981" y="3515151"/>
            <a:ext cx="53721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40" i="1">
                <a:latin typeface="Verdana"/>
                <a:cs typeface="Verdana"/>
              </a:rPr>
              <a:t>k</a:t>
            </a:r>
            <a:r>
              <a:rPr dirty="0" baseline="-24444" sz="1875" spc="60" i="1">
                <a:latin typeface="Verdana"/>
                <a:cs typeface="Verdana"/>
              </a:rPr>
              <a:t>n</a:t>
            </a:r>
            <a:r>
              <a:rPr dirty="0" baseline="-24444" sz="1875" spc="-52" i="1">
                <a:latin typeface="Verdana"/>
                <a:cs typeface="Verdana"/>
              </a:rPr>
              <a:t> </a:t>
            </a:r>
            <a:r>
              <a:rPr dirty="0" sz="2100" spc="-5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19298" y="4117235"/>
            <a:ext cx="445134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85750" algn="l"/>
              </a:tabLst>
            </a:pPr>
            <a:r>
              <a:rPr dirty="0" sz="2100" spc="-5">
                <a:latin typeface="Times New Roman"/>
                <a:cs typeface="Times New Roman"/>
              </a:rPr>
              <a:t>5</a:t>
            </a:r>
            <a:r>
              <a:rPr dirty="0" sz="2100" spc="-5">
                <a:latin typeface="Times New Roman"/>
                <a:cs typeface="Times New Roman"/>
              </a:rPr>
              <a:t>	</a:t>
            </a:r>
            <a:r>
              <a:rPr dirty="0" baseline="-34090" sz="3300" spc="-89" i="1">
                <a:latin typeface="Symbol"/>
                <a:cs typeface="Symbol"/>
              </a:rPr>
              <a:t></a:t>
            </a:r>
            <a:endParaRPr baseline="-34090" sz="3300">
              <a:latin typeface="Symbol"/>
              <a:cs typeface="Symbo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444891" y="4287161"/>
            <a:ext cx="864235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60045" algn="l"/>
              </a:tabLst>
            </a:pPr>
            <a:r>
              <a:rPr dirty="0" sz="2200" spc="-45" i="1">
                <a:latin typeface="Symbol"/>
                <a:cs typeface="Symbol"/>
              </a:rPr>
              <a:t></a:t>
            </a:r>
            <a:r>
              <a:rPr dirty="0" sz="2200" spc="-45">
                <a:latin typeface="Times New Roman"/>
                <a:cs typeface="Times New Roman"/>
              </a:rPr>
              <a:t>	</a:t>
            </a:r>
            <a:r>
              <a:rPr dirty="0" sz="2100" spc="-5">
                <a:latin typeface="Symbol"/>
                <a:cs typeface="Symbol"/>
              </a:rPr>
              <a:t></a:t>
            </a:r>
            <a:r>
              <a:rPr dirty="0" sz="2100" spc="-90">
                <a:latin typeface="Times New Roman"/>
                <a:cs typeface="Times New Roman"/>
              </a:rPr>
              <a:t> </a:t>
            </a:r>
            <a:r>
              <a:rPr dirty="0" sz="2100" spc="-5">
                <a:latin typeface="Symbol"/>
                <a:cs typeface="Symbol"/>
              </a:rPr>
              <a:t></a:t>
            </a:r>
            <a:r>
              <a:rPr dirty="0" sz="2100" spc="-5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405513" y="4838700"/>
            <a:ext cx="1420495" cy="0"/>
          </a:xfrm>
          <a:custGeom>
            <a:avLst/>
            <a:gdLst/>
            <a:ahLst/>
            <a:cxnLst/>
            <a:rect l="l" t="t" r="r" b="b"/>
            <a:pathLst>
              <a:path w="1420495" h="0">
                <a:moveTo>
                  <a:pt x="0" y="0"/>
                </a:moveTo>
                <a:lnTo>
                  <a:pt x="1420368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048372" y="4838700"/>
            <a:ext cx="1472565" cy="0"/>
          </a:xfrm>
          <a:custGeom>
            <a:avLst/>
            <a:gdLst/>
            <a:ahLst/>
            <a:cxnLst/>
            <a:rect l="l" t="t" r="r" b="b"/>
            <a:pathLst>
              <a:path w="1472565" h="0">
                <a:moveTo>
                  <a:pt x="0" y="0"/>
                </a:moveTo>
                <a:lnTo>
                  <a:pt x="1472196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7785481" y="4983773"/>
            <a:ext cx="9461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1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114426" y="4983773"/>
            <a:ext cx="9461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15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644510" y="4833935"/>
            <a:ext cx="16700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i="1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988691" y="4833935"/>
            <a:ext cx="16700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i="1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58441" y="5182930"/>
            <a:ext cx="281368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0670" algn="l"/>
                <a:tab pos="539115" algn="l"/>
                <a:tab pos="1029335" algn="l"/>
                <a:tab pos="1546225" algn="l"/>
                <a:tab pos="2132330" algn="l"/>
                <a:tab pos="2685415" algn="l"/>
              </a:tabLst>
            </a:pP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baseline="-35493" sz="2700" spc="7">
                <a:latin typeface="Symbol"/>
                <a:cs typeface="Symbol"/>
              </a:rPr>
              <a:t></a:t>
            </a:r>
            <a:r>
              <a:rPr dirty="0" baseline="-35493" sz="2700" spc="7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35">
                <a:latin typeface="Times New Roman"/>
                <a:cs typeface="Times New Roman"/>
              </a:rPr>
              <a:t> </a:t>
            </a:r>
            <a:r>
              <a:rPr dirty="0" baseline="-35493" sz="2700" spc="7">
                <a:latin typeface="Symbol"/>
                <a:cs typeface="Symbol"/>
              </a:rPr>
              <a:t></a:t>
            </a:r>
            <a:r>
              <a:rPr dirty="0" baseline="-35493" sz="2700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703950" y="4422122"/>
            <a:ext cx="834390" cy="399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39445" algn="l"/>
              </a:tabLst>
            </a:pPr>
            <a:r>
              <a:rPr dirty="0" baseline="-23809" sz="1575" spc="22">
                <a:latin typeface="Times New Roman"/>
                <a:cs typeface="Times New Roman"/>
              </a:rPr>
              <a:t>2</a:t>
            </a:r>
            <a:r>
              <a:rPr dirty="0" baseline="-23809" sz="1575" spc="-127">
                <a:latin typeface="Times New Roman"/>
                <a:cs typeface="Times New Roman"/>
              </a:rPr>
              <a:t> </a:t>
            </a:r>
            <a:r>
              <a:rPr dirty="0" sz="2450" spc="-170">
                <a:latin typeface="Symbol"/>
                <a:cs typeface="Symbol"/>
              </a:rPr>
              <a:t></a:t>
            </a:r>
            <a:r>
              <a:rPr dirty="0" sz="1800" spc="-170">
                <a:latin typeface="Times New Roman"/>
                <a:cs typeface="Times New Roman"/>
              </a:rPr>
              <a:t>1</a:t>
            </a:r>
            <a:r>
              <a:rPr dirty="0" sz="1800" spc="-170">
                <a:latin typeface="Symbol"/>
                <a:cs typeface="Symbol"/>
              </a:rPr>
              <a:t></a:t>
            </a:r>
            <a:r>
              <a:rPr dirty="0" sz="1800" spc="-170">
                <a:latin typeface="Times New Roman"/>
                <a:cs typeface="Times New Roman"/>
              </a:rPr>
              <a:t>	</a:t>
            </a:r>
            <a:r>
              <a:rPr dirty="0" baseline="-23809" sz="1575" spc="22">
                <a:latin typeface="Times New Roman"/>
                <a:cs typeface="Times New Roman"/>
              </a:rPr>
              <a:t>2</a:t>
            </a:r>
            <a:r>
              <a:rPr dirty="0" baseline="-23809" sz="1575" spc="-195">
                <a:latin typeface="Times New Roman"/>
                <a:cs typeface="Times New Roman"/>
              </a:rPr>
              <a:t> </a:t>
            </a:r>
            <a:r>
              <a:rPr dirty="0" sz="2450" spc="-225">
                <a:latin typeface="Symbol"/>
                <a:cs typeface="Symbol"/>
              </a:rPr>
              <a:t>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827409" y="4425170"/>
            <a:ext cx="2741295" cy="399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31265" algn="l"/>
                <a:tab pos="1832610" algn="l"/>
              </a:tabLst>
            </a:pPr>
            <a:r>
              <a:rPr dirty="0" u="sng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800" spc="-13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baseline="-35493" sz="2700" spc="7">
                <a:latin typeface="Symbol"/>
                <a:cs typeface="Symbol"/>
              </a:rPr>
              <a:t></a:t>
            </a:r>
            <a:r>
              <a:rPr dirty="0" baseline="-35493" sz="2700" spc="7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</a:t>
            </a:r>
            <a:r>
              <a:rPr dirty="0" sz="1800" spc="-130">
                <a:latin typeface="Times New Roman"/>
                <a:cs typeface="Times New Roman"/>
              </a:rPr>
              <a:t> </a:t>
            </a:r>
            <a:r>
              <a:rPr dirty="0" baseline="1133" sz="3675" spc="-195">
                <a:latin typeface="Symbol"/>
                <a:cs typeface="Symbol"/>
              </a:rPr>
              <a:t></a:t>
            </a:r>
            <a:r>
              <a:rPr dirty="0" sz="1800" spc="-130">
                <a:latin typeface="Times New Roman"/>
                <a:cs typeface="Times New Roman"/>
              </a:rPr>
              <a:t>2</a:t>
            </a:r>
            <a:r>
              <a:rPr dirty="0" sz="1800" spc="-15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Symbol"/>
                <a:cs typeface="Symbol"/>
              </a:rPr>
              <a:t></a:t>
            </a:r>
            <a:r>
              <a:rPr dirty="0" sz="1800" spc="5">
                <a:latin typeface="Times New Roman"/>
                <a:cs typeface="Times New Roman"/>
              </a:rPr>
              <a:t>	</a:t>
            </a:r>
            <a:r>
              <a:rPr dirty="0" baseline="-23809" sz="1575" spc="22">
                <a:latin typeface="Times New Roman"/>
                <a:cs typeface="Times New Roman"/>
              </a:rPr>
              <a:t>1</a:t>
            </a:r>
            <a:r>
              <a:rPr dirty="0" baseline="-23809" sz="1575" spc="-209">
                <a:latin typeface="Times New Roman"/>
                <a:cs typeface="Times New Roman"/>
              </a:rPr>
              <a:t> </a:t>
            </a:r>
            <a:r>
              <a:rPr dirty="0" baseline="1133" sz="3675" spc="-254">
                <a:latin typeface="Symbol"/>
                <a:cs typeface="Symbol"/>
              </a:rPr>
              <a:t></a:t>
            </a:r>
            <a:r>
              <a:rPr dirty="0" sz="1800" spc="-170">
                <a:latin typeface="Times New Roman"/>
                <a:cs typeface="Times New Roman"/>
              </a:rPr>
              <a:t>1</a:t>
            </a:r>
            <a:r>
              <a:rPr dirty="0" sz="1800" spc="-170">
                <a:latin typeface="Symbol"/>
                <a:cs typeface="Symbol"/>
              </a:rPr>
              <a:t></a:t>
            </a:r>
            <a:r>
              <a:rPr dirty="0" sz="1800" spc="-170">
                <a:latin typeface="Times New Roman"/>
                <a:cs typeface="Times New Roman"/>
              </a:rPr>
              <a:t>	</a:t>
            </a:r>
            <a:r>
              <a:rPr dirty="0" baseline="-23809" sz="1575" spc="22">
                <a:latin typeface="Times New Roman"/>
                <a:cs typeface="Times New Roman"/>
              </a:rPr>
              <a:t>1</a:t>
            </a:r>
            <a:r>
              <a:rPr dirty="0" baseline="-23809" sz="1575" spc="-217">
                <a:latin typeface="Times New Roman"/>
                <a:cs typeface="Times New Roman"/>
              </a:rPr>
              <a:t> </a:t>
            </a:r>
            <a:r>
              <a:rPr dirty="0" baseline="1133" sz="3675" spc="-337">
                <a:latin typeface="Symbol"/>
                <a:cs typeface="Symbol"/>
              </a:rPr>
              <a:t></a:t>
            </a:r>
            <a:r>
              <a:rPr dirty="0" baseline="1133" sz="3675" spc="-434">
                <a:latin typeface="Times New Roman"/>
                <a:cs typeface="Times New Roman"/>
              </a:rPr>
              <a:t> </a:t>
            </a:r>
            <a:r>
              <a:rPr dirty="0" baseline="-35493" sz="2700" spc="7">
                <a:latin typeface="Symbol"/>
                <a:cs typeface="Symbol"/>
              </a:rPr>
              <a:t></a:t>
            </a:r>
            <a:r>
              <a:rPr dirty="0" baseline="-35493" sz="2700" spc="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</a:t>
            </a:r>
            <a:r>
              <a:rPr dirty="0" sz="1800" spc="-265">
                <a:latin typeface="Times New Roman"/>
                <a:cs typeface="Times New Roman"/>
              </a:rPr>
              <a:t> </a:t>
            </a:r>
            <a:r>
              <a:rPr dirty="0" baseline="1133" sz="3675" spc="-202">
                <a:latin typeface="Symbol"/>
                <a:cs typeface="Symbol"/>
              </a:rPr>
              <a:t></a:t>
            </a:r>
            <a:r>
              <a:rPr dirty="0" sz="1800" spc="-135">
                <a:latin typeface="Times New Roman"/>
                <a:cs typeface="Times New Roman"/>
              </a:rPr>
              <a:t>2</a:t>
            </a:r>
            <a:r>
              <a:rPr dirty="0" sz="1800" spc="-17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Symbol"/>
                <a:cs typeface="Symbol"/>
              </a:rPr>
              <a:t>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836543" y="4735636"/>
            <a:ext cx="28067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baseline="-24691" sz="2700" spc="97" i="1">
                <a:latin typeface="Verdana"/>
                <a:cs typeface="Verdana"/>
              </a:rPr>
              <a:t>G</a:t>
            </a:r>
            <a:r>
              <a:rPr dirty="0" sz="1050" spc="15" i="1">
                <a:latin typeface="Times New Roman"/>
                <a:cs typeface="Times New Roman"/>
              </a:rPr>
              <a:t>*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386817" y="4635246"/>
            <a:ext cx="33655" cy="173355"/>
          </a:xfrm>
          <a:custGeom>
            <a:avLst/>
            <a:gdLst/>
            <a:ahLst/>
            <a:cxnLst/>
            <a:rect l="l" t="t" r="r" b="b"/>
            <a:pathLst>
              <a:path w="33655" h="173354">
                <a:moveTo>
                  <a:pt x="0" y="0"/>
                </a:moveTo>
                <a:lnTo>
                  <a:pt x="33180" y="172974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2426855" y="4635246"/>
            <a:ext cx="17780" cy="173355"/>
          </a:xfrm>
          <a:custGeom>
            <a:avLst/>
            <a:gdLst/>
            <a:ahLst/>
            <a:cxnLst/>
            <a:rect l="l" t="t" r="r" b="b"/>
            <a:pathLst>
              <a:path w="17780" h="173354">
                <a:moveTo>
                  <a:pt x="0" y="172974"/>
                </a:moveTo>
                <a:lnTo>
                  <a:pt x="17357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3103520" y="4635246"/>
            <a:ext cx="9525" cy="26034"/>
          </a:xfrm>
          <a:custGeom>
            <a:avLst/>
            <a:gdLst/>
            <a:ahLst/>
            <a:cxnLst/>
            <a:rect l="l" t="t" r="r" b="b"/>
            <a:pathLst>
              <a:path w="9525" h="26035">
                <a:moveTo>
                  <a:pt x="0" y="0"/>
                </a:moveTo>
                <a:lnTo>
                  <a:pt x="9135" y="25907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3119513" y="4635246"/>
            <a:ext cx="5080" cy="26034"/>
          </a:xfrm>
          <a:custGeom>
            <a:avLst/>
            <a:gdLst/>
            <a:ahLst/>
            <a:cxnLst/>
            <a:rect l="l" t="t" r="r" b="b"/>
            <a:pathLst>
              <a:path w="5080" h="26035">
                <a:moveTo>
                  <a:pt x="0" y="25907"/>
                </a:moveTo>
                <a:lnTo>
                  <a:pt x="4498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2485529" y="5204459"/>
            <a:ext cx="33655" cy="20955"/>
          </a:xfrm>
          <a:custGeom>
            <a:avLst/>
            <a:gdLst/>
            <a:ahLst/>
            <a:cxnLst/>
            <a:rect l="l" t="t" r="r" b="b"/>
            <a:pathLst>
              <a:path w="33655" h="20954">
                <a:moveTo>
                  <a:pt x="0" y="20574"/>
                </a:moveTo>
                <a:lnTo>
                  <a:pt x="33527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2519057" y="5211317"/>
            <a:ext cx="46990" cy="132080"/>
          </a:xfrm>
          <a:custGeom>
            <a:avLst/>
            <a:gdLst/>
            <a:ahLst/>
            <a:cxnLst/>
            <a:rect l="l" t="t" r="r" b="b"/>
            <a:pathLst>
              <a:path w="46989" h="132079">
                <a:moveTo>
                  <a:pt x="0" y="0"/>
                </a:moveTo>
                <a:lnTo>
                  <a:pt x="46481" y="131826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2572397" y="4961382"/>
            <a:ext cx="66675" cy="382270"/>
          </a:xfrm>
          <a:custGeom>
            <a:avLst/>
            <a:gdLst/>
            <a:ahLst/>
            <a:cxnLst/>
            <a:rect l="l" t="t" r="r" b="b"/>
            <a:pathLst>
              <a:path w="66675" h="382270">
                <a:moveTo>
                  <a:pt x="0" y="381762"/>
                </a:moveTo>
                <a:lnTo>
                  <a:pt x="66293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638691" y="4961382"/>
            <a:ext cx="639445" cy="0"/>
          </a:xfrm>
          <a:custGeom>
            <a:avLst/>
            <a:gdLst/>
            <a:ahLst/>
            <a:cxnLst/>
            <a:rect l="l" t="t" r="r" b="b"/>
            <a:pathLst>
              <a:path w="639445" h="0">
                <a:moveTo>
                  <a:pt x="0" y="0"/>
                </a:moveTo>
                <a:lnTo>
                  <a:pt x="639317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2519298" y="4511847"/>
            <a:ext cx="15875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">
                <a:latin typeface="Times New Roman"/>
                <a:cs typeface="Times New Roman"/>
              </a:rPr>
              <a:t>6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116707" y="5157040"/>
            <a:ext cx="12700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i="1">
                <a:latin typeface="Verdana"/>
                <a:cs typeface="Verdana"/>
              </a:rPr>
              <a:t>n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402971" y="4969152"/>
            <a:ext cx="2004060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247775" algn="l"/>
                <a:tab pos="1924050" algn="l"/>
              </a:tabLst>
            </a:pPr>
            <a:r>
              <a:rPr dirty="0" sz="2100" spc="45" i="1">
                <a:latin typeface="Verdana"/>
                <a:cs typeface="Verdana"/>
              </a:rPr>
              <a:t>k</a:t>
            </a:r>
            <a:r>
              <a:rPr dirty="0" baseline="-22222" sz="1875" i="1">
                <a:latin typeface="Verdana"/>
                <a:cs typeface="Verdana"/>
              </a:rPr>
              <a:t>t</a:t>
            </a:r>
            <a:r>
              <a:rPr dirty="0" baseline="-22222" sz="1875" spc="135" i="1">
                <a:latin typeface="Verdana"/>
                <a:cs typeface="Verdana"/>
              </a:rPr>
              <a:t> </a:t>
            </a:r>
            <a:r>
              <a:rPr dirty="0" sz="2100" spc="-5">
                <a:latin typeface="Symbol"/>
                <a:cs typeface="Symbol"/>
              </a:rPr>
              <a:t></a:t>
            </a:r>
            <a:r>
              <a:rPr dirty="0" sz="2100" spc="-100">
                <a:latin typeface="Times New Roman"/>
                <a:cs typeface="Times New Roman"/>
              </a:rPr>
              <a:t> </a:t>
            </a:r>
            <a:r>
              <a:rPr dirty="0" sz="2100" spc="120">
                <a:latin typeface="Times New Roman"/>
                <a:cs typeface="Times New Roman"/>
              </a:rPr>
              <a:t>8</a:t>
            </a:r>
            <a:r>
              <a:rPr dirty="0" sz="2100" spc="65" i="1">
                <a:latin typeface="Verdana"/>
                <a:cs typeface="Verdana"/>
              </a:rPr>
              <a:t>G</a:t>
            </a:r>
            <a:r>
              <a:rPr dirty="0" baseline="42222" sz="1875" i="1">
                <a:latin typeface="Times New Roman"/>
                <a:cs typeface="Times New Roman"/>
              </a:rPr>
              <a:t>*</a:t>
            </a:r>
            <a:r>
              <a:rPr dirty="0" baseline="42222" sz="1875" spc="-270" i="1">
                <a:latin typeface="Times New Roman"/>
                <a:cs typeface="Times New Roman"/>
              </a:rPr>
              <a:t> </a:t>
            </a:r>
            <a:r>
              <a:rPr dirty="0" u="heavy" baseline="-22222" sz="1875" i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baseline="-22222" sz="1875" i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	</a:t>
            </a:r>
            <a:r>
              <a:rPr dirty="0" sz="2100" spc="-30" i="1">
                <a:latin typeface="Verdana"/>
                <a:cs typeface="Verdana"/>
              </a:rPr>
              <a:t>R</a:t>
            </a:r>
            <a:r>
              <a:rPr dirty="0" baseline="42222" sz="1875" i="1">
                <a:latin typeface="Times New Roman"/>
                <a:cs typeface="Times New Roman"/>
              </a:rPr>
              <a:t>*</a:t>
            </a:r>
            <a:r>
              <a:rPr dirty="0" baseline="42222" sz="1875" spc="-52" i="1">
                <a:latin typeface="Times New Roman"/>
                <a:cs typeface="Times New Roman"/>
              </a:rPr>
              <a:t> </a:t>
            </a:r>
            <a:r>
              <a:rPr dirty="0" sz="2200" spc="-55" i="1">
                <a:latin typeface="Symbol"/>
                <a:cs typeface="Symbol"/>
              </a:rPr>
              <a:t>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100" spc="-5" i="1">
                <a:latin typeface="Times New Roman"/>
                <a:cs typeface="Times New Roman"/>
              </a:rPr>
              <a:t>,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883543" y="5513832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 h="0">
                <a:moveTo>
                  <a:pt x="0" y="0"/>
                </a:moveTo>
                <a:lnTo>
                  <a:pt x="291084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426849" y="5513832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 h="0">
                <a:moveTo>
                  <a:pt x="0" y="0"/>
                </a:moveTo>
                <a:lnTo>
                  <a:pt x="256794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5905385" y="5513832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2701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6388493" y="5513832"/>
            <a:ext cx="349250" cy="0"/>
          </a:xfrm>
          <a:custGeom>
            <a:avLst/>
            <a:gdLst/>
            <a:ahLst/>
            <a:cxnLst/>
            <a:rect l="l" t="t" r="r" b="b"/>
            <a:pathLst>
              <a:path w="349250" h="0">
                <a:moveTo>
                  <a:pt x="0" y="0"/>
                </a:moveTo>
                <a:lnTo>
                  <a:pt x="348983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6989698" y="5513832"/>
            <a:ext cx="318770" cy="0"/>
          </a:xfrm>
          <a:custGeom>
            <a:avLst/>
            <a:gdLst/>
            <a:ahLst/>
            <a:cxnLst/>
            <a:rect l="l" t="t" r="r" b="b"/>
            <a:pathLst>
              <a:path w="318770" h="0">
                <a:moveTo>
                  <a:pt x="0" y="0"/>
                </a:moveTo>
                <a:lnTo>
                  <a:pt x="318528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7529969" y="5513832"/>
            <a:ext cx="344805" cy="0"/>
          </a:xfrm>
          <a:custGeom>
            <a:avLst/>
            <a:gdLst/>
            <a:ahLst/>
            <a:cxnLst/>
            <a:rect l="l" t="t" r="r" b="b"/>
            <a:pathLst>
              <a:path w="344804" h="0">
                <a:moveTo>
                  <a:pt x="0" y="0"/>
                </a:moveTo>
                <a:lnTo>
                  <a:pt x="344424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 txBox="1"/>
          <p:nvPr/>
        </p:nvSpPr>
        <p:spPr>
          <a:xfrm>
            <a:off x="5570375" y="5659667"/>
            <a:ext cx="227393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05459" algn="l"/>
                <a:tab pos="1637030" algn="l"/>
                <a:tab pos="2191385" algn="l"/>
              </a:tabLst>
            </a:pPr>
            <a:r>
              <a:rPr dirty="0" sz="1050" spc="15">
                <a:latin typeface="Times New Roman"/>
                <a:cs typeface="Times New Roman"/>
              </a:rPr>
              <a:t>1</a:t>
            </a:r>
            <a:r>
              <a:rPr dirty="0" sz="1050" spc="15">
                <a:latin typeface="Times New Roman"/>
                <a:cs typeface="Times New Roman"/>
              </a:rPr>
              <a:t>	</a:t>
            </a:r>
            <a:r>
              <a:rPr dirty="0" sz="1050" spc="15">
                <a:latin typeface="Times New Roman"/>
                <a:cs typeface="Times New Roman"/>
              </a:rPr>
              <a:t>2</a:t>
            </a:r>
            <a:r>
              <a:rPr dirty="0" sz="1050" spc="15">
                <a:latin typeface="Times New Roman"/>
                <a:cs typeface="Times New Roman"/>
              </a:rPr>
              <a:t>	</a:t>
            </a:r>
            <a:r>
              <a:rPr dirty="0" sz="1050" spc="15">
                <a:latin typeface="Times New Roman"/>
                <a:cs typeface="Times New Roman"/>
              </a:rPr>
              <a:t>1</a:t>
            </a:r>
            <a:r>
              <a:rPr dirty="0" sz="1050" spc="15">
                <a:latin typeface="Times New Roman"/>
                <a:cs typeface="Times New Roman"/>
              </a:rPr>
              <a:t>	</a:t>
            </a:r>
            <a:r>
              <a:rPr dirty="0" sz="1050" spc="1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430151" y="5509828"/>
            <a:ext cx="235267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90855" algn="l"/>
                <a:tab pos="1575435" algn="l"/>
                <a:tab pos="2115185" algn="l"/>
              </a:tabLst>
            </a:pPr>
            <a:r>
              <a:rPr dirty="0" sz="1800" spc="5" i="1">
                <a:latin typeface="Verdana"/>
                <a:cs typeface="Verdana"/>
              </a:rPr>
              <a:t>R</a:t>
            </a:r>
            <a:r>
              <a:rPr dirty="0" sz="1800" spc="5" i="1">
                <a:latin typeface="Verdana"/>
                <a:cs typeface="Verdana"/>
              </a:rPr>
              <a:t>	</a:t>
            </a:r>
            <a:r>
              <a:rPr dirty="0" sz="1800" spc="5" i="1">
                <a:latin typeface="Verdana"/>
                <a:cs typeface="Verdana"/>
              </a:rPr>
              <a:t>R</a:t>
            </a:r>
            <a:r>
              <a:rPr dirty="0" sz="1800" spc="5" i="1">
                <a:latin typeface="Verdana"/>
                <a:cs typeface="Verdana"/>
              </a:rPr>
              <a:t>	</a:t>
            </a:r>
            <a:r>
              <a:rPr dirty="0" sz="1800" spc="5" i="1">
                <a:latin typeface="Verdana"/>
                <a:cs typeface="Verdana"/>
              </a:rPr>
              <a:t>m</a:t>
            </a:r>
            <a:r>
              <a:rPr dirty="0" sz="1800" spc="5" i="1">
                <a:latin typeface="Verdana"/>
                <a:cs typeface="Verdana"/>
              </a:rPr>
              <a:t>	</a:t>
            </a:r>
            <a:r>
              <a:rPr dirty="0" sz="1800" spc="5" i="1">
                <a:latin typeface="Verdana"/>
                <a:cs typeface="Verdana"/>
              </a:rPr>
              <a:t>m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886836" y="5411530"/>
            <a:ext cx="25146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baseline="-24691" sz="2700" spc="-30" i="1">
                <a:latin typeface="Verdana"/>
                <a:cs typeface="Verdana"/>
              </a:rPr>
              <a:t>R</a:t>
            </a:r>
            <a:r>
              <a:rPr dirty="0" sz="1050" spc="15" i="1">
                <a:latin typeface="Times New Roman"/>
                <a:cs typeface="Times New Roman"/>
              </a:rPr>
              <a:t>*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6218046" y="5329235"/>
            <a:ext cx="127762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7920" algn="l"/>
              </a:tabLst>
            </a:pPr>
            <a:r>
              <a:rPr dirty="0" sz="1800" i="1">
                <a:latin typeface="Times New Roman"/>
                <a:cs typeface="Times New Roman"/>
              </a:rPr>
              <a:t>,</a:t>
            </a:r>
            <a:r>
              <a:rPr dirty="0" sz="1800" i="1">
                <a:latin typeface="Times New Roman"/>
                <a:cs typeface="Times New Roman"/>
              </a:rPr>
              <a:t> </a:t>
            </a:r>
            <a:r>
              <a:rPr dirty="0" sz="1800" spc="15" i="1">
                <a:latin typeface="Times New Roman"/>
                <a:cs typeface="Times New Roman"/>
              </a:rPr>
              <a:t> </a:t>
            </a:r>
            <a:r>
              <a:rPr dirty="0" baseline="-44753" sz="2700" spc="-97" i="1">
                <a:latin typeface="Verdana"/>
                <a:cs typeface="Verdana"/>
              </a:rPr>
              <a:t>m</a:t>
            </a:r>
            <a:r>
              <a:rPr dirty="0" baseline="-34391" sz="1575" spc="22" i="1">
                <a:latin typeface="Times New Roman"/>
                <a:cs typeface="Times New Roman"/>
              </a:rPr>
              <a:t>*</a:t>
            </a:r>
            <a:r>
              <a:rPr dirty="0" baseline="-34391" sz="1575" i="1">
                <a:latin typeface="Times New Roman"/>
                <a:cs typeface="Times New Roman"/>
              </a:rPr>
              <a:t> </a:t>
            </a:r>
            <a:r>
              <a:rPr dirty="0" baseline="-34391" sz="1575" spc="15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Symbol"/>
                <a:cs typeface="Symbol"/>
              </a:rPr>
              <a:t>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Symbol"/>
                <a:cs typeface="Symbol"/>
              </a:rPr>
              <a:t>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2436761" y="5862828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53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263025" y="5907785"/>
            <a:ext cx="33020" cy="20320"/>
          </a:xfrm>
          <a:custGeom>
            <a:avLst/>
            <a:gdLst/>
            <a:ahLst/>
            <a:cxnLst/>
            <a:rect l="l" t="t" r="r" b="b"/>
            <a:pathLst>
              <a:path w="33019" h="20320">
                <a:moveTo>
                  <a:pt x="0" y="19812"/>
                </a:moveTo>
                <a:lnTo>
                  <a:pt x="32765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295791" y="5913882"/>
            <a:ext cx="47625" cy="242570"/>
          </a:xfrm>
          <a:custGeom>
            <a:avLst/>
            <a:gdLst/>
            <a:ahLst/>
            <a:cxnLst/>
            <a:rect l="l" t="t" r="r" b="b"/>
            <a:pathLst>
              <a:path w="47625" h="242570">
                <a:moveTo>
                  <a:pt x="0" y="0"/>
                </a:moveTo>
                <a:lnTo>
                  <a:pt x="47244" y="242315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349131" y="5495544"/>
            <a:ext cx="67310" cy="661035"/>
          </a:xfrm>
          <a:custGeom>
            <a:avLst/>
            <a:gdLst/>
            <a:ahLst/>
            <a:cxnLst/>
            <a:rect l="l" t="t" r="r" b="b"/>
            <a:pathLst>
              <a:path w="67310" h="661035">
                <a:moveTo>
                  <a:pt x="0" y="660653"/>
                </a:moveTo>
                <a:lnTo>
                  <a:pt x="67056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955683" y="5872734"/>
            <a:ext cx="33020" cy="20320"/>
          </a:xfrm>
          <a:custGeom>
            <a:avLst/>
            <a:gdLst/>
            <a:ahLst/>
            <a:cxnLst/>
            <a:rect l="l" t="t" r="r" b="b"/>
            <a:pathLst>
              <a:path w="33019" h="20320">
                <a:moveTo>
                  <a:pt x="0" y="19812"/>
                </a:moveTo>
                <a:lnTo>
                  <a:pt x="32766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988449" y="5879591"/>
            <a:ext cx="46990" cy="132080"/>
          </a:xfrm>
          <a:custGeom>
            <a:avLst/>
            <a:gdLst/>
            <a:ahLst/>
            <a:cxnLst/>
            <a:rect l="l" t="t" r="r" b="b"/>
            <a:pathLst>
              <a:path w="46989" h="132079">
                <a:moveTo>
                  <a:pt x="0" y="0"/>
                </a:moveTo>
                <a:lnTo>
                  <a:pt x="46481" y="131825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041789" y="5627370"/>
            <a:ext cx="66675" cy="384175"/>
          </a:xfrm>
          <a:custGeom>
            <a:avLst/>
            <a:gdLst/>
            <a:ahLst/>
            <a:cxnLst/>
            <a:rect l="l" t="t" r="r" b="b"/>
            <a:pathLst>
              <a:path w="66675" h="384175">
                <a:moveTo>
                  <a:pt x="0" y="384047"/>
                </a:moveTo>
                <a:lnTo>
                  <a:pt x="66293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108083" y="5627370"/>
            <a:ext cx="718820" cy="0"/>
          </a:xfrm>
          <a:custGeom>
            <a:avLst/>
            <a:gdLst/>
            <a:ahLst/>
            <a:cxnLst/>
            <a:rect l="l" t="t" r="r" b="b"/>
            <a:pathLst>
              <a:path w="718820" h="0">
                <a:moveTo>
                  <a:pt x="0" y="0"/>
                </a:moveTo>
                <a:lnTo>
                  <a:pt x="718565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 txBox="1"/>
          <p:nvPr/>
        </p:nvSpPr>
        <p:spPr>
          <a:xfrm>
            <a:off x="2442323" y="5420245"/>
            <a:ext cx="158750" cy="78486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2100" spc="-5">
                <a:latin typeface="Times New Roman"/>
                <a:cs typeface="Times New Roman"/>
              </a:rPr>
              <a:t>5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100" spc="-5">
                <a:latin typeface="Times New Roman"/>
                <a:cs typeface="Times New Roman"/>
              </a:rPr>
              <a:t>6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2715895" y="5635140"/>
            <a:ext cx="1573530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404495" algn="l"/>
              </a:tabLst>
            </a:pPr>
            <a:r>
              <a:rPr dirty="0" sz="2200" spc="-60" i="1">
                <a:latin typeface="Symbol"/>
                <a:cs typeface="Symbol"/>
              </a:rPr>
              <a:t></a:t>
            </a:r>
            <a:r>
              <a:rPr dirty="0" sz="2200" spc="-60">
                <a:latin typeface="Times New Roman"/>
                <a:cs typeface="Times New Roman"/>
              </a:rPr>
              <a:t>	</a:t>
            </a:r>
            <a:r>
              <a:rPr dirty="0" sz="2100" spc="-15" i="1">
                <a:latin typeface="Verdana"/>
                <a:cs typeface="Verdana"/>
              </a:rPr>
              <a:t>S</a:t>
            </a:r>
            <a:r>
              <a:rPr dirty="0" baseline="-22222" sz="1875" spc="-22" i="1">
                <a:latin typeface="Verdana"/>
                <a:cs typeface="Verdana"/>
              </a:rPr>
              <a:t>t </a:t>
            </a:r>
            <a:r>
              <a:rPr dirty="0" sz="2100" spc="-45" i="1">
                <a:latin typeface="Verdana"/>
                <a:cs typeface="Verdana"/>
              </a:rPr>
              <a:t>m</a:t>
            </a:r>
            <a:r>
              <a:rPr dirty="0" baseline="42222" sz="1875" spc="-67" i="1">
                <a:latin typeface="Times New Roman"/>
                <a:cs typeface="Times New Roman"/>
              </a:rPr>
              <a:t>* </a:t>
            </a:r>
            <a:r>
              <a:rPr dirty="0" sz="2100" spc="-5">
                <a:latin typeface="Symbol"/>
                <a:cs typeface="Symbol"/>
              </a:rPr>
              <a:t></a:t>
            </a:r>
            <a:r>
              <a:rPr dirty="0" sz="2100" spc="-225">
                <a:latin typeface="Times New Roman"/>
                <a:cs typeface="Times New Roman"/>
              </a:rPr>
              <a:t> </a:t>
            </a:r>
            <a:r>
              <a:rPr dirty="0" sz="2100" spc="-5">
                <a:latin typeface="Times New Roman"/>
                <a:cs typeface="Times New Roman"/>
              </a:rPr>
              <a:t>0</a:t>
            </a:r>
            <a:r>
              <a:rPr dirty="0" sz="2100" spc="-5" i="1">
                <a:latin typeface="Times New Roman"/>
                <a:cs typeface="Times New Roman"/>
              </a:rPr>
              <a:t>.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394585" y="5635140"/>
            <a:ext cx="836930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200" spc="-45" i="1">
                <a:latin typeface="Symbol"/>
                <a:cs typeface="Symbol"/>
              </a:rPr>
              <a:t></a:t>
            </a:r>
            <a:r>
              <a:rPr dirty="0" sz="2200" spc="-45" i="1">
                <a:latin typeface="Times New Roman"/>
                <a:cs typeface="Times New Roman"/>
              </a:rPr>
              <a:t> </a:t>
            </a:r>
            <a:r>
              <a:rPr dirty="0" baseline="-22222" sz="1875" i="1">
                <a:latin typeface="Verdana"/>
                <a:cs typeface="Verdana"/>
              </a:rPr>
              <a:t>t </a:t>
            </a:r>
            <a:r>
              <a:rPr dirty="0" sz="2100" spc="-5">
                <a:latin typeface="Symbol"/>
                <a:cs typeface="Symbol"/>
              </a:rPr>
              <a:t></a:t>
            </a:r>
            <a:r>
              <a:rPr dirty="0" sz="2100" spc="-215">
                <a:latin typeface="Times New Roman"/>
                <a:cs typeface="Times New Roman"/>
              </a:rPr>
              <a:t> </a:t>
            </a:r>
            <a:r>
              <a:rPr dirty="0" sz="2100" spc="-5">
                <a:latin typeface="Symbol"/>
                <a:cs typeface="Symbol"/>
              </a:rPr>
              <a:t></a:t>
            </a:r>
            <a:r>
              <a:rPr dirty="0" sz="2100" spc="-5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 txBox="1"/>
          <p:nvPr/>
        </p:nvSpPr>
        <p:spPr>
          <a:xfrm>
            <a:off x="7032625" y="5788647"/>
            <a:ext cx="2025650" cy="716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5560">
              <a:lnSpc>
                <a:spcPct val="125800"/>
              </a:lnSpc>
              <a:spcBef>
                <a:spcPts val="95"/>
              </a:spcBef>
            </a:pPr>
            <a:r>
              <a:rPr dirty="0" sz="1800">
                <a:latin typeface="Times New Roman"/>
                <a:cs typeface="Times New Roman"/>
              </a:rPr>
              <a:t>G...Shear modulus  </a:t>
            </a:r>
            <a:r>
              <a:rPr dirty="0" sz="1800" spc="5">
                <a:latin typeface="Times New Roman"/>
                <a:cs typeface="Times New Roman"/>
              </a:rPr>
              <a:t>e...coeff.of</a:t>
            </a:r>
            <a:r>
              <a:rPr dirty="0" sz="1800" spc="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restitution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0" name="object 1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21" name="object 121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2" name="object 1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13</a:t>
            </a:fld>
          </a:p>
        </p:txBody>
      </p:sp>
      <p:sp>
        <p:nvSpPr>
          <p:cNvPr id="119" name="object 119"/>
          <p:cNvSpPr txBox="1"/>
          <p:nvPr/>
        </p:nvSpPr>
        <p:spPr>
          <a:xfrm>
            <a:off x="4824368" y="5788647"/>
            <a:ext cx="2002155" cy="71628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800" spc="10">
                <a:latin typeface="Times New Roman"/>
                <a:cs typeface="Times New Roman"/>
              </a:rPr>
              <a:t>Y...Young's</a:t>
            </a:r>
            <a:r>
              <a:rPr dirty="0" sz="1800" spc="1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modulus</a:t>
            </a:r>
            <a:endParaRPr sz="180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  <a:spcBef>
                <a:spcPts val="560"/>
              </a:spcBef>
            </a:pPr>
            <a:r>
              <a:rPr dirty="0" sz="1800">
                <a:latin typeface="Times New Roman"/>
                <a:cs typeface="Times New Roman"/>
              </a:rPr>
              <a:t>...Poisson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ratio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2476" y="562609"/>
            <a:ext cx="48983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LIGGGHTS Models </a:t>
            </a:r>
            <a:r>
              <a:rPr dirty="0" sz="2400" b="1">
                <a:solidFill>
                  <a:srgbClr val="003D82"/>
                </a:solidFill>
                <a:latin typeface="Arial"/>
                <a:cs typeface="Arial"/>
              </a:rPr>
              <a:t>- </a:t>
            </a: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Released  </a:t>
            </a:r>
            <a:r>
              <a:rPr dirty="0" sz="2400" spc="-5" b="1">
                <a:latin typeface="Arial"/>
                <a:cs typeface="Arial"/>
              </a:rPr>
              <a:t>Hertz-Mindlin (HM) Contact</a:t>
            </a:r>
            <a:r>
              <a:rPr dirty="0" sz="2400" spc="-7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664587" y="1678264"/>
            <a:ext cx="47434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i="1">
                <a:latin typeface="Verdana"/>
                <a:cs typeface="Verdana"/>
              </a:rPr>
              <a:t>v</a:t>
            </a:r>
            <a:r>
              <a:rPr dirty="0" sz="2250" spc="-55" i="1">
                <a:latin typeface="Verdana"/>
                <a:cs typeface="Verdana"/>
              </a:rPr>
              <a:t>n</a:t>
            </a:r>
            <a:r>
              <a:rPr dirty="0" baseline="-22633" sz="2025" spc="-7" i="1">
                <a:latin typeface="Verdana"/>
                <a:cs typeface="Verdana"/>
              </a:rPr>
              <a:t>i</a:t>
            </a:r>
            <a:r>
              <a:rPr dirty="0" baseline="-22633" sz="2025" spc="-7" i="1">
                <a:latin typeface="Verdana"/>
                <a:cs typeface="Verdana"/>
              </a:rPr>
              <a:t>j</a:t>
            </a:r>
            <a:endParaRPr baseline="-22633" sz="2025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21372" y="1678264"/>
            <a:ext cx="873760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5175" algn="l"/>
              </a:tabLst>
            </a:pPr>
            <a:r>
              <a:rPr dirty="0" sz="2250" i="1">
                <a:latin typeface="Verdana"/>
                <a:cs typeface="Verdana"/>
              </a:rPr>
              <a:t>v</a:t>
            </a:r>
            <a:r>
              <a:rPr dirty="0" sz="2250" spc="125" i="1">
                <a:latin typeface="Verdana"/>
                <a:cs typeface="Verdana"/>
              </a:rPr>
              <a:t>t</a:t>
            </a:r>
            <a:r>
              <a:rPr dirty="0" baseline="-22633" sz="2025" spc="-7" i="1">
                <a:latin typeface="Verdana"/>
                <a:cs typeface="Verdana"/>
              </a:rPr>
              <a:t>i</a:t>
            </a:r>
            <a:r>
              <a:rPr dirty="0" baseline="-22633" sz="2025" spc="-7" i="1">
                <a:latin typeface="Verdana"/>
                <a:cs typeface="Verdana"/>
              </a:rPr>
              <a:t>j</a:t>
            </a:r>
            <a:r>
              <a:rPr dirty="0" baseline="-22633" sz="2025" i="1">
                <a:latin typeface="Verdana"/>
                <a:cs typeface="Verdana"/>
              </a:rPr>
              <a:t>	</a:t>
            </a:r>
            <a:r>
              <a:rPr dirty="0" sz="2250" i="1">
                <a:latin typeface="Times New Roman"/>
                <a:cs typeface="Times New Roman"/>
              </a:rPr>
              <a:t>)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9132" y="1662018"/>
            <a:ext cx="5364480" cy="3879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12465" algn="l"/>
                <a:tab pos="4197985" algn="l"/>
                <a:tab pos="4934585" algn="l"/>
              </a:tabLst>
            </a:pPr>
            <a:r>
              <a:rPr dirty="0" sz="2250" i="1">
                <a:latin typeface="Verdana"/>
                <a:cs typeface="Verdana"/>
              </a:rPr>
              <a:t>F </a:t>
            </a:r>
            <a:r>
              <a:rPr dirty="0" sz="2250">
                <a:latin typeface="Symbol"/>
                <a:cs typeface="Symbol"/>
              </a:rPr>
              <a:t></a:t>
            </a:r>
            <a:r>
              <a:rPr dirty="0" sz="2250">
                <a:latin typeface="Times New Roman"/>
                <a:cs typeface="Times New Roman"/>
              </a:rPr>
              <a:t> </a:t>
            </a:r>
            <a:r>
              <a:rPr dirty="0" sz="2250" i="1">
                <a:latin typeface="Times New Roman"/>
                <a:cs typeface="Times New Roman"/>
              </a:rPr>
              <a:t>( </a:t>
            </a:r>
            <a:r>
              <a:rPr dirty="0" sz="2250" spc="50" i="1">
                <a:latin typeface="Verdana"/>
                <a:cs typeface="Verdana"/>
              </a:rPr>
              <a:t>k</a:t>
            </a:r>
            <a:r>
              <a:rPr dirty="0" baseline="-22633" sz="2025" spc="75" i="1">
                <a:latin typeface="Verdana"/>
                <a:cs typeface="Verdana"/>
              </a:rPr>
              <a:t>n </a:t>
            </a:r>
            <a:r>
              <a:rPr dirty="0" sz="2350" spc="-40" i="1">
                <a:latin typeface="Symbol"/>
                <a:cs typeface="Symbol"/>
              </a:rPr>
              <a:t></a:t>
            </a:r>
            <a:r>
              <a:rPr dirty="0" sz="2250" spc="-40" i="1">
                <a:latin typeface="Verdana"/>
                <a:cs typeface="Verdana"/>
              </a:rPr>
              <a:t>n</a:t>
            </a:r>
            <a:r>
              <a:rPr dirty="0" baseline="-22633" sz="2025" spc="-60" i="1">
                <a:latin typeface="Verdana"/>
                <a:cs typeface="Verdana"/>
              </a:rPr>
              <a:t>ij  </a:t>
            </a:r>
            <a:r>
              <a:rPr dirty="0" sz="2250">
                <a:latin typeface="Symbol"/>
                <a:cs typeface="Symbol"/>
              </a:rPr>
              <a:t></a:t>
            </a:r>
            <a:r>
              <a:rPr dirty="0" sz="2250" spc="-395">
                <a:latin typeface="Times New Roman"/>
                <a:cs typeface="Times New Roman"/>
              </a:rPr>
              <a:t> </a:t>
            </a:r>
            <a:r>
              <a:rPr dirty="0" sz="2350" spc="-45" i="1">
                <a:latin typeface="Symbol"/>
                <a:cs typeface="Symbol"/>
              </a:rPr>
              <a:t></a:t>
            </a:r>
            <a:r>
              <a:rPr dirty="0" sz="2350" spc="-250" i="1">
                <a:latin typeface="Times New Roman"/>
                <a:cs typeface="Times New Roman"/>
              </a:rPr>
              <a:t> </a:t>
            </a:r>
            <a:r>
              <a:rPr dirty="0" baseline="-22633" sz="2025" i="1">
                <a:latin typeface="Verdana"/>
                <a:cs typeface="Verdana"/>
              </a:rPr>
              <a:t>n	</a:t>
            </a:r>
            <a:r>
              <a:rPr dirty="0" sz="2250" i="1">
                <a:latin typeface="Times New Roman"/>
                <a:cs typeface="Times New Roman"/>
              </a:rPr>
              <a:t>)</a:t>
            </a:r>
            <a:r>
              <a:rPr dirty="0" sz="2250" spc="-275" i="1">
                <a:latin typeface="Times New Roman"/>
                <a:cs typeface="Times New Roman"/>
              </a:rPr>
              <a:t> </a:t>
            </a:r>
            <a:r>
              <a:rPr dirty="0" sz="2250">
                <a:latin typeface="Symbol"/>
                <a:cs typeface="Symbol"/>
              </a:rPr>
              <a:t></a:t>
            </a:r>
            <a:r>
              <a:rPr dirty="0" sz="2250" spc="-275">
                <a:latin typeface="Times New Roman"/>
                <a:cs typeface="Times New Roman"/>
              </a:rPr>
              <a:t> </a:t>
            </a:r>
            <a:r>
              <a:rPr dirty="0" sz="2250" i="1">
                <a:latin typeface="Times New Roman"/>
                <a:cs typeface="Times New Roman"/>
              </a:rPr>
              <a:t>(</a:t>
            </a:r>
            <a:r>
              <a:rPr dirty="0" sz="2250" spc="-220" i="1">
                <a:latin typeface="Times New Roman"/>
                <a:cs typeface="Times New Roman"/>
              </a:rPr>
              <a:t> </a:t>
            </a:r>
            <a:r>
              <a:rPr dirty="0" sz="2250" spc="25" i="1">
                <a:latin typeface="Verdana"/>
                <a:cs typeface="Verdana"/>
              </a:rPr>
              <a:t>k</a:t>
            </a:r>
            <a:r>
              <a:rPr dirty="0" baseline="-22633" sz="2025" spc="37" i="1">
                <a:latin typeface="Verdana"/>
                <a:cs typeface="Verdana"/>
              </a:rPr>
              <a:t>t	</a:t>
            </a:r>
            <a:r>
              <a:rPr dirty="0" sz="2350" spc="-50" i="1">
                <a:latin typeface="Symbol"/>
                <a:cs typeface="Symbol"/>
              </a:rPr>
              <a:t></a:t>
            </a:r>
            <a:r>
              <a:rPr dirty="0" sz="2350" spc="-50" i="1">
                <a:latin typeface="Times New Roman"/>
                <a:cs typeface="Times New Roman"/>
              </a:rPr>
              <a:t> </a:t>
            </a:r>
            <a:r>
              <a:rPr dirty="0" sz="2250" spc="40" i="1">
                <a:latin typeface="Verdana"/>
                <a:cs typeface="Verdana"/>
              </a:rPr>
              <a:t>t</a:t>
            </a:r>
            <a:r>
              <a:rPr dirty="0" baseline="-22633" sz="2025" spc="60" i="1">
                <a:latin typeface="Verdana"/>
                <a:cs typeface="Verdana"/>
              </a:rPr>
              <a:t>ij	</a:t>
            </a:r>
            <a:r>
              <a:rPr dirty="0" sz="2250">
                <a:latin typeface="Symbol"/>
                <a:cs typeface="Symbol"/>
              </a:rPr>
              <a:t></a:t>
            </a:r>
            <a:r>
              <a:rPr dirty="0" sz="2250" spc="-310">
                <a:latin typeface="Times New Roman"/>
                <a:cs typeface="Times New Roman"/>
              </a:rPr>
              <a:t> </a:t>
            </a:r>
            <a:r>
              <a:rPr dirty="0" sz="2350" spc="-45" i="1">
                <a:latin typeface="Symbol"/>
                <a:cs typeface="Symbol"/>
              </a:rPr>
              <a:t></a:t>
            </a:r>
            <a:r>
              <a:rPr dirty="0" sz="2350" spc="-330" i="1">
                <a:latin typeface="Times New Roman"/>
                <a:cs typeface="Times New Roman"/>
              </a:rPr>
              <a:t> </a:t>
            </a:r>
            <a:r>
              <a:rPr dirty="0" baseline="-22633" sz="2025" spc="-7" i="1">
                <a:latin typeface="Verdana"/>
                <a:cs typeface="Verdana"/>
              </a:rPr>
              <a:t>t</a:t>
            </a:r>
            <a:endParaRPr baseline="-22633" sz="2025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4839" y="20634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325751" y="1855810"/>
            <a:ext cx="451484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2600">
                <a:latin typeface="Arial"/>
                <a:cs typeface="Arial"/>
              </a:rPr>
              <a:t>{</a:t>
            </a:r>
            <a:endParaRPr sz="2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7210" y="2684833"/>
            <a:ext cx="139827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10" i="1">
                <a:latin typeface="Verdana"/>
                <a:cs typeface="Verdana"/>
              </a:rPr>
              <a:t>tangential</a:t>
            </a:r>
            <a:r>
              <a:rPr dirty="0" sz="1350" spc="-15" i="1">
                <a:latin typeface="Verdana"/>
                <a:cs typeface="Verdana"/>
              </a:rPr>
              <a:t> </a:t>
            </a:r>
            <a:r>
              <a:rPr dirty="0" sz="1350" i="1">
                <a:latin typeface="Verdana"/>
                <a:cs typeface="Verdana"/>
              </a:rPr>
              <a:t>force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0266" y="2684833"/>
            <a:ext cx="112204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5" i="1">
                <a:latin typeface="Verdana"/>
                <a:cs typeface="Verdana"/>
              </a:rPr>
              <a:t>normal</a:t>
            </a:r>
            <a:r>
              <a:rPr dirty="0" sz="1350" spc="-25" i="1">
                <a:latin typeface="Verdana"/>
                <a:cs typeface="Verdana"/>
              </a:rPr>
              <a:t> </a:t>
            </a:r>
            <a:r>
              <a:rPr dirty="0" sz="1350" i="1">
                <a:latin typeface="Verdana"/>
                <a:cs typeface="Verdana"/>
              </a:rPr>
              <a:t>force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31257" y="2172771"/>
            <a:ext cx="1983739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790" algn="l"/>
              </a:tabLst>
            </a:pPr>
            <a:r>
              <a:rPr dirty="0" sz="1350" spc="-5" i="1">
                <a:latin typeface="Verdana"/>
                <a:cs typeface="Verdana"/>
              </a:rPr>
              <a:t>normal</a:t>
            </a:r>
            <a:r>
              <a:rPr dirty="0" sz="1350" spc="-5" i="1">
                <a:latin typeface="Verdana"/>
                <a:cs typeface="Verdana"/>
              </a:rPr>
              <a:t>	</a:t>
            </a:r>
            <a:r>
              <a:rPr dirty="0" sz="1350" spc="-5" i="1">
                <a:latin typeface="Verdana"/>
                <a:cs typeface="Verdana"/>
              </a:rPr>
              <a:t>normal</a:t>
            </a:r>
            <a:endParaRPr sz="13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87062" y="2172771"/>
            <a:ext cx="2876550" cy="425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53390">
              <a:lnSpc>
                <a:spcPts val="1035"/>
              </a:lnSpc>
              <a:spcBef>
                <a:spcPts val="100"/>
              </a:spcBef>
              <a:tabLst>
                <a:tab pos="1905635" algn="l"/>
              </a:tabLst>
            </a:pPr>
            <a:r>
              <a:rPr dirty="0" sz="1350" spc="10" i="1">
                <a:latin typeface="Verdana"/>
                <a:cs typeface="Verdana"/>
              </a:rPr>
              <a:t>tangential	tangential</a:t>
            </a:r>
            <a:endParaRPr sz="1350">
              <a:latin typeface="Verdana"/>
              <a:cs typeface="Verdana"/>
            </a:endParaRPr>
          </a:p>
          <a:p>
            <a:pPr marL="12700">
              <a:lnSpc>
                <a:spcPts val="2115"/>
              </a:lnSpc>
            </a:pPr>
            <a:r>
              <a:rPr dirty="0" baseline="-24691" sz="3375" spc="-225">
                <a:latin typeface="Arial"/>
                <a:cs typeface="Arial"/>
              </a:rPr>
              <a:t>144</a:t>
            </a:r>
            <a:r>
              <a:rPr dirty="0" sz="1350" spc="-150" i="1">
                <a:latin typeface="Verdana"/>
                <a:cs typeface="Verdana"/>
              </a:rPr>
              <a:t>ove</a:t>
            </a:r>
            <a:r>
              <a:rPr dirty="0" baseline="-24691" sz="3375" spc="-225">
                <a:latin typeface="Arial"/>
                <a:cs typeface="Arial"/>
              </a:rPr>
              <a:t>4</a:t>
            </a:r>
            <a:r>
              <a:rPr dirty="0" sz="1350" spc="-150" i="1">
                <a:latin typeface="Verdana"/>
                <a:cs typeface="Verdana"/>
              </a:rPr>
              <a:t>rla</a:t>
            </a:r>
            <a:r>
              <a:rPr dirty="0" baseline="-24691" sz="3375" spc="-225">
                <a:latin typeface="Arial"/>
                <a:cs typeface="Arial"/>
              </a:rPr>
              <a:t>4</a:t>
            </a:r>
            <a:r>
              <a:rPr dirty="0" sz="1350" spc="-150" i="1">
                <a:latin typeface="Verdana"/>
                <a:cs typeface="Verdana"/>
              </a:rPr>
              <a:t>p </a:t>
            </a:r>
            <a:r>
              <a:rPr dirty="0" baseline="-24691" sz="3375" spc="-277">
                <a:latin typeface="Arial"/>
                <a:cs typeface="Arial"/>
              </a:rPr>
              <a:t>24</a:t>
            </a:r>
            <a:r>
              <a:rPr dirty="0" sz="1350" spc="-185" i="1">
                <a:latin typeface="Verdana"/>
                <a:cs typeface="Verdana"/>
              </a:rPr>
              <a:t>r</a:t>
            </a:r>
            <a:r>
              <a:rPr dirty="0" baseline="-24691" sz="3375" spc="-277">
                <a:latin typeface="Arial"/>
                <a:cs typeface="Arial"/>
              </a:rPr>
              <a:t>4</a:t>
            </a:r>
            <a:r>
              <a:rPr dirty="0" sz="1350" spc="-185" i="1">
                <a:latin typeface="Verdana"/>
                <a:cs typeface="Verdana"/>
              </a:rPr>
              <a:t>ela</a:t>
            </a:r>
            <a:r>
              <a:rPr dirty="0" baseline="-24691" sz="3375" spc="-277">
                <a:latin typeface="Arial"/>
                <a:cs typeface="Arial"/>
              </a:rPr>
              <a:t>4</a:t>
            </a:r>
            <a:r>
              <a:rPr dirty="0" sz="1350" spc="-185" i="1">
                <a:latin typeface="Verdana"/>
                <a:cs typeface="Verdana"/>
              </a:rPr>
              <a:t>tive</a:t>
            </a:r>
            <a:r>
              <a:rPr dirty="0" baseline="-24691" sz="3375" spc="-277">
                <a:latin typeface="Arial"/>
                <a:cs typeface="Arial"/>
              </a:rPr>
              <a:t>4</a:t>
            </a:r>
            <a:r>
              <a:rPr dirty="0" sz="1350" spc="-185" i="1">
                <a:latin typeface="Verdana"/>
                <a:cs typeface="Verdana"/>
              </a:rPr>
              <a:t>ve</a:t>
            </a:r>
            <a:r>
              <a:rPr dirty="0" baseline="-24691" sz="3375" spc="-277">
                <a:latin typeface="Arial"/>
                <a:cs typeface="Arial"/>
              </a:rPr>
              <a:t>3</a:t>
            </a:r>
            <a:r>
              <a:rPr dirty="0" sz="1350" spc="-185" i="1">
                <a:latin typeface="Verdana"/>
                <a:cs typeface="Verdana"/>
              </a:rPr>
              <a:t>l</a:t>
            </a:r>
            <a:r>
              <a:rPr dirty="0" sz="1350" spc="-390" i="1">
                <a:latin typeface="Verdana"/>
                <a:cs typeface="Verdana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45943" y="2229952"/>
            <a:ext cx="2682875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baseline="-24691" sz="3375" spc="-209">
                <a:latin typeface="Arial"/>
                <a:cs typeface="Arial"/>
              </a:rPr>
              <a:t>14</a:t>
            </a:r>
            <a:r>
              <a:rPr dirty="0" sz="1350" spc="-140" i="1">
                <a:latin typeface="Verdana"/>
                <a:cs typeface="Verdana"/>
              </a:rPr>
              <a:t>o</a:t>
            </a:r>
            <a:r>
              <a:rPr dirty="0" baseline="-24691" sz="3375" spc="-209">
                <a:latin typeface="Arial"/>
                <a:cs typeface="Arial"/>
              </a:rPr>
              <a:t>4</a:t>
            </a:r>
            <a:r>
              <a:rPr dirty="0" sz="1350" spc="-140" i="1">
                <a:latin typeface="Verdana"/>
                <a:cs typeface="Verdana"/>
              </a:rPr>
              <a:t>ver</a:t>
            </a:r>
            <a:r>
              <a:rPr dirty="0" baseline="-24691" sz="3375" spc="-209">
                <a:latin typeface="Arial"/>
                <a:cs typeface="Arial"/>
              </a:rPr>
              <a:t>4</a:t>
            </a:r>
            <a:r>
              <a:rPr dirty="0" sz="1350" spc="-140" i="1">
                <a:latin typeface="Verdana"/>
                <a:cs typeface="Verdana"/>
              </a:rPr>
              <a:t>lap</a:t>
            </a:r>
            <a:r>
              <a:rPr dirty="0" baseline="-24691" sz="3375" spc="-209">
                <a:latin typeface="Arial"/>
                <a:cs typeface="Arial"/>
              </a:rPr>
              <a:t>424</a:t>
            </a:r>
            <a:r>
              <a:rPr dirty="0" sz="1350" spc="-140" i="1">
                <a:latin typeface="Verdana"/>
                <a:cs typeface="Verdana"/>
              </a:rPr>
              <a:t>re</a:t>
            </a:r>
            <a:r>
              <a:rPr dirty="0" baseline="-24691" sz="3375" spc="-209">
                <a:latin typeface="Arial"/>
                <a:cs typeface="Arial"/>
              </a:rPr>
              <a:t>4</a:t>
            </a:r>
            <a:r>
              <a:rPr dirty="0" sz="1350" spc="-140" i="1">
                <a:latin typeface="Verdana"/>
                <a:cs typeface="Verdana"/>
              </a:rPr>
              <a:t>lati</a:t>
            </a:r>
            <a:r>
              <a:rPr dirty="0" baseline="-24691" sz="3375" spc="-209">
                <a:latin typeface="Arial"/>
                <a:cs typeface="Arial"/>
              </a:rPr>
              <a:t>4</a:t>
            </a:r>
            <a:r>
              <a:rPr dirty="0" sz="1350" spc="-140" i="1">
                <a:latin typeface="Verdana"/>
                <a:cs typeface="Verdana"/>
              </a:rPr>
              <a:t>ve</a:t>
            </a:r>
            <a:r>
              <a:rPr dirty="0" sz="1350" spc="-145" i="1">
                <a:latin typeface="Verdana"/>
                <a:cs typeface="Verdana"/>
              </a:rPr>
              <a:t> </a:t>
            </a:r>
            <a:r>
              <a:rPr dirty="0" sz="1350" spc="-505" i="1">
                <a:latin typeface="Verdana"/>
                <a:cs typeface="Verdana"/>
              </a:rPr>
              <a:t>v</a:t>
            </a:r>
            <a:r>
              <a:rPr dirty="0" baseline="-24691" sz="3375" spc="-757">
                <a:latin typeface="Arial"/>
                <a:cs typeface="Arial"/>
              </a:rPr>
              <a:t>4</a:t>
            </a:r>
            <a:r>
              <a:rPr dirty="0" sz="1350" spc="-505" i="1">
                <a:latin typeface="Verdana"/>
                <a:cs typeface="Verdana"/>
              </a:rPr>
              <a:t>e</a:t>
            </a:r>
            <a:r>
              <a:rPr dirty="0" baseline="-24691" sz="3375" spc="-757">
                <a:latin typeface="Arial"/>
                <a:cs typeface="Arial"/>
              </a:rPr>
              <a:t>3</a:t>
            </a:r>
            <a:r>
              <a:rPr dirty="0" sz="1350" spc="-505" i="1">
                <a:latin typeface="Verdana"/>
                <a:cs typeface="Verdana"/>
              </a:rPr>
              <a:t>l</a:t>
            </a:r>
            <a:r>
              <a:rPr dirty="0" sz="1350" spc="-295" i="1">
                <a:latin typeface="Verdana"/>
                <a:cs typeface="Verdana"/>
              </a:rPr>
              <a:t> </a:t>
            </a:r>
            <a:r>
              <a:rPr dirty="0" sz="1350" i="1">
                <a:latin typeface="Times New Roman"/>
                <a:cs typeface="Times New Roman"/>
              </a:rPr>
              <a:t>.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34425" y="2122932"/>
            <a:ext cx="1064895" cy="798195"/>
          </a:xfrm>
          <a:custGeom>
            <a:avLst/>
            <a:gdLst/>
            <a:ahLst/>
            <a:cxnLst/>
            <a:rect l="l" t="t" r="r" b="b"/>
            <a:pathLst>
              <a:path w="1064895" h="798194">
                <a:moveTo>
                  <a:pt x="83057" y="16002"/>
                </a:moveTo>
                <a:lnTo>
                  <a:pt x="0" y="0"/>
                </a:lnTo>
                <a:lnTo>
                  <a:pt x="37337" y="76200"/>
                </a:lnTo>
                <a:lnTo>
                  <a:pt x="42671" y="69176"/>
                </a:lnTo>
                <a:lnTo>
                  <a:pt x="42671" y="48006"/>
                </a:lnTo>
                <a:lnTo>
                  <a:pt x="57912" y="28194"/>
                </a:lnTo>
                <a:lnTo>
                  <a:pt x="67963" y="35876"/>
                </a:lnTo>
                <a:lnTo>
                  <a:pt x="83057" y="16002"/>
                </a:lnTo>
                <a:close/>
              </a:path>
              <a:path w="1064895" h="798194">
                <a:moveTo>
                  <a:pt x="67963" y="35876"/>
                </a:moveTo>
                <a:lnTo>
                  <a:pt x="57912" y="28194"/>
                </a:lnTo>
                <a:lnTo>
                  <a:pt x="42671" y="48006"/>
                </a:lnTo>
                <a:lnTo>
                  <a:pt x="52845" y="55781"/>
                </a:lnTo>
                <a:lnTo>
                  <a:pt x="67963" y="35876"/>
                </a:lnTo>
                <a:close/>
              </a:path>
              <a:path w="1064895" h="798194">
                <a:moveTo>
                  <a:pt x="52845" y="55781"/>
                </a:moveTo>
                <a:lnTo>
                  <a:pt x="42671" y="48006"/>
                </a:lnTo>
                <a:lnTo>
                  <a:pt x="42671" y="69176"/>
                </a:lnTo>
                <a:lnTo>
                  <a:pt x="52845" y="55781"/>
                </a:lnTo>
                <a:close/>
              </a:path>
              <a:path w="1064895" h="798194">
                <a:moveTo>
                  <a:pt x="1064813" y="797814"/>
                </a:moveTo>
                <a:lnTo>
                  <a:pt x="67963" y="35876"/>
                </a:lnTo>
                <a:lnTo>
                  <a:pt x="52845" y="55781"/>
                </a:lnTo>
                <a:lnTo>
                  <a:pt x="1023652" y="797813"/>
                </a:lnTo>
                <a:lnTo>
                  <a:pt x="1064813" y="79781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259721" y="2122932"/>
            <a:ext cx="801370" cy="798195"/>
          </a:xfrm>
          <a:custGeom>
            <a:avLst/>
            <a:gdLst/>
            <a:ahLst/>
            <a:cxnLst/>
            <a:rect l="l" t="t" r="r" b="b"/>
            <a:pathLst>
              <a:path w="801370" h="798194">
                <a:moveTo>
                  <a:pt x="80772" y="27431"/>
                </a:moveTo>
                <a:lnTo>
                  <a:pt x="0" y="0"/>
                </a:lnTo>
                <a:lnTo>
                  <a:pt x="25908" y="80772"/>
                </a:lnTo>
                <a:lnTo>
                  <a:pt x="35051" y="71882"/>
                </a:lnTo>
                <a:lnTo>
                  <a:pt x="35051" y="54101"/>
                </a:lnTo>
                <a:lnTo>
                  <a:pt x="53339" y="35813"/>
                </a:lnTo>
                <a:lnTo>
                  <a:pt x="62522" y="45174"/>
                </a:lnTo>
                <a:lnTo>
                  <a:pt x="80772" y="27431"/>
                </a:lnTo>
                <a:close/>
              </a:path>
              <a:path w="801370" h="798194">
                <a:moveTo>
                  <a:pt x="62522" y="45174"/>
                </a:moveTo>
                <a:lnTo>
                  <a:pt x="53339" y="35813"/>
                </a:lnTo>
                <a:lnTo>
                  <a:pt x="35051" y="54101"/>
                </a:lnTo>
                <a:lnTo>
                  <a:pt x="43979" y="63202"/>
                </a:lnTo>
                <a:lnTo>
                  <a:pt x="62522" y="45174"/>
                </a:lnTo>
                <a:close/>
              </a:path>
              <a:path w="801370" h="798194">
                <a:moveTo>
                  <a:pt x="43979" y="63202"/>
                </a:moveTo>
                <a:lnTo>
                  <a:pt x="35051" y="54101"/>
                </a:lnTo>
                <a:lnTo>
                  <a:pt x="35051" y="71882"/>
                </a:lnTo>
                <a:lnTo>
                  <a:pt x="43979" y="63202"/>
                </a:lnTo>
                <a:close/>
              </a:path>
              <a:path w="801370" h="798194">
                <a:moveTo>
                  <a:pt x="800894" y="797813"/>
                </a:moveTo>
                <a:lnTo>
                  <a:pt x="62522" y="45174"/>
                </a:lnTo>
                <a:lnTo>
                  <a:pt x="43979" y="63202"/>
                </a:lnTo>
                <a:lnTo>
                  <a:pt x="764665" y="797813"/>
                </a:lnTo>
                <a:lnTo>
                  <a:pt x="800894" y="79781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059565" y="2122932"/>
            <a:ext cx="414020" cy="798195"/>
          </a:xfrm>
          <a:custGeom>
            <a:avLst/>
            <a:gdLst/>
            <a:ahLst/>
            <a:cxnLst/>
            <a:rect l="l" t="t" r="r" b="b"/>
            <a:pathLst>
              <a:path w="414020" h="798194">
                <a:moveTo>
                  <a:pt x="68579" y="51054"/>
                </a:moveTo>
                <a:lnTo>
                  <a:pt x="0" y="0"/>
                </a:lnTo>
                <a:lnTo>
                  <a:pt x="0" y="84581"/>
                </a:lnTo>
                <a:lnTo>
                  <a:pt x="17525" y="76013"/>
                </a:lnTo>
                <a:lnTo>
                  <a:pt x="17525" y="62484"/>
                </a:lnTo>
                <a:lnTo>
                  <a:pt x="40386" y="51054"/>
                </a:lnTo>
                <a:lnTo>
                  <a:pt x="45924" y="62130"/>
                </a:lnTo>
                <a:lnTo>
                  <a:pt x="68579" y="51054"/>
                </a:lnTo>
                <a:close/>
              </a:path>
              <a:path w="414020" h="798194">
                <a:moveTo>
                  <a:pt x="45924" y="62130"/>
                </a:moveTo>
                <a:lnTo>
                  <a:pt x="40386" y="51054"/>
                </a:lnTo>
                <a:lnTo>
                  <a:pt x="17525" y="62484"/>
                </a:lnTo>
                <a:lnTo>
                  <a:pt x="22962" y="73356"/>
                </a:lnTo>
                <a:lnTo>
                  <a:pt x="45924" y="62130"/>
                </a:lnTo>
                <a:close/>
              </a:path>
              <a:path w="414020" h="798194">
                <a:moveTo>
                  <a:pt x="22962" y="73356"/>
                </a:moveTo>
                <a:lnTo>
                  <a:pt x="17525" y="62484"/>
                </a:lnTo>
                <a:lnTo>
                  <a:pt x="17525" y="76013"/>
                </a:lnTo>
                <a:lnTo>
                  <a:pt x="22962" y="73356"/>
                </a:lnTo>
                <a:close/>
              </a:path>
              <a:path w="414020" h="798194">
                <a:moveTo>
                  <a:pt x="413765" y="797813"/>
                </a:moveTo>
                <a:lnTo>
                  <a:pt x="45924" y="62130"/>
                </a:lnTo>
                <a:lnTo>
                  <a:pt x="22962" y="73356"/>
                </a:lnTo>
                <a:lnTo>
                  <a:pt x="385190" y="797813"/>
                </a:lnTo>
                <a:lnTo>
                  <a:pt x="413765" y="79781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399148" y="2122932"/>
            <a:ext cx="148590" cy="798195"/>
          </a:xfrm>
          <a:custGeom>
            <a:avLst/>
            <a:gdLst/>
            <a:ahLst/>
            <a:cxnLst/>
            <a:rect l="l" t="t" r="r" b="b"/>
            <a:pathLst>
              <a:path w="148590" h="798194">
                <a:moveTo>
                  <a:pt x="75437" y="70104"/>
                </a:moveTo>
                <a:lnTo>
                  <a:pt x="27444" y="0"/>
                </a:lnTo>
                <a:lnTo>
                  <a:pt x="0" y="80010"/>
                </a:lnTo>
                <a:lnTo>
                  <a:pt x="23622" y="76908"/>
                </a:lnTo>
                <a:lnTo>
                  <a:pt x="23622" y="64007"/>
                </a:lnTo>
                <a:lnTo>
                  <a:pt x="48780" y="60960"/>
                </a:lnTo>
                <a:lnTo>
                  <a:pt x="50455" y="73384"/>
                </a:lnTo>
                <a:lnTo>
                  <a:pt x="75437" y="70104"/>
                </a:lnTo>
                <a:close/>
              </a:path>
              <a:path w="148590" h="798194">
                <a:moveTo>
                  <a:pt x="50455" y="73384"/>
                </a:moveTo>
                <a:lnTo>
                  <a:pt x="48780" y="60960"/>
                </a:lnTo>
                <a:lnTo>
                  <a:pt x="23622" y="64007"/>
                </a:lnTo>
                <a:lnTo>
                  <a:pt x="25330" y="76683"/>
                </a:lnTo>
                <a:lnTo>
                  <a:pt x="50455" y="73384"/>
                </a:lnTo>
                <a:close/>
              </a:path>
              <a:path w="148590" h="798194">
                <a:moveTo>
                  <a:pt x="25330" y="76683"/>
                </a:moveTo>
                <a:lnTo>
                  <a:pt x="23622" y="64007"/>
                </a:lnTo>
                <a:lnTo>
                  <a:pt x="23622" y="76908"/>
                </a:lnTo>
                <a:lnTo>
                  <a:pt x="25330" y="76683"/>
                </a:lnTo>
                <a:close/>
              </a:path>
              <a:path w="148590" h="798194">
                <a:moveTo>
                  <a:pt x="148095" y="797813"/>
                </a:moveTo>
                <a:lnTo>
                  <a:pt x="50455" y="73384"/>
                </a:lnTo>
                <a:lnTo>
                  <a:pt x="25330" y="76683"/>
                </a:lnTo>
                <a:lnTo>
                  <a:pt x="122528" y="797813"/>
                </a:lnTo>
                <a:lnTo>
                  <a:pt x="148095" y="79781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776607" y="3519678"/>
            <a:ext cx="29209" cy="17780"/>
          </a:xfrm>
          <a:custGeom>
            <a:avLst/>
            <a:gdLst/>
            <a:ahLst/>
            <a:cxnLst/>
            <a:rect l="l" t="t" r="r" b="b"/>
            <a:pathLst>
              <a:path w="29210" h="17779">
                <a:moveTo>
                  <a:pt x="0" y="17525"/>
                </a:moveTo>
                <a:lnTo>
                  <a:pt x="28955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805563" y="3525773"/>
            <a:ext cx="40640" cy="113664"/>
          </a:xfrm>
          <a:custGeom>
            <a:avLst/>
            <a:gdLst/>
            <a:ahLst/>
            <a:cxnLst/>
            <a:rect l="l" t="t" r="r" b="b"/>
            <a:pathLst>
              <a:path w="40639" h="113664">
                <a:moveTo>
                  <a:pt x="0" y="0"/>
                </a:moveTo>
                <a:lnTo>
                  <a:pt x="40386" y="113537"/>
                </a:lnTo>
              </a:path>
            </a:pathLst>
          </a:custGeom>
          <a:ln w="22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51283" y="3309365"/>
            <a:ext cx="58419" cy="330200"/>
          </a:xfrm>
          <a:custGeom>
            <a:avLst/>
            <a:gdLst/>
            <a:ahLst/>
            <a:cxnLst/>
            <a:rect l="l" t="t" r="r" b="b"/>
            <a:pathLst>
              <a:path w="58420" h="330200">
                <a:moveTo>
                  <a:pt x="0" y="329946"/>
                </a:moveTo>
                <a:lnTo>
                  <a:pt x="57912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09195" y="3309365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 h="0">
                <a:moveTo>
                  <a:pt x="0" y="0"/>
                </a:moveTo>
                <a:lnTo>
                  <a:pt x="552437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887348" y="3519678"/>
            <a:ext cx="29209" cy="17780"/>
          </a:xfrm>
          <a:custGeom>
            <a:avLst/>
            <a:gdLst/>
            <a:ahLst/>
            <a:cxnLst/>
            <a:rect l="l" t="t" r="r" b="b"/>
            <a:pathLst>
              <a:path w="29209" h="17779">
                <a:moveTo>
                  <a:pt x="0" y="17525"/>
                </a:moveTo>
                <a:lnTo>
                  <a:pt x="28955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916303" y="3525773"/>
            <a:ext cx="40640" cy="113664"/>
          </a:xfrm>
          <a:custGeom>
            <a:avLst/>
            <a:gdLst/>
            <a:ahLst/>
            <a:cxnLst/>
            <a:rect l="l" t="t" r="r" b="b"/>
            <a:pathLst>
              <a:path w="40640" h="113664">
                <a:moveTo>
                  <a:pt x="0" y="0"/>
                </a:moveTo>
                <a:lnTo>
                  <a:pt x="40373" y="113537"/>
                </a:lnTo>
              </a:path>
            </a:pathLst>
          </a:custGeom>
          <a:ln w="22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962024" y="3309365"/>
            <a:ext cx="58419" cy="330200"/>
          </a:xfrm>
          <a:custGeom>
            <a:avLst/>
            <a:gdLst/>
            <a:ahLst/>
            <a:cxnLst/>
            <a:rect l="l" t="t" r="r" b="b"/>
            <a:pathLst>
              <a:path w="58420" h="330200">
                <a:moveTo>
                  <a:pt x="0" y="329946"/>
                </a:moveTo>
                <a:lnTo>
                  <a:pt x="57899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019922" y="3309365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 h="0">
                <a:moveTo>
                  <a:pt x="0" y="0"/>
                </a:moveTo>
                <a:lnTo>
                  <a:pt x="552450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8017891" y="3314391"/>
            <a:ext cx="525780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-5" i="1">
                <a:latin typeface="Verdana"/>
                <a:cs typeface="Verdana"/>
              </a:rPr>
              <a:t>R</a:t>
            </a:r>
            <a:r>
              <a:rPr dirty="0" baseline="42328" sz="1575" spc="-7" i="1">
                <a:latin typeface="Times New Roman"/>
                <a:cs typeface="Times New Roman"/>
              </a:rPr>
              <a:t>* </a:t>
            </a:r>
            <a:r>
              <a:rPr dirty="0" sz="1900" spc="-45" i="1">
                <a:latin typeface="Symbol"/>
                <a:cs typeface="Symbol"/>
              </a:rPr>
              <a:t></a:t>
            </a:r>
            <a:r>
              <a:rPr dirty="0" sz="1900" spc="-375" i="1">
                <a:latin typeface="Times New Roman"/>
                <a:cs typeface="Times New Roman"/>
              </a:rPr>
              <a:t> </a:t>
            </a:r>
            <a:r>
              <a:rPr dirty="0" baseline="-23809" sz="1575" spc="30" i="1">
                <a:latin typeface="Verdana"/>
                <a:cs typeface="Verdana"/>
              </a:rPr>
              <a:t>n</a:t>
            </a:r>
            <a:endParaRPr baseline="-23809" sz="1575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86898" y="3327461"/>
            <a:ext cx="86423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i="1">
                <a:latin typeface="Verdana"/>
                <a:cs typeface="Verdana"/>
              </a:rPr>
              <a:t>S</a:t>
            </a:r>
            <a:r>
              <a:rPr dirty="0" baseline="-23809" sz="1575" i="1">
                <a:latin typeface="Verdana"/>
                <a:cs typeface="Verdana"/>
              </a:rPr>
              <a:t>t </a:t>
            </a:r>
            <a:r>
              <a:rPr dirty="0" sz="1800" spc="5">
                <a:latin typeface="Symbol"/>
                <a:cs typeface="Symbol"/>
              </a:rPr>
              <a:t></a:t>
            </a:r>
            <a:r>
              <a:rPr dirty="0" sz="1800" spc="-254">
                <a:latin typeface="Times New Roman"/>
                <a:cs typeface="Times New Roman"/>
              </a:rPr>
              <a:t> </a:t>
            </a:r>
            <a:r>
              <a:rPr dirty="0" sz="1800" spc="65">
                <a:latin typeface="Times New Roman"/>
                <a:cs typeface="Times New Roman"/>
              </a:rPr>
              <a:t>8</a:t>
            </a:r>
            <a:r>
              <a:rPr dirty="0" sz="1800" spc="65" i="1">
                <a:latin typeface="Verdana"/>
                <a:cs typeface="Verdana"/>
              </a:rPr>
              <a:t>G</a:t>
            </a:r>
            <a:r>
              <a:rPr dirty="0" baseline="42328" sz="1575" spc="97" i="1">
                <a:latin typeface="Times New Roman"/>
                <a:cs typeface="Times New Roman"/>
              </a:rPr>
              <a:t>*</a:t>
            </a:r>
            <a:endParaRPr baseline="42328" sz="1575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63187" y="3314391"/>
            <a:ext cx="1711325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20" i="1">
                <a:latin typeface="Verdana"/>
                <a:cs typeface="Verdana"/>
              </a:rPr>
              <a:t>S</a:t>
            </a:r>
            <a:r>
              <a:rPr dirty="0" baseline="-23809" sz="1575" spc="30" i="1">
                <a:latin typeface="Verdana"/>
                <a:cs typeface="Verdana"/>
              </a:rPr>
              <a:t>n </a:t>
            </a:r>
            <a:r>
              <a:rPr dirty="0" sz="1800" spc="5">
                <a:latin typeface="Symbol"/>
                <a:cs typeface="Symbol"/>
              </a:rPr>
              <a:t></a:t>
            </a:r>
            <a:r>
              <a:rPr dirty="0" sz="1800" spc="5">
                <a:latin typeface="Times New Roman"/>
                <a:cs typeface="Times New Roman"/>
              </a:rPr>
              <a:t> </a:t>
            </a:r>
            <a:r>
              <a:rPr dirty="0" sz="1800" spc="105">
                <a:latin typeface="Times New Roman"/>
                <a:cs typeface="Times New Roman"/>
              </a:rPr>
              <a:t>2</a:t>
            </a:r>
            <a:r>
              <a:rPr dirty="0" sz="1800" spc="105" i="1">
                <a:latin typeface="Verdana"/>
                <a:cs typeface="Verdana"/>
              </a:rPr>
              <a:t>Y</a:t>
            </a:r>
            <a:r>
              <a:rPr dirty="0" baseline="42328" sz="1575" spc="157" i="1">
                <a:latin typeface="Times New Roman"/>
                <a:cs typeface="Times New Roman"/>
              </a:rPr>
              <a:t>* </a:t>
            </a:r>
            <a:r>
              <a:rPr dirty="0" sz="1800" spc="-5" i="1">
                <a:latin typeface="Verdana"/>
                <a:cs typeface="Verdana"/>
              </a:rPr>
              <a:t>R</a:t>
            </a:r>
            <a:r>
              <a:rPr dirty="0" baseline="42328" sz="1575" spc="-7" i="1">
                <a:latin typeface="Times New Roman"/>
                <a:cs typeface="Times New Roman"/>
              </a:rPr>
              <a:t>* </a:t>
            </a:r>
            <a:r>
              <a:rPr dirty="0" sz="1900" spc="-45" i="1">
                <a:latin typeface="Symbol"/>
                <a:cs typeface="Symbol"/>
              </a:rPr>
              <a:t></a:t>
            </a:r>
            <a:r>
              <a:rPr dirty="0" sz="1900" spc="-400" i="1">
                <a:latin typeface="Times New Roman"/>
                <a:cs typeface="Times New Roman"/>
              </a:rPr>
              <a:t> </a:t>
            </a:r>
            <a:r>
              <a:rPr dirty="0" baseline="-23809" sz="1575" spc="30" i="1">
                <a:latin typeface="Verdana"/>
                <a:cs typeface="Verdana"/>
              </a:rPr>
              <a:t>n </a:t>
            </a:r>
            <a:r>
              <a:rPr dirty="0" sz="1800" i="1">
                <a:latin typeface="Times New Roman"/>
                <a:cs typeface="Times New Roman"/>
              </a:rPr>
              <a:t>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998611" y="3727703"/>
            <a:ext cx="169545" cy="0"/>
          </a:xfrm>
          <a:custGeom>
            <a:avLst/>
            <a:gdLst/>
            <a:ahLst/>
            <a:cxnLst/>
            <a:rect l="l" t="t" r="r" b="b"/>
            <a:pathLst>
              <a:path w="169544" h="0">
                <a:moveTo>
                  <a:pt x="0" y="0"/>
                </a:moveTo>
                <a:lnTo>
                  <a:pt x="169163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554109" y="3736085"/>
            <a:ext cx="33020" cy="20320"/>
          </a:xfrm>
          <a:custGeom>
            <a:avLst/>
            <a:gdLst/>
            <a:ahLst/>
            <a:cxnLst/>
            <a:rect l="l" t="t" r="r" b="b"/>
            <a:pathLst>
              <a:path w="33019" h="20320">
                <a:moveTo>
                  <a:pt x="0" y="19812"/>
                </a:moveTo>
                <a:lnTo>
                  <a:pt x="32766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586875" y="3742944"/>
            <a:ext cx="12700" cy="35560"/>
          </a:xfrm>
          <a:custGeom>
            <a:avLst/>
            <a:gdLst/>
            <a:ahLst/>
            <a:cxnLst/>
            <a:rect l="l" t="t" r="r" b="b"/>
            <a:pathLst>
              <a:path w="12700" h="35560">
                <a:moveTo>
                  <a:pt x="0" y="0"/>
                </a:moveTo>
                <a:lnTo>
                  <a:pt x="12431" y="35051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656888" y="3492246"/>
            <a:ext cx="50165" cy="285750"/>
          </a:xfrm>
          <a:custGeom>
            <a:avLst/>
            <a:gdLst/>
            <a:ahLst/>
            <a:cxnLst/>
            <a:rect l="l" t="t" r="r" b="b"/>
            <a:pathLst>
              <a:path w="50164" h="285750">
                <a:moveTo>
                  <a:pt x="0" y="285750"/>
                </a:moveTo>
                <a:lnTo>
                  <a:pt x="49621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706509" y="3492246"/>
            <a:ext cx="639445" cy="0"/>
          </a:xfrm>
          <a:custGeom>
            <a:avLst/>
            <a:gdLst/>
            <a:ahLst/>
            <a:cxnLst/>
            <a:rect l="l" t="t" r="r" b="b"/>
            <a:pathLst>
              <a:path w="639445" h="0">
                <a:moveTo>
                  <a:pt x="0" y="0"/>
                </a:moveTo>
                <a:lnTo>
                  <a:pt x="639318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2007997" y="3345988"/>
            <a:ext cx="15875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">
                <a:latin typeface="Times New Roman"/>
                <a:cs typeface="Times New Roman"/>
              </a:rPr>
              <a:t>4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76398" y="3395517"/>
            <a:ext cx="30353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25132" sz="3150" spc="397" i="1">
                <a:latin typeface="Verdana"/>
                <a:cs typeface="Verdana"/>
              </a:rPr>
              <a:t>Y</a:t>
            </a:r>
            <a:r>
              <a:rPr dirty="0" sz="1250" i="1">
                <a:latin typeface="Times New Roman"/>
                <a:cs typeface="Times New Roman"/>
              </a:rPr>
              <a:t>*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058078" y="2920745"/>
            <a:ext cx="1163320" cy="857250"/>
          </a:xfrm>
          <a:custGeom>
            <a:avLst/>
            <a:gdLst/>
            <a:ahLst/>
            <a:cxnLst/>
            <a:rect l="l" t="t" r="r" b="b"/>
            <a:pathLst>
              <a:path w="1163320" h="857250">
                <a:moveTo>
                  <a:pt x="1162708" y="857250"/>
                </a:moveTo>
                <a:lnTo>
                  <a:pt x="41160" y="0"/>
                </a:lnTo>
                <a:lnTo>
                  <a:pt x="0" y="0"/>
                </a:lnTo>
                <a:lnTo>
                  <a:pt x="1121548" y="857250"/>
                </a:lnTo>
                <a:lnTo>
                  <a:pt x="1162708" y="85725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024386" y="2920745"/>
            <a:ext cx="877569" cy="857250"/>
          </a:xfrm>
          <a:custGeom>
            <a:avLst/>
            <a:gdLst/>
            <a:ahLst/>
            <a:cxnLst/>
            <a:rect l="l" t="t" r="r" b="b"/>
            <a:pathLst>
              <a:path w="877570" h="857250">
                <a:moveTo>
                  <a:pt x="877228" y="857250"/>
                </a:moveTo>
                <a:lnTo>
                  <a:pt x="36229" y="0"/>
                </a:lnTo>
                <a:lnTo>
                  <a:pt x="0" y="0"/>
                </a:lnTo>
                <a:lnTo>
                  <a:pt x="840998" y="857250"/>
                </a:lnTo>
                <a:lnTo>
                  <a:pt x="877228" y="85725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444756" y="2920745"/>
            <a:ext cx="457200" cy="857250"/>
          </a:xfrm>
          <a:custGeom>
            <a:avLst/>
            <a:gdLst/>
            <a:ahLst/>
            <a:cxnLst/>
            <a:rect l="l" t="t" r="r" b="b"/>
            <a:pathLst>
              <a:path w="457200" h="857250">
                <a:moveTo>
                  <a:pt x="457200" y="857250"/>
                </a:moveTo>
                <a:lnTo>
                  <a:pt x="28575" y="0"/>
                </a:lnTo>
                <a:lnTo>
                  <a:pt x="0" y="0"/>
                </a:lnTo>
                <a:lnTo>
                  <a:pt x="428625" y="857250"/>
                </a:lnTo>
                <a:lnTo>
                  <a:pt x="457200" y="85725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6521677" y="2920745"/>
            <a:ext cx="141605" cy="857250"/>
          </a:xfrm>
          <a:custGeom>
            <a:avLst/>
            <a:gdLst/>
            <a:ahLst/>
            <a:cxnLst/>
            <a:rect l="l" t="t" r="r" b="b"/>
            <a:pathLst>
              <a:path w="141604" h="857250">
                <a:moveTo>
                  <a:pt x="141109" y="857249"/>
                </a:moveTo>
                <a:lnTo>
                  <a:pt x="25566" y="0"/>
                </a:lnTo>
                <a:lnTo>
                  <a:pt x="0" y="0"/>
                </a:lnTo>
                <a:lnTo>
                  <a:pt x="115545" y="857249"/>
                </a:lnTo>
                <a:lnTo>
                  <a:pt x="141109" y="857249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269115" y="4328159"/>
            <a:ext cx="29209" cy="17145"/>
          </a:xfrm>
          <a:custGeom>
            <a:avLst/>
            <a:gdLst/>
            <a:ahLst/>
            <a:cxnLst/>
            <a:rect l="l" t="t" r="r" b="b"/>
            <a:pathLst>
              <a:path w="29210" h="17145">
                <a:moveTo>
                  <a:pt x="0" y="16763"/>
                </a:moveTo>
                <a:lnTo>
                  <a:pt x="28955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298071" y="4333494"/>
            <a:ext cx="40640" cy="110489"/>
          </a:xfrm>
          <a:custGeom>
            <a:avLst/>
            <a:gdLst/>
            <a:ahLst/>
            <a:cxnLst/>
            <a:rect l="l" t="t" r="r" b="b"/>
            <a:pathLst>
              <a:path w="40639" h="110489">
                <a:moveTo>
                  <a:pt x="0" y="0"/>
                </a:moveTo>
                <a:lnTo>
                  <a:pt x="40386" y="110489"/>
                </a:lnTo>
              </a:path>
            </a:pathLst>
          </a:custGeom>
          <a:ln w="2294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43791" y="4121658"/>
            <a:ext cx="57150" cy="322580"/>
          </a:xfrm>
          <a:custGeom>
            <a:avLst/>
            <a:gdLst/>
            <a:ahLst/>
            <a:cxnLst/>
            <a:rect l="l" t="t" r="r" b="b"/>
            <a:pathLst>
              <a:path w="57150" h="322579">
                <a:moveTo>
                  <a:pt x="0" y="322325"/>
                </a:moveTo>
                <a:lnTo>
                  <a:pt x="57150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400941" y="4121658"/>
            <a:ext cx="1123315" cy="0"/>
          </a:xfrm>
          <a:custGeom>
            <a:avLst/>
            <a:gdLst/>
            <a:ahLst/>
            <a:cxnLst/>
            <a:rect l="l" t="t" r="r" b="b"/>
            <a:pathLst>
              <a:path w="1123315" h="0">
                <a:moveTo>
                  <a:pt x="0" y="0"/>
                </a:moveTo>
                <a:lnTo>
                  <a:pt x="1123188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5240159" y="4081271"/>
            <a:ext cx="1306830" cy="0"/>
          </a:xfrm>
          <a:custGeom>
            <a:avLst/>
            <a:gdLst/>
            <a:ahLst/>
            <a:cxnLst/>
            <a:rect l="l" t="t" r="r" b="b"/>
            <a:pathLst>
              <a:path w="1306829" h="0">
                <a:moveTo>
                  <a:pt x="0" y="0"/>
                </a:moveTo>
                <a:lnTo>
                  <a:pt x="1306817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157095" y="4081271"/>
            <a:ext cx="716280" cy="0"/>
          </a:xfrm>
          <a:custGeom>
            <a:avLst/>
            <a:gdLst/>
            <a:ahLst/>
            <a:cxnLst/>
            <a:rect l="l" t="t" r="r" b="b"/>
            <a:pathLst>
              <a:path w="716279" h="0">
                <a:moveTo>
                  <a:pt x="0" y="0"/>
                </a:moveTo>
                <a:lnTo>
                  <a:pt x="716279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8515477" y="4227107"/>
            <a:ext cx="9461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1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696083" y="3440296"/>
            <a:ext cx="207010" cy="527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50" spc="15">
                <a:latin typeface="Times New Roman"/>
                <a:cs typeface="Times New Roman"/>
              </a:rPr>
              <a:t>2</a:t>
            </a:r>
            <a:r>
              <a:rPr dirty="0" sz="1050" spc="-130">
                <a:latin typeface="Times New Roman"/>
                <a:cs typeface="Times New Roman"/>
              </a:rPr>
              <a:t> </a:t>
            </a:r>
            <a:r>
              <a:rPr dirty="0" baseline="-15151" sz="4950" spc="-765">
                <a:latin typeface="Symbol"/>
                <a:cs typeface="Symbol"/>
              </a:rPr>
              <a:t></a:t>
            </a:r>
            <a:endParaRPr baseline="-15151" sz="4950">
              <a:latin typeface="Symbol"/>
              <a:cs typeface="Symbo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88130" y="4227110"/>
            <a:ext cx="9461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15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758061" y="3720377"/>
            <a:ext cx="13144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u="sng" sz="1050" spc="1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dirty="0" u="sng" sz="1050" spc="2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91689" y="4128042"/>
            <a:ext cx="902969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21055" algn="l"/>
              </a:tabLst>
            </a:pPr>
            <a:r>
              <a:rPr dirty="0" sz="1050" spc="15">
                <a:latin typeface="Times New Roman"/>
                <a:cs typeface="Times New Roman"/>
              </a:rPr>
              <a:t>2</a:t>
            </a:r>
            <a:r>
              <a:rPr dirty="0" sz="1050" spc="15">
                <a:latin typeface="Times New Roman"/>
                <a:cs typeface="Times New Roman"/>
              </a:rPr>
              <a:t>	</a:t>
            </a:r>
            <a:r>
              <a:rPr dirty="0" sz="1050" spc="1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374506" y="4077268"/>
            <a:ext cx="16700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i="1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462394" y="4077268"/>
            <a:ext cx="16700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i="1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970646" y="3734253"/>
            <a:ext cx="734060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baseline="-37037" sz="2700" spc="7">
                <a:latin typeface="Symbol"/>
                <a:cs typeface="Symbol"/>
              </a:rPr>
              <a:t></a:t>
            </a:r>
            <a:r>
              <a:rPr dirty="0" baseline="-37037" sz="2700" spc="7">
                <a:latin typeface="Times New Roman"/>
                <a:cs typeface="Times New Roman"/>
              </a:rPr>
              <a:t> </a:t>
            </a:r>
            <a:r>
              <a:rPr dirty="0" sz="1800" spc="80">
                <a:latin typeface="Times New Roman"/>
                <a:cs typeface="Times New Roman"/>
              </a:rPr>
              <a:t>1</a:t>
            </a:r>
            <a:r>
              <a:rPr dirty="0" sz="1800" spc="80">
                <a:latin typeface="Symbol"/>
                <a:cs typeface="Symbol"/>
              </a:rPr>
              <a:t></a:t>
            </a:r>
            <a:r>
              <a:rPr dirty="0" sz="1900" spc="80" i="1">
                <a:latin typeface="Symbol"/>
                <a:cs typeface="Symbol"/>
              </a:rPr>
              <a:t></a:t>
            </a:r>
            <a:r>
              <a:rPr dirty="0" sz="1900" spc="-5" i="1">
                <a:latin typeface="Times New Roman"/>
                <a:cs typeface="Times New Roman"/>
              </a:rPr>
              <a:t> </a:t>
            </a:r>
            <a:r>
              <a:rPr dirty="0" baseline="-23809" sz="1575" spc="22">
                <a:latin typeface="Times New Roman"/>
                <a:cs typeface="Times New Roman"/>
              </a:rPr>
              <a:t>2</a:t>
            </a:r>
            <a:endParaRPr baseline="-23809" sz="1575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692010" y="3559168"/>
            <a:ext cx="1570355" cy="5270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299720" algn="l"/>
                <a:tab pos="1481455" algn="l"/>
              </a:tabLst>
            </a:pPr>
            <a:r>
              <a:rPr dirty="0" u="sng" sz="3300" spc="-38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300" spc="-38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3300" spc="-320">
                <a:latin typeface="Times New Roman"/>
                <a:cs typeface="Times New Roman"/>
              </a:rPr>
              <a:t> </a:t>
            </a:r>
            <a:r>
              <a:rPr dirty="0" baseline="-37037" sz="2700" spc="7">
                <a:latin typeface="Symbol"/>
                <a:cs typeface="Symbol"/>
              </a:rPr>
              <a:t></a:t>
            </a:r>
            <a:r>
              <a:rPr dirty="0" baseline="-37037" sz="2700" spc="254">
                <a:latin typeface="Times New Roman"/>
                <a:cs typeface="Times New Roman"/>
              </a:rPr>
              <a:t> </a:t>
            </a:r>
            <a:r>
              <a:rPr dirty="0" u="sng" sz="3300" spc="-81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</a:t>
            </a:r>
            <a:r>
              <a:rPr dirty="0" sz="1800" spc="150">
                <a:latin typeface="Times New Roman"/>
                <a:cs typeface="Times New Roman"/>
              </a:rPr>
              <a:t>1</a:t>
            </a:r>
            <a:r>
              <a:rPr dirty="0" sz="1800" spc="40">
                <a:latin typeface="Symbol"/>
                <a:cs typeface="Symbol"/>
              </a:rPr>
              <a:t></a:t>
            </a:r>
            <a:r>
              <a:rPr dirty="0" sz="1900" spc="190" i="1">
                <a:latin typeface="Symbol"/>
                <a:cs typeface="Symbol"/>
              </a:rPr>
              <a:t></a:t>
            </a:r>
            <a:r>
              <a:rPr dirty="0" baseline="-23809" sz="1575" spc="22">
                <a:latin typeface="Times New Roman"/>
                <a:cs typeface="Times New Roman"/>
              </a:rPr>
              <a:t>1</a:t>
            </a:r>
            <a:r>
              <a:rPr dirty="0" baseline="-23809" sz="1575">
                <a:latin typeface="Times New Roman"/>
                <a:cs typeface="Times New Roman"/>
              </a:rPr>
              <a:t> </a:t>
            </a:r>
            <a:r>
              <a:rPr dirty="0" baseline="-23809" sz="1575" spc="15">
                <a:latin typeface="Times New Roman"/>
                <a:cs typeface="Times New Roman"/>
              </a:rPr>
              <a:t> </a:t>
            </a:r>
            <a:r>
              <a:rPr dirty="0" u="sng" sz="3300" spc="-509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</a:t>
            </a:r>
            <a:r>
              <a:rPr dirty="0" sz="3300">
                <a:latin typeface="Times New Roman"/>
                <a:cs typeface="Times New Roman"/>
              </a:rPr>
              <a:t>	</a:t>
            </a:r>
            <a:r>
              <a:rPr dirty="0" sz="3300" spc="-509">
                <a:latin typeface="Symbol"/>
                <a:cs typeface="Symbol"/>
              </a:rPr>
              <a:t>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827402" y="3883614"/>
            <a:ext cx="364490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900" spc="-50" i="1">
                <a:latin typeface="Symbol"/>
                <a:cs typeface="Symbol"/>
              </a:rPr>
              <a:t></a:t>
            </a:r>
            <a:r>
              <a:rPr dirty="0" sz="1900" spc="114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Symbol"/>
                <a:cs typeface="Symbol"/>
              </a:rPr>
              <a:t>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689731" y="3978971"/>
            <a:ext cx="26670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baseline="-24691" sz="2700" spc="367" i="1">
                <a:latin typeface="Verdana"/>
                <a:cs typeface="Verdana"/>
              </a:rPr>
              <a:t>Y</a:t>
            </a:r>
            <a:r>
              <a:rPr dirty="0" sz="1050" spc="15" i="1">
                <a:latin typeface="Times New Roman"/>
                <a:cs typeface="Times New Roman"/>
              </a:rPr>
              <a:t>*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03334" y="3896675"/>
            <a:ext cx="8318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i="1">
                <a:latin typeface="Times New Roman"/>
                <a:cs typeface="Times New Roman"/>
              </a:rPr>
              <a:t>,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395828" y="4126674"/>
            <a:ext cx="981075" cy="3168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i="1">
                <a:latin typeface="Times New Roman"/>
                <a:cs typeface="Times New Roman"/>
              </a:rPr>
              <a:t>ln</a:t>
            </a:r>
            <a:r>
              <a:rPr dirty="0" sz="1800" spc="340" i="1">
                <a:latin typeface="Times New Roman"/>
                <a:cs typeface="Times New Roman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(</a:t>
            </a:r>
            <a:r>
              <a:rPr dirty="0" sz="1800" spc="-220" i="1">
                <a:latin typeface="Times New Roman"/>
                <a:cs typeface="Times New Roman"/>
              </a:rPr>
              <a:t> </a:t>
            </a:r>
            <a:r>
              <a:rPr dirty="0" sz="1800" spc="5" i="1">
                <a:latin typeface="Verdana"/>
                <a:cs typeface="Verdana"/>
              </a:rPr>
              <a:t>e</a:t>
            </a:r>
            <a:r>
              <a:rPr dirty="0" sz="1800" spc="-340" i="1">
                <a:latin typeface="Verdana"/>
                <a:cs typeface="Verdan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)</a:t>
            </a:r>
            <a:r>
              <a:rPr dirty="0" sz="1800" spc="-229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Symbol"/>
                <a:cs typeface="Symbol"/>
              </a:rPr>
              <a:t></a:t>
            </a:r>
            <a:r>
              <a:rPr dirty="0" sz="1800" spc="-229">
                <a:latin typeface="Times New Roman"/>
                <a:cs typeface="Times New Roman"/>
              </a:rPr>
              <a:t> </a:t>
            </a:r>
            <a:r>
              <a:rPr dirty="0" sz="1900" spc="-50" i="1">
                <a:latin typeface="Symbol"/>
                <a:cs typeface="Symbol"/>
              </a:rPr>
              <a:t></a:t>
            </a:r>
            <a:endParaRPr sz="1900">
              <a:latin typeface="Symbol"/>
              <a:cs typeface="Symbo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14514" y="3749597"/>
            <a:ext cx="130429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74725" algn="l"/>
                <a:tab pos="1176020" algn="l"/>
              </a:tabLst>
            </a:pPr>
            <a:r>
              <a:rPr dirty="0" sz="1800" i="1">
                <a:latin typeface="Times New Roman"/>
                <a:cs typeface="Times New Roman"/>
              </a:rPr>
              <a:t>ln(</a:t>
            </a:r>
            <a:r>
              <a:rPr dirty="0" sz="1800" spc="-200" i="1">
                <a:latin typeface="Times New Roman"/>
                <a:cs typeface="Times New Roman"/>
              </a:rPr>
              <a:t> </a:t>
            </a:r>
            <a:r>
              <a:rPr dirty="0" sz="1800" spc="5" i="1">
                <a:latin typeface="Verdana"/>
                <a:cs typeface="Verdana"/>
              </a:rPr>
              <a:t>e</a:t>
            </a:r>
            <a:r>
              <a:rPr dirty="0" sz="1800" spc="-330" i="1">
                <a:latin typeface="Verdana"/>
                <a:cs typeface="Verdana"/>
              </a:rPr>
              <a:t> </a:t>
            </a:r>
            <a:r>
              <a:rPr dirty="0" sz="1800" i="1">
                <a:latin typeface="Times New Roman"/>
                <a:cs typeface="Times New Roman"/>
              </a:rPr>
              <a:t>)</a:t>
            </a:r>
            <a:r>
              <a:rPr dirty="0" sz="1800" i="1">
                <a:latin typeface="Times New Roman"/>
                <a:cs typeface="Times New Roman"/>
              </a:rPr>
              <a:t>	</a:t>
            </a:r>
            <a:r>
              <a:rPr dirty="0" baseline="-35493" sz="2700" i="1">
                <a:latin typeface="Times New Roman"/>
                <a:cs typeface="Times New Roman"/>
              </a:rPr>
              <a:t>,</a:t>
            </a:r>
            <a:r>
              <a:rPr dirty="0" baseline="-35493" sz="2700" i="1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599306" y="3777996"/>
            <a:ext cx="34290" cy="96520"/>
          </a:xfrm>
          <a:custGeom>
            <a:avLst/>
            <a:gdLst/>
            <a:ahLst/>
            <a:cxnLst/>
            <a:rect l="l" t="t" r="r" b="b"/>
            <a:pathLst>
              <a:path w="34289" h="96520">
                <a:moveTo>
                  <a:pt x="0" y="0"/>
                </a:moveTo>
                <a:lnTo>
                  <a:pt x="34050" y="96012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2640215" y="3777996"/>
            <a:ext cx="17145" cy="96520"/>
          </a:xfrm>
          <a:custGeom>
            <a:avLst/>
            <a:gdLst/>
            <a:ahLst/>
            <a:cxnLst/>
            <a:rect l="l" t="t" r="r" b="b"/>
            <a:pathLst>
              <a:path w="17144" h="96520">
                <a:moveTo>
                  <a:pt x="0" y="96012"/>
                </a:moveTo>
                <a:lnTo>
                  <a:pt x="16672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2513723" y="4514088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53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2339987" y="4559046"/>
            <a:ext cx="33655" cy="20955"/>
          </a:xfrm>
          <a:custGeom>
            <a:avLst/>
            <a:gdLst/>
            <a:ahLst/>
            <a:cxnLst/>
            <a:rect l="l" t="t" r="r" b="b"/>
            <a:pathLst>
              <a:path w="33655" h="20954">
                <a:moveTo>
                  <a:pt x="0" y="20574"/>
                </a:moveTo>
                <a:lnTo>
                  <a:pt x="33527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2373515" y="4565903"/>
            <a:ext cx="13335" cy="69850"/>
          </a:xfrm>
          <a:custGeom>
            <a:avLst/>
            <a:gdLst/>
            <a:ahLst/>
            <a:cxnLst/>
            <a:rect l="l" t="t" r="r" b="b"/>
            <a:pathLst>
              <a:path w="13335" h="69850">
                <a:moveTo>
                  <a:pt x="0" y="0"/>
                </a:moveTo>
                <a:lnTo>
                  <a:pt x="13301" y="69342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2444213" y="4147565"/>
            <a:ext cx="49530" cy="487680"/>
          </a:xfrm>
          <a:custGeom>
            <a:avLst/>
            <a:gdLst/>
            <a:ahLst/>
            <a:cxnLst/>
            <a:rect l="l" t="t" r="r" b="b"/>
            <a:pathLst>
              <a:path w="49530" h="487679">
                <a:moveTo>
                  <a:pt x="0" y="487680"/>
                </a:moveTo>
                <a:lnTo>
                  <a:pt x="48936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032645" y="4522470"/>
            <a:ext cx="33655" cy="20955"/>
          </a:xfrm>
          <a:custGeom>
            <a:avLst/>
            <a:gdLst/>
            <a:ahLst/>
            <a:cxnLst/>
            <a:rect l="l" t="t" r="r" b="b"/>
            <a:pathLst>
              <a:path w="33655" h="20954">
                <a:moveTo>
                  <a:pt x="0" y="20574"/>
                </a:moveTo>
                <a:lnTo>
                  <a:pt x="33528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3066173" y="4529328"/>
            <a:ext cx="37465" cy="106045"/>
          </a:xfrm>
          <a:custGeom>
            <a:avLst/>
            <a:gdLst/>
            <a:ahLst/>
            <a:cxnLst/>
            <a:rect l="l" t="t" r="r" b="b"/>
            <a:pathLst>
              <a:path w="37464" h="106045">
                <a:moveTo>
                  <a:pt x="0" y="0"/>
                </a:moveTo>
                <a:lnTo>
                  <a:pt x="37346" y="105918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124012" y="4279391"/>
            <a:ext cx="62230" cy="356235"/>
          </a:xfrm>
          <a:custGeom>
            <a:avLst/>
            <a:gdLst/>
            <a:ahLst/>
            <a:cxnLst/>
            <a:rect l="l" t="t" r="r" b="b"/>
            <a:pathLst>
              <a:path w="62230" h="356235">
                <a:moveTo>
                  <a:pt x="0" y="355854"/>
                </a:moveTo>
                <a:lnTo>
                  <a:pt x="61795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185807" y="4279391"/>
            <a:ext cx="746125" cy="0"/>
          </a:xfrm>
          <a:custGeom>
            <a:avLst/>
            <a:gdLst/>
            <a:ahLst/>
            <a:cxnLst/>
            <a:rect l="l" t="t" r="r" b="b"/>
            <a:pathLst>
              <a:path w="746125" h="0">
                <a:moveTo>
                  <a:pt x="0" y="0"/>
                </a:moveTo>
                <a:lnTo>
                  <a:pt x="745997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2008005" y="3724715"/>
            <a:ext cx="76073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4505" algn="l"/>
                <a:tab pos="747395" algn="l"/>
              </a:tabLst>
            </a:pPr>
            <a:r>
              <a:rPr dirty="0" sz="2100" spc="-5">
                <a:latin typeface="Times New Roman"/>
                <a:cs typeface="Times New Roman"/>
              </a:rPr>
              <a:t>3	</a:t>
            </a:r>
            <a:r>
              <a:rPr dirty="0" u="heavy" sz="2100" spc="-1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100" spc="-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185295" y="4302297"/>
            <a:ext cx="126746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0680" algn="l"/>
              </a:tabLst>
            </a:pPr>
            <a:r>
              <a:rPr dirty="0" sz="2100" spc="-5" i="1">
                <a:latin typeface="Verdana"/>
                <a:cs typeface="Verdana"/>
              </a:rPr>
              <a:t>S	</a:t>
            </a:r>
            <a:r>
              <a:rPr dirty="0" sz="2100" spc="-45" i="1">
                <a:latin typeface="Verdana"/>
                <a:cs typeface="Verdana"/>
              </a:rPr>
              <a:t>m</a:t>
            </a:r>
            <a:r>
              <a:rPr dirty="0" baseline="42222" sz="1875" spc="-67" i="1">
                <a:latin typeface="Times New Roman"/>
                <a:cs typeface="Times New Roman"/>
              </a:rPr>
              <a:t>*</a:t>
            </a:r>
            <a:r>
              <a:rPr dirty="0" baseline="42222" sz="1875" spc="330" i="1">
                <a:latin typeface="Times New Roman"/>
                <a:cs typeface="Times New Roman"/>
              </a:rPr>
              <a:t> </a:t>
            </a:r>
            <a:r>
              <a:rPr dirty="0" sz="2100" spc="-5">
                <a:latin typeface="Symbol"/>
                <a:cs typeface="Symbol"/>
              </a:rPr>
              <a:t>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100" spc="30">
                <a:latin typeface="Times New Roman"/>
                <a:cs typeface="Times New Roman"/>
              </a:rPr>
              <a:t>0</a:t>
            </a:r>
            <a:r>
              <a:rPr dirty="0" sz="2100" spc="30" i="1">
                <a:latin typeface="Times New Roman"/>
                <a:cs typeface="Times New Roman"/>
              </a:rPr>
              <a:t>,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369690" y="4475050"/>
            <a:ext cx="12700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i="1">
                <a:latin typeface="Verdana"/>
                <a:cs typeface="Verdana"/>
              </a:rPr>
              <a:t>n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94243" y="4475050"/>
            <a:ext cx="12700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i="1">
                <a:latin typeface="Verdana"/>
                <a:cs typeface="Verdana"/>
              </a:rPr>
              <a:t>n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706751" y="3500015"/>
            <a:ext cx="768985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00" spc="-15" i="1">
                <a:latin typeface="Verdana"/>
                <a:cs typeface="Verdana"/>
              </a:rPr>
              <a:t>R</a:t>
            </a:r>
            <a:r>
              <a:rPr dirty="0" baseline="42222" sz="1875" spc="-22" i="1">
                <a:latin typeface="Times New Roman"/>
                <a:cs typeface="Times New Roman"/>
              </a:rPr>
              <a:t>* </a:t>
            </a:r>
            <a:r>
              <a:rPr dirty="0" sz="2200" spc="-55" i="1">
                <a:latin typeface="Symbol"/>
                <a:cs typeface="Symbol"/>
              </a:rPr>
              <a:t></a:t>
            </a:r>
            <a:r>
              <a:rPr dirty="0" sz="2200" spc="-405" i="1">
                <a:latin typeface="Times New Roman"/>
                <a:cs typeface="Times New Roman"/>
              </a:rPr>
              <a:t> </a:t>
            </a:r>
            <a:r>
              <a:rPr dirty="0" baseline="-24444" sz="1875" i="1">
                <a:latin typeface="Verdana"/>
                <a:cs typeface="Verdana"/>
              </a:rPr>
              <a:t>n </a:t>
            </a:r>
            <a:r>
              <a:rPr dirty="0" sz="2100" spc="-5" i="1">
                <a:latin typeface="Times New Roman"/>
                <a:cs typeface="Times New Roman"/>
              </a:rPr>
              <a:t>,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402981" y="3515151"/>
            <a:ext cx="53721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40" i="1">
                <a:latin typeface="Verdana"/>
                <a:cs typeface="Verdana"/>
              </a:rPr>
              <a:t>k</a:t>
            </a:r>
            <a:r>
              <a:rPr dirty="0" baseline="-24444" sz="1875" spc="60" i="1">
                <a:latin typeface="Verdana"/>
                <a:cs typeface="Verdana"/>
              </a:rPr>
              <a:t>n</a:t>
            </a:r>
            <a:r>
              <a:rPr dirty="0" baseline="-24444" sz="1875" spc="-52" i="1">
                <a:latin typeface="Verdana"/>
                <a:cs typeface="Verdana"/>
              </a:rPr>
              <a:t> </a:t>
            </a:r>
            <a:r>
              <a:rPr dirty="0" sz="2100" spc="-5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519298" y="4117235"/>
            <a:ext cx="445134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285750" algn="l"/>
              </a:tabLst>
            </a:pPr>
            <a:r>
              <a:rPr dirty="0" sz="2100" spc="-5">
                <a:latin typeface="Times New Roman"/>
                <a:cs typeface="Times New Roman"/>
              </a:rPr>
              <a:t>5</a:t>
            </a:r>
            <a:r>
              <a:rPr dirty="0" sz="2100" spc="-5">
                <a:latin typeface="Times New Roman"/>
                <a:cs typeface="Times New Roman"/>
              </a:rPr>
              <a:t>	</a:t>
            </a:r>
            <a:r>
              <a:rPr dirty="0" baseline="-34090" sz="3300" spc="-89" i="1">
                <a:latin typeface="Symbol"/>
                <a:cs typeface="Symbol"/>
              </a:rPr>
              <a:t></a:t>
            </a:r>
            <a:endParaRPr baseline="-34090" sz="3300">
              <a:latin typeface="Symbol"/>
              <a:cs typeface="Symbo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444891" y="4287161"/>
            <a:ext cx="864235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360045" algn="l"/>
              </a:tabLst>
            </a:pPr>
            <a:r>
              <a:rPr dirty="0" sz="2200" spc="-45" i="1">
                <a:latin typeface="Symbol"/>
                <a:cs typeface="Symbol"/>
              </a:rPr>
              <a:t></a:t>
            </a:r>
            <a:r>
              <a:rPr dirty="0" sz="2200" spc="-45">
                <a:latin typeface="Times New Roman"/>
                <a:cs typeface="Times New Roman"/>
              </a:rPr>
              <a:t>	</a:t>
            </a:r>
            <a:r>
              <a:rPr dirty="0" sz="2100" spc="-5">
                <a:latin typeface="Symbol"/>
                <a:cs typeface="Symbol"/>
              </a:rPr>
              <a:t></a:t>
            </a:r>
            <a:r>
              <a:rPr dirty="0" sz="2100" spc="-90">
                <a:latin typeface="Times New Roman"/>
                <a:cs typeface="Times New Roman"/>
              </a:rPr>
              <a:t> </a:t>
            </a:r>
            <a:r>
              <a:rPr dirty="0" sz="2100" spc="-5">
                <a:latin typeface="Symbol"/>
                <a:cs typeface="Symbol"/>
              </a:rPr>
              <a:t></a:t>
            </a:r>
            <a:r>
              <a:rPr dirty="0" sz="2100" spc="-5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179626" y="3777996"/>
            <a:ext cx="1163320" cy="857250"/>
          </a:xfrm>
          <a:custGeom>
            <a:avLst/>
            <a:gdLst/>
            <a:ahLst/>
            <a:cxnLst/>
            <a:rect l="l" t="t" r="r" b="b"/>
            <a:pathLst>
              <a:path w="1163320" h="857250">
                <a:moveTo>
                  <a:pt x="1162708" y="857250"/>
                </a:moveTo>
                <a:lnTo>
                  <a:pt x="41160" y="0"/>
                </a:lnTo>
                <a:lnTo>
                  <a:pt x="0" y="0"/>
                </a:lnTo>
                <a:lnTo>
                  <a:pt x="1121548" y="857250"/>
                </a:lnTo>
                <a:lnTo>
                  <a:pt x="1162708" y="85725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865385" y="3777996"/>
            <a:ext cx="877569" cy="857250"/>
          </a:xfrm>
          <a:custGeom>
            <a:avLst/>
            <a:gdLst/>
            <a:ahLst/>
            <a:cxnLst/>
            <a:rect l="l" t="t" r="r" b="b"/>
            <a:pathLst>
              <a:path w="877570" h="857250">
                <a:moveTo>
                  <a:pt x="877228" y="857250"/>
                </a:moveTo>
                <a:lnTo>
                  <a:pt x="36229" y="0"/>
                </a:lnTo>
                <a:lnTo>
                  <a:pt x="0" y="0"/>
                </a:lnTo>
                <a:lnTo>
                  <a:pt x="840998" y="857250"/>
                </a:lnTo>
                <a:lnTo>
                  <a:pt x="877228" y="85725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873381" y="3777996"/>
            <a:ext cx="457200" cy="857250"/>
          </a:xfrm>
          <a:custGeom>
            <a:avLst/>
            <a:gdLst/>
            <a:ahLst/>
            <a:cxnLst/>
            <a:rect l="l" t="t" r="r" b="b"/>
            <a:pathLst>
              <a:path w="457200" h="857250">
                <a:moveTo>
                  <a:pt x="457200" y="857250"/>
                </a:moveTo>
                <a:lnTo>
                  <a:pt x="28575" y="0"/>
                </a:lnTo>
                <a:lnTo>
                  <a:pt x="0" y="0"/>
                </a:lnTo>
                <a:lnTo>
                  <a:pt x="428624" y="857250"/>
                </a:lnTo>
                <a:lnTo>
                  <a:pt x="457200" y="85725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637223" y="3777996"/>
            <a:ext cx="141605" cy="857250"/>
          </a:xfrm>
          <a:custGeom>
            <a:avLst/>
            <a:gdLst/>
            <a:ahLst/>
            <a:cxnLst/>
            <a:rect l="l" t="t" r="r" b="b"/>
            <a:pathLst>
              <a:path w="141604" h="857250">
                <a:moveTo>
                  <a:pt x="141106" y="857250"/>
                </a:moveTo>
                <a:lnTo>
                  <a:pt x="25564" y="0"/>
                </a:lnTo>
                <a:lnTo>
                  <a:pt x="0" y="0"/>
                </a:lnTo>
                <a:lnTo>
                  <a:pt x="115545" y="857250"/>
                </a:lnTo>
                <a:lnTo>
                  <a:pt x="141106" y="85725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405513" y="4838700"/>
            <a:ext cx="1420495" cy="0"/>
          </a:xfrm>
          <a:custGeom>
            <a:avLst/>
            <a:gdLst/>
            <a:ahLst/>
            <a:cxnLst/>
            <a:rect l="l" t="t" r="r" b="b"/>
            <a:pathLst>
              <a:path w="1420495" h="0">
                <a:moveTo>
                  <a:pt x="0" y="0"/>
                </a:moveTo>
                <a:lnTo>
                  <a:pt x="1420368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048372" y="4838700"/>
            <a:ext cx="1472565" cy="0"/>
          </a:xfrm>
          <a:custGeom>
            <a:avLst/>
            <a:gdLst/>
            <a:ahLst/>
            <a:cxnLst/>
            <a:rect l="l" t="t" r="r" b="b"/>
            <a:pathLst>
              <a:path w="1472565" h="0">
                <a:moveTo>
                  <a:pt x="0" y="0"/>
                </a:moveTo>
                <a:lnTo>
                  <a:pt x="1472196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7785481" y="4983773"/>
            <a:ext cx="9461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1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114426" y="4983773"/>
            <a:ext cx="9461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050" spc="15"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644510" y="4833935"/>
            <a:ext cx="16700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i="1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988691" y="4833935"/>
            <a:ext cx="16700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800" spc="5" i="1">
                <a:latin typeface="Verdana"/>
                <a:cs typeface="Verdana"/>
              </a:rPr>
              <a:t>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4958441" y="5182930"/>
            <a:ext cx="281368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0670" algn="l"/>
                <a:tab pos="539115" algn="l"/>
                <a:tab pos="1029335" algn="l"/>
                <a:tab pos="1546225" algn="l"/>
                <a:tab pos="2132330" algn="l"/>
                <a:tab pos="2685415" algn="l"/>
              </a:tabLst>
            </a:pP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baseline="-35493" sz="2700" spc="7">
                <a:latin typeface="Symbol"/>
                <a:cs typeface="Symbol"/>
              </a:rPr>
              <a:t></a:t>
            </a:r>
            <a:r>
              <a:rPr dirty="0" baseline="-35493" sz="2700" spc="7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sz="1800" spc="35">
                <a:latin typeface="Times New Roman"/>
                <a:cs typeface="Times New Roman"/>
              </a:rPr>
              <a:t> </a:t>
            </a:r>
            <a:r>
              <a:rPr dirty="0" baseline="-35493" sz="2700" spc="7">
                <a:latin typeface="Symbol"/>
                <a:cs typeface="Symbol"/>
              </a:rPr>
              <a:t></a:t>
            </a:r>
            <a:r>
              <a:rPr dirty="0" baseline="-35493" sz="2700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703950" y="4422122"/>
            <a:ext cx="834390" cy="399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39445" algn="l"/>
              </a:tabLst>
            </a:pPr>
            <a:r>
              <a:rPr dirty="0" baseline="-23809" sz="1575" spc="22">
                <a:latin typeface="Times New Roman"/>
                <a:cs typeface="Times New Roman"/>
              </a:rPr>
              <a:t>2</a:t>
            </a:r>
            <a:r>
              <a:rPr dirty="0" baseline="-23809" sz="1575" spc="-127">
                <a:latin typeface="Times New Roman"/>
                <a:cs typeface="Times New Roman"/>
              </a:rPr>
              <a:t> </a:t>
            </a:r>
            <a:r>
              <a:rPr dirty="0" sz="2450" spc="-170">
                <a:latin typeface="Symbol"/>
                <a:cs typeface="Symbol"/>
              </a:rPr>
              <a:t></a:t>
            </a:r>
            <a:r>
              <a:rPr dirty="0" sz="1800" spc="-170">
                <a:latin typeface="Times New Roman"/>
                <a:cs typeface="Times New Roman"/>
              </a:rPr>
              <a:t>1</a:t>
            </a:r>
            <a:r>
              <a:rPr dirty="0" sz="1800" spc="-170">
                <a:latin typeface="Symbol"/>
                <a:cs typeface="Symbol"/>
              </a:rPr>
              <a:t></a:t>
            </a:r>
            <a:r>
              <a:rPr dirty="0" sz="1800" spc="-170">
                <a:latin typeface="Times New Roman"/>
                <a:cs typeface="Times New Roman"/>
              </a:rPr>
              <a:t>	</a:t>
            </a:r>
            <a:r>
              <a:rPr dirty="0" baseline="-23809" sz="1575" spc="22">
                <a:latin typeface="Times New Roman"/>
                <a:cs typeface="Times New Roman"/>
              </a:rPr>
              <a:t>2</a:t>
            </a:r>
            <a:r>
              <a:rPr dirty="0" baseline="-23809" sz="1575" spc="-195">
                <a:latin typeface="Times New Roman"/>
                <a:cs typeface="Times New Roman"/>
              </a:rPr>
              <a:t> </a:t>
            </a:r>
            <a:r>
              <a:rPr dirty="0" sz="2450" spc="-225">
                <a:latin typeface="Symbol"/>
                <a:cs typeface="Symbol"/>
              </a:rPr>
              <a:t></a:t>
            </a:r>
            <a:endParaRPr sz="2450">
              <a:latin typeface="Symbol"/>
              <a:cs typeface="Symbo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827409" y="4425170"/>
            <a:ext cx="2741295" cy="3994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31265" algn="l"/>
                <a:tab pos="1832610" algn="l"/>
              </a:tabLst>
            </a:pPr>
            <a:r>
              <a:rPr dirty="0" u="sng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800" spc="-13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  </a:t>
            </a:r>
            <a:r>
              <a:rPr dirty="0" sz="1800">
                <a:latin typeface="Times New Roman"/>
                <a:cs typeface="Times New Roman"/>
              </a:rPr>
              <a:t> </a:t>
            </a:r>
            <a:r>
              <a:rPr dirty="0" baseline="-35493" sz="2700" spc="7">
                <a:latin typeface="Symbol"/>
                <a:cs typeface="Symbol"/>
              </a:rPr>
              <a:t></a:t>
            </a:r>
            <a:r>
              <a:rPr dirty="0" baseline="-35493" sz="2700" spc="7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</a:t>
            </a:r>
            <a:r>
              <a:rPr dirty="0" sz="1800" spc="-130">
                <a:latin typeface="Times New Roman"/>
                <a:cs typeface="Times New Roman"/>
              </a:rPr>
              <a:t> </a:t>
            </a:r>
            <a:r>
              <a:rPr dirty="0" baseline="1133" sz="3675" spc="-195">
                <a:latin typeface="Symbol"/>
                <a:cs typeface="Symbol"/>
              </a:rPr>
              <a:t></a:t>
            </a:r>
            <a:r>
              <a:rPr dirty="0" sz="1800" spc="-130">
                <a:latin typeface="Times New Roman"/>
                <a:cs typeface="Times New Roman"/>
              </a:rPr>
              <a:t>2</a:t>
            </a:r>
            <a:r>
              <a:rPr dirty="0" sz="1800" spc="-155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Symbol"/>
                <a:cs typeface="Symbol"/>
              </a:rPr>
              <a:t></a:t>
            </a:r>
            <a:r>
              <a:rPr dirty="0" sz="1800" spc="5">
                <a:latin typeface="Times New Roman"/>
                <a:cs typeface="Times New Roman"/>
              </a:rPr>
              <a:t>	</a:t>
            </a:r>
            <a:r>
              <a:rPr dirty="0" baseline="-23809" sz="1575" spc="22">
                <a:latin typeface="Times New Roman"/>
                <a:cs typeface="Times New Roman"/>
              </a:rPr>
              <a:t>1</a:t>
            </a:r>
            <a:r>
              <a:rPr dirty="0" baseline="-23809" sz="1575" spc="-209">
                <a:latin typeface="Times New Roman"/>
                <a:cs typeface="Times New Roman"/>
              </a:rPr>
              <a:t> </a:t>
            </a:r>
            <a:r>
              <a:rPr dirty="0" baseline="1133" sz="3675" spc="-254">
                <a:latin typeface="Symbol"/>
                <a:cs typeface="Symbol"/>
              </a:rPr>
              <a:t></a:t>
            </a:r>
            <a:r>
              <a:rPr dirty="0" sz="1800" spc="-170">
                <a:latin typeface="Times New Roman"/>
                <a:cs typeface="Times New Roman"/>
              </a:rPr>
              <a:t>1</a:t>
            </a:r>
            <a:r>
              <a:rPr dirty="0" sz="1800" spc="-170">
                <a:latin typeface="Symbol"/>
                <a:cs typeface="Symbol"/>
              </a:rPr>
              <a:t></a:t>
            </a:r>
            <a:r>
              <a:rPr dirty="0" sz="1800" spc="-170">
                <a:latin typeface="Times New Roman"/>
                <a:cs typeface="Times New Roman"/>
              </a:rPr>
              <a:t>	</a:t>
            </a:r>
            <a:r>
              <a:rPr dirty="0" baseline="-23809" sz="1575" spc="22">
                <a:latin typeface="Times New Roman"/>
                <a:cs typeface="Times New Roman"/>
              </a:rPr>
              <a:t>1</a:t>
            </a:r>
            <a:r>
              <a:rPr dirty="0" baseline="-23809" sz="1575" spc="-217">
                <a:latin typeface="Times New Roman"/>
                <a:cs typeface="Times New Roman"/>
              </a:rPr>
              <a:t> </a:t>
            </a:r>
            <a:r>
              <a:rPr dirty="0" baseline="1133" sz="3675" spc="-337">
                <a:latin typeface="Symbol"/>
                <a:cs typeface="Symbol"/>
              </a:rPr>
              <a:t></a:t>
            </a:r>
            <a:r>
              <a:rPr dirty="0" baseline="1133" sz="3675" spc="-434">
                <a:latin typeface="Times New Roman"/>
                <a:cs typeface="Times New Roman"/>
              </a:rPr>
              <a:t> </a:t>
            </a:r>
            <a:r>
              <a:rPr dirty="0" baseline="-35493" sz="2700" spc="7">
                <a:latin typeface="Symbol"/>
                <a:cs typeface="Symbol"/>
              </a:rPr>
              <a:t></a:t>
            </a:r>
            <a:r>
              <a:rPr dirty="0" baseline="-35493" sz="2700" spc="6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2</a:t>
            </a:r>
            <a:r>
              <a:rPr dirty="0" sz="1800" spc="-265">
                <a:latin typeface="Times New Roman"/>
                <a:cs typeface="Times New Roman"/>
              </a:rPr>
              <a:t> </a:t>
            </a:r>
            <a:r>
              <a:rPr dirty="0" baseline="1133" sz="3675" spc="-202">
                <a:latin typeface="Symbol"/>
                <a:cs typeface="Symbol"/>
              </a:rPr>
              <a:t></a:t>
            </a:r>
            <a:r>
              <a:rPr dirty="0" sz="1800" spc="-135">
                <a:latin typeface="Times New Roman"/>
                <a:cs typeface="Times New Roman"/>
              </a:rPr>
              <a:t>2</a:t>
            </a:r>
            <a:r>
              <a:rPr dirty="0" sz="1800" spc="-170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Symbol"/>
                <a:cs typeface="Symbol"/>
              </a:rPr>
              <a:t>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836543" y="4735636"/>
            <a:ext cx="28067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baseline="-24691" sz="2700" spc="97" i="1">
                <a:latin typeface="Verdana"/>
                <a:cs typeface="Verdana"/>
              </a:rPr>
              <a:t>G</a:t>
            </a:r>
            <a:r>
              <a:rPr dirty="0" sz="1050" spc="15" i="1">
                <a:latin typeface="Times New Roman"/>
                <a:cs typeface="Times New Roman"/>
              </a:rPr>
              <a:t>*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2386817" y="4635246"/>
            <a:ext cx="33655" cy="173355"/>
          </a:xfrm>
          <a:custGeom>
            <a:avLst/>
            <a:gdLst/>
            <a:ahLst/>
            <a:cxnLst/>
            <a:rect l="l" t="t" r="r" b="b"/>
            <a:pathLst>
              <a:path w="33655" h="173354">
                <a:moveTo>
                  <a:pt x="0" y="0"/>
                </a:moveTo>
                <a:lnTo>
                  <a:pt x="33180" y="172974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2426855" y="4635246"/>
            <a:ext cx="17780" cy="173355"/>
          </a:xfrm>
          <a:custGeom>
            <a:avLst/>
            <a:gdLst/>
            <a:ahLst/>
            <a:cxnLst/>
            <a:rect l="l" t="t" r="r" b="b"/>
            <a:pathLst>
              <a:path w="17780" h="173354">
                <a:moveTo>
                  <a:pt x="0" y="172974"/>
                </a:moveTo>
                <a:lnTo>
                  <a:pt x="17357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103520" y="4635246"/>
            <a:ext cx="9525" cy="26034"/>
          </a:xfrm>
          <a:custGeom>
            <a:avLst/>
            <a:gdLst/>
            <a:ahLst/>
            <a:cxnLst/>
            <a:rect l="l" t="t" r="r" b="b"/>
            <a:pathLst>
              <a:path w="9525" h="26035">
                <a:moveTo>
                  <a:pt x="0" y="0"/>
                </a:moveTo>
                <a:lnTo>
                  <a:pt x="9135" y="25907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119513" y="4635246"/>
            <a:ext cx="5080" cy="26034"/>
          </a:xfrm>
          <a:custGeom>
            <a:avLst/>
            <a:gdLst/>
            <a:ahLst/>
            <a:cxnLst/>
            <a:rect l="l" t="t" r="r" b="b"/>
            <a:pathLst>
              <a:path w="5080" h="26035">
                <a:moveTo>
                  <a:pt x="0" y="25907"/>
                </a:moveTo>
                <a:lnTo>
                  <a:pt x="4498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485529" y="5204459"/>
            <a:ext cx="33655" cy="20955"/>
          </a:xfrm>
          <a:custGeom>
            <a:avLst/>
            <a:gdLst/>
            <a:ahLst/>
            <a:cxnLst/>
            <a:rect l="l" t="t" r="r" b="b"/>
            <a:pathLst>
              <a:path w="33655" h="20954">
                <a:moveTo>
                  <a:pt x="0" y="20574"/>
                </a:moveTo>
                <a:lnTo>
                  <a:pt x="33527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2519057" y="5211317"/>
            <a:ext cx="46990" cy="132080"/>
          </a:xfrm>
          <a:custGeom>
            <a:avLst/>
            <a:gdLst/>
            <a:ahLst/>
            <a:cxnLst/>
            <a:rect l="l" t="t" r="r" b="b"/>
            <a:pathLst>
              <a:path w="46989" h="132079">
                <a:moveTo>
                  <a:pt x="0" y="0"/>
                </a:moveTo>
                <a:lnTo>
                  <a:pt x="46481" y="131826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2572397" y="4961382"/>
            <a:ext cx="66675" cy="382270"/>
          </a:xfrm>
          <a:custGeom>
            <a:avLst/>
            <a:gdLst/>
            <a:ahLst/>
            <a:cxnLst/>
            <a:rect l="l" t="t" r="r" b="b"/>
            <a:pathLst>
              <a:path w="66675" h="382270">
                <a:moveTo>
                  <a:pt x="0" y="381762"/>
                </a:moveTo>
                <a:lnTo>
                  <a:pt x="66293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2638691" y="4961382"/>
            <a:ext cx="639445" cy="0"/>
          </a:xfrm>
          <a:custGeom>
            <a:avLst/>
            <a:gdLst/>
            <a:ahLst/>
            <a:cxnLst/>
            <a:rect l="l" t="t" r="r" b="b"/>
            <a:pathLst>
              <a:path w="639445" h="0">
                <a:moveTo>
                  <a:pt x="0" y="0"/>
                </a:moveTo>
                <a:lnTo>
                  <a:pt x="639317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2519298" y="4511847"/>
            <a:ext cx="158750" cy="344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">
                <a:latin typeface="Times New Roman"/>
                <a:cs typeface="Times New Roman"/>
              </a:rPr>
              <a:t>6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3116707" y="5157040"/>
            <a:ext cx="12700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i="1">
                <a:latin typeface="Verdana"/>
                <a:cs typeface="Verdana"/>
              </a:rPr>
              <a:t>n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402971" y="4969152"/>
            <a:ext cx="2004060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247775" algn="l"/>
                <a:tab pos="1924050" algn="l"/>
              </a:tabLst>
            </a:pPr>
            <a:r>
              <a:rPr dirty="0" sz="2100" spc="45" i="1">
                <a:latin typeface="Verdana"/>
                <a:cs typeface="Verdana"/>
              </a:rPr>
              <a:t>k</a:t>
            </a:r>
            <a:r>
              <a:rPr dirty="0" baseline="-22222" sz="1875" i="1">
                <a:latin typeface="Verdana"/>
                <a:cs typeface="Verdana"/>
              </a:rPr>
              <a:t>t</a:t>
            </a:r>
            <a:r>
              <a:rPr dirty="0" baseline="-22222" sz="1875" spc="135" i="1">
                <a:latin typeface="Verdana"/>
                <a:cs typeface="Verdana"/>
              </a:rPr>
              <a:t> </a:t>
            </a:r>
            <a:r>
              <a:rPr dirty="0" sz="2100" spc="-5">
                <a:latin typeface="Symbol"/>
                <a:cs typeface="Symbol"/>
              </a:rPr>
              <a:t></a:t>
            </a:r>
            <a:r>
              <a:rPr dirty="0" sz="2100" spc="-100">
                <a:latin typeface="Times New Roman"/>
                <a:cs typeface="Times New Roman"/>
              </a:rPr>
              <a:t> </a:t>
            </a:r>
            <a:r>
              <a:rPr dirty="0" sz="2100" spc="120">
                <a:latin typeface="Times New Roman"/>
                <a:cs typeface="Times New Roman"/>
              </a:rPr>
              <a:t>8</a:t>
            </a:r>
            <a:r>
              <a:rPr dirty="0" sz="2100" spc="65" i="1">
                <a:latin typeface="Verdana"/>
                <a:cs typeface="Verdana"/>
              </a:rPr>
              <a:t>G</a:t>
            </a:r>
            <a:r>
              <a:rPr dirty="0" baseline="42222" sz="1875" i="1">
                <a:latin typeface="Times New Roman"/>
                <a:cs typeface="Times New Roman"/>
              </a:rPr>
              <a:t>*</a:t>
            </a:r>
            <a:r>
              <a:rPr dirty="0" baseline="42222" sz="1875" spc="-270" i="1">
                <a:latin typeface="Times New Roman"/>
                <a:cs typeface="Times New Roman"/>
              </a:rPr>
              <a:t> </a:t>
            </a:r>
            <a:r>
              <a:rPr dirty="0" u="heavy" baseline="-22222" sz="1875" i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 </a:t>
            </a:r>
            <a:r>
              <a:rPr dirty="0" u="heavy" baseline="-22222" sz="1875" i="1">
                <a:uFill>
                  <a:solidFill>
                    <a:srgbClr val="000000"/>
                  </a:solidFill>
                </a:uFill>
                <a:latin typeface="Verdana"/>
                <a:cs typeface="Verdana"/>
              </a:rPr>
              <a:t>	</a:t>
            </a:r>
            <a:r>
              <a:rPr dirty="0" sz="2100" spc="-30" i="1">
                <a:latin typeface="Verdana"/>
                <a:cs typeface="Verdana"/>
              </a:rPr>
              <a:t>R</a:t>
            </a:r>
            <a:r>
              <a:rPr dirty="0" baseline="42222" sz="1875" i="1">
                <a:latin typeface="Times New Roman"/>
                <a:cs typeface="Times New Roman"/>
              </a:rPr>
              <a:t>*</a:t>
            </a:r>
            <a:r>
              <a:rPr dirty="0" baseline="42222" sz="1875" spc="-52" i="1">
                <a:latin typeface="Times New Roman"/>
                <a:cs typeface="Times New Roman"/>
              </a:rPr>
              <a:t> </a:t>
            </a:r>
            <a:r>
              <a:rPr dirty="0" sz="2200" spc="-55" i="1">
                <a:latin typeface="Symbol"/>
                <a:cs typeface="Symbol"/>
              </a:rPr>
              <a:t>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100" spc="-5" i="1">
                <a:latin typeface="Times New Roman"/>
                <a:cs typeface="Times New Roman"/>
              </a:rPr>
              <a:t>,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301174" y="4635246"/>
            <a:ext cx="1163320" cy="857250"/>
          </a:xfrm>
          <a:custGeom>
            <a:avLst/>
            <a:gdLst/>
            <a:ahLst/>
            <a:cxnLst/>
            <a:rect l="l" t="t" r="r" b="b"/>
            <a:pathLst>
              <a:path w="1163320" h="857250">
                <a:moveTo>
                  <a:pt x="1162708" y="857249"/>
                </a:moveTo>
                <a:lnTo>
                  <a:pt x="41160" y="0"/>
                </a:lnTo>
                <a:lnTo>
                  <a:pt x="0" y="0"/>
                </a:lnTo>
                <a:lnTo>
                  <a:pt x="1121548" y="857249"/>
                </a:lnTo>
                <a:lnTo>
                  <a:pt x="1162708" y="857249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5706384" y="4635246"/>
            <a:ext cx="877569" cy="857250"/>
          </a:xfrm>
          <a:custGeom>
            <a:avLst/>
            <a:gdLst/>
            <a:ahLst/>
            <a:cxnLst/>
            <a:rect l="l" t="t" r="r" b="b"/>
            <a:pathLst>
              <a:path w="877570" h="857250">
                <a:moveTo>
                  <a:pt x="877228" y="857249"/>
                </a:moveTo>
                <a:lnTo>
                  <a:pt x="36229" y="0"/>
                </a:lnTo>
                <a:lnTo>
                  <a:pt x="0" y="0"/>
                </a:lnTo>
                <a:lnTo>
                  <a:pt x="840998" y="857249"/>
                </a:lnTo>
                <a:lnTo>
                  <a:pt x="877228" y="857249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302006" y="4635246"/>
            <a:ext cx="457200" cy="857250"/>
          </a:xfrm>
          <a:custGeom>
            <a:avLst/>
            <a:gdLst/>
            <a:ahLst/>
            <a:cxnLst/>
            <a:rect l="l" t="t" r="r" b="b"/>
            <a:pathLst>
              <a:path w="457200" h="857250">
                <a:moveTo>
                  <a:pt x="457200" y="857250"/>
                </a:moveTo>
                <a:lnTo>
                  <a:pt x="28575" y="0"/>
                </a:lnTo>
                <a:lnTo>
                  <a:pt x="0" y="0"/>
                </a:lnTo>
                <a:lnTo>
                  <a:pt x="428625" y="857250"/>
                </a:lnTo>
                <a:lnTo>
                  <a:pt x="457200" y="85725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752768" y="4635246"/>
            <a:ext cx="141605" cy="857250"/>
          </a:xfrm>
          <a:custGeom>
            <a:avLst/>
            <a:gdLst/>
            <a:ahLst/>
            <a:cxnLst/>
            <a:rect l="l" t="t" r="r" b="b"/>
            <a:pathLst>
              <a:path w="141604" h="857250">
                <a:moveTo>
                  <a:pt x="141103" y="857250"/>
                </a:moveTo>
                <a:lnTo>
                  <a:pt x="25561" y="0"/>
                </a:lnTo>
                <a:lnTo>
                  <a:pt x="0" y="0"/>
                </a:lnTo>
                <a:lnTo>
                  <a:pt x="115545" y="857250"/>
                </a:lnTo>
                <a:lnTo>
                  <a:pt x="141103" y="85725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883543" y="5513832"/>
            <a:ext cx="291465" cy="0"/>
          </a:xfrm>
          <a:custGeom>
            <a:avLst/>
            <a:gdLst/>
            <a:ahLst/>
            <a:cxnLst/>
            <a:rect l="l" t="t" r="r" b="b"/>
            <a:pathLst>
              <a:path w="291464" h="0">
                <a:moveTo>
                  <a:pt x="0" y="0"/>
                </a:moveTo>
                <a:lnTo>
                  <a:pt x="291084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426849" y="5513832"/>
            <a:ext cx="257175" cy="0"/>
          </a:xfrm>
          <a:custGeom>
            <a:avLst/>
            <a:gdLst/>
            <a:ahLst/>
            <a:cxnLst/>
            <a:rect l="l" t="t" r="r" b="b"/>
            <a:pathLst>
              <a:path w="257175" h="0">
                <a:moveTo>
                  <a:pt x="0" y="0"/>
                </a:moveTo>
                <a:lnTo>
                  <a:pt x="256794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5905385" y="5513832"/>
            <a:ext cx="283210" cy="0"/>
          </a:xfrm>
          <a:custGeom>
            <a:avLst/>
            <a:gdLst/>
            <a:ahLst/>
            <a:cxnLst/>
            <a:rect l="l" t="t" r="r" b="b"/>
            <a:pathLst>
              <a:path w="283210" h="0">
                <a:moveTo>
                  <a:pt x="0" y="0"/>
                </a:moveTo>
                <a:lnTo>
                  <a:pt x="282701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6388493" y="5513832"/>
            <a:ext cx="349250" cy="0"/>
          </a:xfrm>
          <a:custGeom>
            <a:avLst/>
            <a:gdLst/>
            <a:ahLst/>
            <a:cxnLst/>
            <a:rect l="l" t="t" r="r" b="b"/>
            <a:pathLst>
              <a:path w="349250" h="0">
                <a:moveTo>
                  <a:pt x="0" y="0"/>
                </a:moveTo>
                <a:lnTo>
                  <a:pt x="348983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6989698" y="5513832"/>
            <a:ext cx="318770" cy="0"/>
          </a:xfrm>
          <a:custGeom>
            <a:avLst/>
            <a:gdLst/>
            <a:ahLst/>
            <a:cxnLst/>
            <a:rect l="l" t="t" r="r" b="b"/>
            <a:pathLst>
              <a:path w="318770" h="0">
                <a:moveTo>
                  <a:pt x="0" y="0"/>
                </a:moveTo>
                <a:lnTo>
                  <a:pt x="318528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7529969" y="5513832"/>
            <a:ext cx="344805" cy="0"/>
          </a:xfrm>
          <a:custGeom>
            <a:avLst/>
            <a:gdLst/>
            <a:ahLst/>
            <a:cxnLst/>
            <a:rect l="l" t="t" r="r" b="b"/>
            <a:pathLst>
              <a:path w="344804" h="0">
                <a:moveTo>
                  <a:pt x="0" y="0"/>
                </a:moveTo>
                <a:lnTo>
                  <a:pt x="344424" y="0"/>
                </a:lnTo>
              </a:path>
            </a:pathLst>
          </a:custGeom>
          <a:ln w="1146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 txBox="1"/>
          <p:nvPr/>
        </p:nvSpPr>
        <p:spPr>
          <a:xfrm>
            <a:off x="5570375" y="5659667"/>
            <a:ext cx="2273935" cy="1911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505459" algn="l"/>
                <a:tab pos="1637030" algn="l"/>
                <a:tab pos="2191385" algn="l"/>
              </a:tabLst>
            </a:pPr>
            <a:r>
              <a:rPr dirty="0" sz="1050" spc="15">
                <a:latin typeface="Times New Roman"/>
                <a:cs typeface="Times New Roman"/>
              </a:rPr>
              <a:t>1</a:t>
            </a:r>
            <a:r>
              <a:rPr dirty="0" sz="1050" spc="15">
                <a:latin typeface="Times New Roman"/>
                <a:cs typeface="Times New Roman"/>
              </a:rPr>
              <a:t>	</a:t>
            </a:r>
            <a:r>
              <a:rPr dirty="0" sz="1050" spc="15">
                <a:latin typeface="Times New Roman"/>
                <a:cs typeface="Times New Roman"/>
              </a:rPr>
              <a:t>2</a:t>
            </a:r>
            <a:r>
              <a:rPr dirty="0" sz="1050" spc="15">
                <a:latin typeface="Times New Roman"/>
                <a:cs typeface="Times New Roman"/>
              </a:rPr>
              <a:t>	</a:t>
            </a:r>
            <a:r>
              <a:rPr dirty="0" sz="1050" spc="15">
                <a:latin typeface="Times New Roman"/>
                <a:cs typeface="Times New Roman"/>
              </a:rPr>
              <a:t>1</a:t>
            </a:r>
            <a:r>
              <a:rPr dirty="0" sz="1050" spc="15">
                <a:latin typeface="Times New Roman"/>
                <a:cs typeface="Times New Roman"/>
              </a:rPr>
              <a:t>	</a:t>
            </a:r>
            <a:r>
              <a:rPr dirty="0" sz="1050" spc="15">
                <a:latin typeface="Times New Roman"/>
                <a:cs typeface="Times New Roman"/>
              </a:rPr>
              <a:t>2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5430151" y="5509828"/>
            <a:ext cx="2352675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90855" algn="l"/>
                <a:tab pos="1575435" algn="l"/>
                <a:tab pos="2115185" algn="l"/>
              </a:tabLst>
            </a:pPr>
            <a:r>
              <a:rPr dirty="0" sz="1800" spc="5" i="1">
                <a:latin typeface="Verdana"/>
                <a:cs typeface="Verdana"/>
              </a:rPr>
              <a:t>R</a:t>
            </a:r>
            <a:r>
              <a:rPr dirty="0" sz="1800" spc="5" i="1">
                <a:latin typeface="Verdana"/>
                <a:cs typeface="Verdana"/>
              </a:rPr>
              <a:t>	</a:t>
            </a:r>
            <a:r>
              <a:rPr dirty="0" sz="1800" spc="5" i="1">
                <a:latin typeface="Verdana"/>
                <a:cs typeface="Verdana"/>
              </a:rPr>
              <a:t>R</a:t>
            </a:r>
            <a:r>
              <a:rPr dirty="0" sz="1800" spc="5" i="1">
                <a:latin typeface="Verdana"/>
                <a:cs typeface="Verdana"/>
              </a:rPr>
              <a:t>	</a:t>
            </a:r>
            <a:r>
              <a:rPr dirty="0" sz="1800" spc="5" i="1">
                <a:latin typeface="Verdana"/>
                <a:cs typeface="Verdana"/>
              </a:rPr>
              <a:t>m</a:t>
            </a:r>
            <a:r>
              <a:rPr dirty="0" sz="1800" spc="5" i="1">
                <a:latin typeface="Verdana"/>
                <a:cs typeface="Verdana"/>
              </a:rPr>
              <a:t>	</a:t>
            </a:r>
            <a:r>
              <a:rPr dirty="0" sz="1800" spc="5" i="1">
                <a:latin typeface="Verdana"/>
                <a:cs typeface="Verdana"/>
              </a:rPr>
              <a:t>m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886836" y="5411530"/>
            <a:ext cx="25146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baseline="-24691" sz="2700" spc="-30" i="1">
                <a:latin typeface="Verdana"/>
                <a:cs typeface="Verdana"/>
              </a:rPr>
              <a:t>R</a:t>
            </a:r>
            <a:r>
              <a:rPr dirty="0" sz="1050" spc="15" i="1">
                <a:latin typeface="Times New Roman"/>
                <a:cs typeface="Times New Roman"/>
              </a:rPr>
              <a:t>*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218046" y="5329235"/>
            <a:ext cx="1277620" cy="3016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137920" algn="l"/>
              </a:tabLst>
            </a:pPr>
            <a:r>
              <a:rPr dirty="0" sz="1800" i="1">
                <a:latin typeface="Times New Roman"/>
                <a:cs typeface="Times New Roman"/>
              </a:rPr>
              <a:t>,</a:t>
            </a:r>
            <a:r>
              <a:rPr dirty="0" sz="1800" i="1">
                <a:latin typeface="Times New Roman"/>
                <a:cs typeface="Times New Roman"/>
              </a:rPr>
              <a:t> </a:t>
            </a:r>
            <a:r>
              <a:rPr dirty="0" sz="1800" spc="15" i="1">
                <a:latin typeface="Times New Roman"/>
                <a:cs typeface="Times New Roman"/>
              </a:rPr>
              <a:t> </a:t>
            </a:r>
            <a:r>
              <a:rPr dirty="0" baseline="-44753" sz="2700" spc="-97" i="1">
                <a:latin typeface="Verdana"/>
                <a:cs typeface="Verdana"/>
              </a:rPr>
              <a:t>m</a:t>
            </a:r>
            <a:r>
              <a:rPr dirty="0" baseline="-34391" sz="1575" spc="22" i="1">
                <a:latin typeface="Times New Roman"/>
                <a:cs typeface="Times New Roman"/>
              </a:rPr>
              <a:t>*</a:t>
            </a:r>
            <a:r>
              <a:rPr dirty="0" baseline="-34391" sz="1575" i="1">
                <a:latin typeface="Times New Roman"/>
                <a:cs typeface="Times New Roman"/>
              </a:rPr>
              <a:t> </a:t>
            </a:r>
            <a:r>
              <a:rPr dirty="0" baseline="-34391" sz="1575" spc="15" i="1">
                <a:latin typeface="Times New Roman"/>
                <a:cs typeface="Times New Roman"/>
              </a:rPr>
              <a:t> </a:t>
            </a:r>
            <a:r>
              <a:rPr dirty="0" sz="1800" spc="5">
                <a:latin typeface="Symbol"/>
                <a:cs typeface="Symbol"/>
              </a:rPr>
              <a:t></a:t>
            </a:r>
            <a:r>
              <a:rPr dirty="0" sz="1800">
                <a:latin typeface="Times New Roman"/>
                <a:cs typeface="Times New Roman"/>
              </a:rPr>
              <a:t>	</a:t>
            </a:r>
            <a:r>
              <a:rPr dirty="0" sz="1800" spc="5">
                <a:latin typeface="Symbol"/>
                <a:cs typeface="Symbol"/>
              </a:rPr>
              <a:t>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2436761" y="5862828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 h="0">
                <a:moveTo>
                  <a:pt x="0" y="0"/>
                </a:moveTo>
                <a:lnTo>
                  <a:pt x="165353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263025" y="5907785"/>
            <a:ext cx="33020" cy="20320"/>
          </a:xfrm>
          <a:custGeom>
            <a:avLst/>
            <a:gdLst/>
            <a:ahLst/>
            <a:cxnLst/>
            <a:rect l="l" t="t" r="r" b="b"/>
            <a:pathLst>
              <a:path w="33019" h="20320">
                <a:moveTo>
                  <a:pt x="0" y="19812"/>
                </a:moveTo>
                <a:lnTo>
                  <a:pt x="32765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295791" y="5913882"/>
            <a:ext cx="47625" cy="242570"/>
          </a:xfrm>
          <a:custGeom>
            <a:avLst/>
            <a:gdLst/>
            <a:ahLst/>
            <a:cxnLst/>
            <a:rect l="l" t="t" r="r" b="b"/>
            <a:pathLst>
              <a:path w="47625" h="242570">
                <a:moveTo>
                  <a:pt x="0" y="0"/>
                </a:moveTo>
                <a:lnTo>
                  <a:pt x="47244" y="242315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349131" y="5495544"/>
            <a:ext cx="67310" cy="661035"/>
          </a:xfrm>
          <a:custGeom>
            <a:avLst/>
            <a:gdLst/>
            <a:ahLst/>
            <a:cxnLst/>
            <a:rect l="l" t="t" r="r" b="b"/>
            <a:pathLst>
              <a:path w="67310" h="661035">
                <a:moveTo>
                  <a:pt x="0" y="660653"/>
                </a:moveTo>
                <a:lnTo>
                  <a:pt x="67056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955683" y="5872734"/>
            <a:ext cx="33020" cy="20320"/>
          </a:xfrm>
          <a:custGeom>
            <a:avLst/>
            <a:gdLst/>
            <a:ahLst/>
            <a:cxnLst/>
            <a:rect l="l" t="t" r="r" b="b"/>
            <a:pathLst>
              <a:path w="33019" h="20320">
                <a:moveTo>
                  <a:pt x="0" y="19812"/>
                </a:moveTo>
                <a:lnTo>
                  <a:pt x="32766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988449" y="5879591"/>
            <a:ext cx="46990" cy="132080"/>
          </a:xfrm>
          <a:custGeom>
            <a:avLst/>
            <a:gdLst/>
            <a:ahLst/>
            <a:cxnLst/>
            <a:rect l="l" t="t" r="r" b="b"/>
            <a:pathLst>
              <a:path w="46989" h="132079">
                <a:moveTo>
                  <a:pt x="0" y="0"/>
                </a:moveTo>
                <a:lnTo>
                  <a:pt x="46481" y="131825"/>
                </a:lnTo>
              </a:path>
            </a:pathLst>
          </a:custGeom>
          <a:ln w="265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3041789" y="5627370"/>
            <a:ext cx="66675" cy="384175"/>
          </a:xfrm>
          <a:custGeom>
            <a:avLst/>
            <a:gdLst/>
            <a:ahLst/>
            <a:cxnLst/>
            <a:rect l="l" t="t" r="r" b="b"/>
            <a:pathLst>
              <a:path w="66675" h="384175">
                <a:moveTo>
                  <a:pt x="0" y="384047"/>
                </a:moveTo>
                <a:lnTo>
                  <a:pt x="66293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3108083" y="5627370"/>
            <a:ext cx="718820" cy="0"/>
          </a:xfrm>
          <a:custGeom>
            <a:avLst/>
            <a:gdLst/>
            <a:ahLst/>
            <a:cxnLst/>
            <a:rect l="l" t="t" r="r" b="b"/>
            <a:pathLst>
              <a:path w="718820" h="0">
                <a:moveTo>
                  <a:pt x="0" y="0"/>
                </a:moveTo>
                <a:lnTo>
                  <a:pt x="718565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2442323" y="5420245"/>
            <a:ext cx="158750" cy="784860"/>
          </a:xfrm>
          <a:prstGeom prst="rect">
            <a:avLst/>
          </a:prstGeom>
        </p:spPr>
        <p:txBody>
          <a:bodyPr wrap="square" lIns="0" tIns="717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dirty="0" sz="2100" spc="-5">
                <a:latin typeface="Times New Roman"/>
                <a:cs typeface="Times New Roman"/>
              </a:rPr>
              <a:t>5</a:t>
            </a: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dirty="0" sz="2100" spc="-5">
                <a:latin typeface="Times New Roman"/>
                <a:cs typeface="Times New Roman"/>
              </a:rPr>
              <a:t>6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2715895" y="5635140"/>
            <a:ext cx="1573530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404495" algn="l"/>
              </a:tabLst>
            </a:pPr>
            <a:r>
              <a:rPr dirty="0" sz="2200" spc="-60" i="1">
                <a:latin typeface="Symbol"/>
                <a:cs typeface="Symbol"/>
              </a:rPr>
              <a:t></a:t>
            </a:r>
            <a:r>
              <a:rPr dirty="0" sz="2200" spc="-60">
                <a:latin typeface="Times New Roman"/>
                <a:cs typeface="Times New Roman"/>
              </a:rPr>
              <a:t>	</a:t>
            </a:r>
            <a:r>
              <a:rPr dirty="0" sz="2100" spc="-15" i="1">
                <a:latin typeface="Verdana"/>
                <a:cs typeface="Verdana"/>
              </a:rPr>
              <a:t>S</a:t>
            </a:r>
            <a:r>
              <a:rPr dirty="0" baseline="-22222" sz="1875" spc="-22" i="1">
                <a:latin typeface="Verdana"/>
                <a:cs typeface="Verdana"/>
              </a:rPr>
              <a:t>t </a:t>
            </a:r>
            <a:r>
              <a:rPr dirty="0" sz="2100" spc="-45" i="1">
                <a:latin typeface="Verdana"/>
                <a:cs typeface="Verdana"/>
              </a:rPr>
              <a:t>m</a:t>
            </a:r>
            <a:r>
              <a:rPr dirty="0" baseline="42222" sz="1875" spc="-67" i="1">
                <a:latin typeface="Times New Roman"/>
                <a:cs typeface="Times New Roman"/>
              </a:rPr>
              <a:t>* </a:t>
            </a:r>
            <a:r>
              <a:rPr dirty="0" sz="2100" spc="-5">
                <a:latin typeface="Symbol"/>
                <a:cs typeface="Symbol"/>
              </a:rPr>
              <a:t></a:t>
            </a:r>
            <a:r>
              <a:rPr dirty="0" sz="2100" spc="-225">
                <a:latin typeface="Times New Roman"/>
                <a:cs typeface="Times New Roman"/>
              </a:rPr>
              <a:t> </a:t>
            </a:r>
            <a:r>
              <a:rPr dirty="0" sz="2100" spc="-5">
                <a:latin typeface="Times New Roman"/>
                <a:cs typeface="Times New Roman"/>
              </a:rPr>
              <a:t>0</a:t>
            </a:r>
            <a:r>
              <a:rPr dirty="0" sz="2100" spc="-5" i="1">
                <a:latin typeface="Times New Roman"/>
                <a:cs typeface="Times New Roman"/>
              </a:rPr>
              <a:t>.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1394585" y="5635140"/>
            <a:ext cx="836930" cy="36322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200" spc="-45" i="1">
                <a:latin typeface="Symbol"/>
                <a:cs typeface="Symbol"/>
              </a:rPr>
              <a:t></a:t>
            </a:r>
            <a:r>
              <a:rPr dirty="0" sz="2200" spc="-45" i="1">
                <a:latin typeface="Times New Roman"/>
                <a:cs typeface="Times New Roman"/>
              </a:rPr>
              <a:t> </a:t>
            </a:r>
            <a:r>
              <a:rPr dirty="0" baseline="-22222" sz="1875" i="1">
                <a:latin typeface="Verdana"/>
                <a:cs typeface="Verdana"/>
              </a:rPr>
              <a:t>t </a:t>
            </a:r>
            <a:r>
              <a:rPr dirty="0" sz="2100" spc="-5">
                <a:latin typeface="Symbol"/>
                <a:cs typeface="Symbol"/>
              </a:rPr>
              <a:t></a:t>
            </a:r>
            <a:r>
              <a:rPr dirty="0" sz="2100" spc="-215">
                <a:latin typeface="Times New Roman"/>
                <a:cs typeface="Times New Roman"/>
              </a:rPr>
              <a:t> </a:t>
            </a:r>
            <a:r>
              <a:rPr dirty="0" sz="2100" spc="-5">
                <a:latin typeface="Symbol"/>
                <a:cs typeface="Symbol"/>
              </a:rPr>
              <a:t></a:t>
            </a:r>
            <a:r>
              <a:rPr dirty="0" sz="2100" spc="-5"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4686947" y="5852921"/>
            <a:ext cx="4489450" cy="497205"/>
          </a:xfrm>
          <a:custGeom>
            <a:avLst/>
            <a:gdLst/>
            <a:ahLst/>
            <a:cxnLst/>
            <a:rect l="l" t="t" r="r" b="b"/>
            <a:pathLst>
              <a:path w="4489450" h="497204">
                <a:moveTo>
                  <a:pt x="4488929" y="496824"/>
                </a:moveTo>
                <a:lnTo>
                  <a:pt x="4488929" y="6095"/>
                </a:lnTo>
                <a:lnTo>
                  <a:pt x="4483608" y="0"/>
                </a:lnTo>
                <a:lnTo>
                  <a:pt x="5334" y="0"/>
                </a:lnTo>
                <a:lnTo>
                  <a:pt x="0" y="6096"/>
                </a:lnTo>
                <a:lnTo>
                  <a:pt x="0" y="496824"/>
                </a:lnTo>
                <a:lnTo>
                  <a:pt x="12192" y="496824"/>
                </a:lnTo>
                <a:lnTo>
                  <a:pt x="12192" y="25908"/>
                </a:lnTo>
                <a:lnTo>
                  <a:pt x="25146" y="12954"/>
                </a:lnTo>
                <a:lnTo>
                  <a:pt x="25146" y="25908"/>
                </a:lnTo>
                <a:lnTo>
                  <a:pt x="4463795" y="25907"/>
                </a:lnTo>
                <a:lnTo>
                  <a:pt x="4463795" y="12953"/>
                </a:lnTo>
                <a:lnTo>
                  <a:pt x="4476750" y="25907"/>
                </a:lnTo>
                <a:lnTo>
                  <a:pt x="4476750" y="496824"/>
                </a:lnTo>
                <a:lnTo>
                  <a:pt x="4488929" y="496824"/>
                </a:lnTo>
                <a:close/>
              </a:path>
              <a:path w="4489450" h="497204">
                <a:moveTo>
                  <a:pt x="25146" y="25908"/>
                </a:moveTo>
                <a:lnTo>
                  <a:pt x="25146" y="12954"/>
                </a:lnTo>
                <a:lnTo>
                  <a:pt x="12192" y="25908"/>
                </a:lnTo>
                <a:lnTo>
                  <a:pt x="25146" y="25908"/>
                </a:lnTo>
                <a:close/>
              </a:path>
              <a:path w="4489450" h="497204">
                <a:moveTo>
                  <a:pt x="25146" y="496824"/>
                </a:moveTo>
                <a:lnTo>
                  <a:pt x="25146" y="25908"/>
                </a:lnTo>
                <a:lnTo>
                  <a:pt x="12192" y="25908"/>
                </a:lnTo>
                <a:lnTo>
                  <a:pt x="12192" y="496824"/>
                </a:lnTo>
                <a:lnTo>
                  <a:pt x="25146" y="496824"/>
                </a:lnTo>
                <a:close/>
              </a:path>
              <a:path w="4489450" h="497204">
                <a:moveTo>
                  <a:pt x="4476750" y="25907"/>
                </a:moveTo>
                <a:lnTo>
                  <a:pt x="4463795" y="12953"/>
                </a:lnTo>
                <a:lnTo>
                  <a:pt x="4463795" y="25907"/>
                </a:lnTo>
                <a:lnTo>
                  <a:pt x="4476750" y="25907"/>
                </a:lnTo>
                <a:close/>
              </a:path>
              <a:path w="4489450" h="497204">
                <a:moveTo>
                  <a:pt x="4476750" y="496824"/>
                </a:moveTo>
                <a:lnTo>
                  <a:pt x="4476750" y="25907"/>
                </a:lnTo>
                <a:lnTo>
                  <a:pt x="4463795" y="25907"/>
                </a:lnTo>
                <a:lnTo>
                  <a:pt x="4463795" y="496824"/>
                </a:lnTo>
                <a:lnTo>
                  <a:pt x="4476750" y="49682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6422723" y="5492496"/>
            <a:ext cx="516890" cy="383540"/>
          </a:xfrm>
          <a:custGeom>
            <a:avLst/>
            <a:gdLst/>
            <a:ahLst/>
            <a:cxnLst/>
            <a:rect l="l" t="t" r="r" b="b"/>
            <a:pathLst>
              <a:path w="516890" h="383539">
                <a:moveTo>
                  <a:pt x="516696" y="363474"/>
                </a:moveTo>
                <a:lnTo>
                  <a:pt x="41160" y="0"/>
                </a:lnTo>
                <a:lnTo>
                  <a:pt x="0" y="0"/>
                </a:lnTo>
                <a:lnTo>
                  <a:pt x="501456" y="383286"/>
                </a:lnTo>
                <a:lnTo>
                  <a:pt x="516696" y="36347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6547383" y="5492496"/>
            <a:ext cx="393700" cy="382905"/>
          </a:xfrm>
          <a:custGeom>
            <a:avLst/>
            <a:gdLst/>
            <a:ahLst/>
            <a:cxnLst/>
            <a:rect l="l" t="t" r="r" b="b"/>
            <a:pathLst>
              <a:path w="393700" h="382904">
                <a:moveTo>
                  <a:pt x="393560" y="364236"/>
                </a:moveTo>
                <a:lnTo>
                  <a:pt x="36229" y="0"/>
                </a:lnTo>
                <a:lnTo>
                  <a:pt x="0" y="0"/>
                </a:lnTo>
                <a:lnTo>
                  <a:pt x="375272" y="382524"/>
                </a:lnTo>
                <a:lnTo>
                  <a:pt x="393560" y="364236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6730631" y="5492496"/>
            <a:ext cx="212725" cy="379730"/>
          </a:xfrm>
          <a:custGeom>
            <a:avLst/>
            <a:gdLst/>
            <a:ahLst/>
            <a:cxnLst/>
            <a:rect l="l" t="t" r="r" b="b"/>
            <a:pathLst>
              <a:path w="212725" h="379729">
                <a:moveTo>
                  <a:pt x="212598" y="368045"/>
                </a:moveTo>
                <a:lnTo>
                  <a:pt x="28575" y="0"/>
                </a:lnTo>
                <a:lnTo>
                  <a:pt x="0" y="0"/>
                </a:lnTo>
                <a:lnTo>
                  <a:pt x="189737" y="379475"/>
                </a:lnTo>
                <a:lnTo>
                  <a:pt x="212598" y="368045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6868314" y="5492496"/>
            <a:ext cx="76200" cy="375285"/>
          </a:xfrm>
          <a:custGeom>
            <a:avLst/>
            <a:gdLst/>
            <a:ahLst/>
            <a:cxnLst/>
            <a:rect l="l" t="t" r="r" b="b"/>
            <a:pathLst>
              <a:path w="76200" h="375285">
                <a:moveTo>
                  <a:pt x="75677" y="371855"/>
                </a:moveTo>
                <a:lnTo>
                  <a:pt x="25558" y="0"/>
                </a:lnTo>
                <a:lnTo>
                  <a:pt x="0" y="0"/>
                </a:lnTo>
                <a:lnTo>
                  <a:pt x="50531" y="374903"/>
                </a:lnTo>
                <a:lnTo>
                  <a:pt x="75677" y="371855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/>
          <p:nvPr/>
        </p:nvSpPr>
        <p:spPr>
          <a:xfrm>
            <a:off x="7032625" y="5788647"/>
            <a:ext cx="2025650" cy="716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5560">
              <a:lnSpc>
                <a:spcPct val="125800"/>
              </a:lnSpc>
              <a:spcBef>
                <a:spcPts val="95"/>
              </a:spcBef>
            </a:pPr>
            <a:r>
              <a:rPr dirty="0" sz="1800">
                <a:latin typeface="Times New Roman"/>
                <a:cs typeface="Times New Roman"/>
              </a:rPr>
              <a:t>G...Shear modulus  </a:t>
            </a:r>
            <a:r>
              <a:rPr dirty="0" sz="1800" spc="5">
                <a:latin typeface="Times New Roman"/>
                <a:cs typeface="Times New Roman"/>
              </a:rPr>
              <a:t>e...coeff.of</a:t>
            </a:r>
            <a:r>
              <a:rPr dirty="0" sz="1800" spc="3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restitution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4824368" y="5788647"/>
            <a:ext cx="2002155" cy="71628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dirty="0" sz="1800" spc="10">
                <a:latin typeface="Times New Roman"/>
                <a:cs typeface="Times New Roman"/>
              </a:rPr>
              <a:t>Y...Young's</a:t>
            </a:r>
            <a:r>
              <a:rPr dirty="0" sz="1800" spc="125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modulus</a:t>
            </a:r>
            <a:endParaRPr sz="1800">
              <a:latin typeface="Times New Roman"/>
              <a:cs typeface="Times New Roman"/>
            </a:endParaRPr>
          </a:p>
          <a:p>
            <a:pPr marL="123825">
              <a:lnSpc>
                <a:spcPct val="100000"/>
              </a:lnSpc>
              <a:spcBef>
                <a:spcPts val="560"/>
              </a:spcBef>
            </a:pPr>
            <a:r>
              <a:rPr dirty="0" sz="1800">
                <a:latin typeface="Times New Roman"/>
                <a:cs typeface="Times New Roman"/>
              </a:rPr>
              <a:t>...Poisson</a:t>
            </a:r>
            <a:r>
              <a:rPr dirty="0" sz="1800" spc="-10">
                <a:latin typeface="Times New Roman"/>
                <a:cs typeface="Times New Roman"/>
              </a:rPr>
              <a:t> </a:t>
            </a:r>
            <a:r>
              <a:rPr dirty="0" sz="1800">
                <a:latin typeface="Times New Roman"/>
                <a:cs typeface="Times New Roman"/>
              </a:rPr>
              <a:t>ratio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4686947" y="6349746"/>
            <a:ext cx="4489450" cy="250190"/>
          </a:xfrm>
          <a:custGeom>
            <a:avLst/>
            <a:gdLst/>
            <a:ahLst/>
            <a:cxnLst/>
            <a:rect l="l" t="t" r="r" b="b"/>
            <a:pathLst>
              <a:path w="4489450" h="250190">
                <a:moveTo>
                  <a:pt x="25146" y="224028"/>
                </a:moveTo>
                <a:lnTo>
                  <a:pt x="25146" y="0"/>
                </a:lnTo>
                <a:lnTo>
                  <a:pt x="0" y="0"/>
                </a:lnTo>
                <a:lnTo>
                  <a:pt x="0" y="243839"/>
                </a:lnTo>
                <a:lnTo>
                  <a:pt x="5334" y="249936"/>
                </a:lnTo>
                <a:lnTo>
                  <a:pt x="12192" y="249936"/>
                </a:lnTo>
                <a:lnTo>
                  <a:pt x="12192" y="224028"/>
                </a:lnTo>
                <a:lnTo>
                  <a:pt x="25146" y="224028"/>
                </a:lnTo>
                <a:close/>
              </a:path>
              <a:path w="4489450" h="250190">
                <a:moveTo>
                  <a:pt x="4476750" y="224028"/>
                </a:moveTo>
                <a:lnTo>
                  <a:pt x="12192" y="224028"/>
                </a:lnTo>
                <a:lnTo>
                  <a:pt x="25146" y="236982"/>
                </a:lnTo>
                <a:lnTo>
                  <a:pt x="25146" y="249936"/>
                </a:lnTo>
                <a:lnTo>
                  <a:pt x="4463795" y="249936"/>
                </a:lnTo>
                <a:lnTo>
                  <a:pt x="4463795" y="236982"/>
                </a:lnTo>
                <a:lnTo>
                  <a:pt x="4476750" y="224028"/>
                </a:lnTo>
                <a:close/>
              </a:path>
              <a:path w="4489450" h="250190">
                <a:moveTo>
                  <a:pt x="25146" y="249936"/>
                </a:moveTo>
                <a:lnTo>
                  <a:pt x="25146" y="236982"/>
                </a:lnTo>
                <a:lnTo>
                  <a:pt x="12192" y="224028"/>
                </a:lnTo>
                <a:lnTo>
                  <a:pt x="12192" y="249936"/>
                </a:lnTo>
                <a:lnTo>
                  <a:pt x="25146" y="249936"/>
                </a:lnTo>
                <a:close/>
              </a:path>
              <a:path w="4489450" h="250190">
                <a:moveTo>
                  <a:pt x="4488929" y="243839"/>
                </a:moveTo>
                <a:lnTo>
                  <a:pt x="4488929" y="0"/>
                </a:lnTo>
                <a:lnTo>
                  <a:pt x="4463795" y="0"/>
                </a:lnTo>
                <a:lnTo>
                  <a:pt x="4463795" y="224028"/>
                </a:lnTo>
                <a:lnTo>
                  <a:pt x="4476750" y="224028"/>
                </a:lnTo>
                <a:lnTo>
                  <a:pt x="4476750" y="249936"/>
                </a:lnTo>
                <a:lnTo>
                  <a:pt x="4483608" y="249936"/>
                </a:lnTo>
                <a:lnTo>
                  <a:pt x="4488929" y="243839"/>
                </a:lnTo>
                <a:close/>
              </a:path>
              <a:path w="4489450" h="250190">
                <a:moveTo>
                  <a:pt x="4476750" y="249936"/>
                </a:moveTo>
                <a:lnTo>
                  <a:pt x="4476750" y="224028"/>
                </a:lnTo>
                <a:lnTo>
                  <a:pt x="4463795" y="236982"/>
                </a:lnTo>
                <a:lnTo>
                  <a:pt x="4463795" y="249936"/>
                </a:lnTo>
                <a:lnTo>
                  <a:pt x="4476750" y="249936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43" name="object 143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4" name="object 1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472821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LIGGGHTS Models </a:t>
            </a:r>
            <a:r>
              <a:rPr dirty="0" sz="2400">
                <a:solidFill>
                  <a:srgbClr val="003D82"/>
                </a:solidFill>
              </a:rPr>
              <a:t>–</a:t>
            </a:r>
            <a:r>
              <a:rPr dirty="0" sz="2400" spc="-105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Unreleased  </a:t>
            </a:r>
            <a:r>
              <a:rPr dirty="0" sz="2400" spc="-5">
                <a:solidFill>
                  <a:srgbClr val="000000"/>
                </a:solidFill>
              </a:rPr>
              <a:t>Particle</a:t>
            </a:r>
            <a:r>
              <a:rPr dirty="0" sz="2400" spc="-1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Bonds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77491" y="1402080"/>
            <a:ext cx="1641348" cy="1518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70767" y="1543050"/>
            <a:ext cx="2879598" cy="1377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277491" y="2920745"/>
            <a:ext cx="1641348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70767" y="2920745"/>
            <a:ext cx="2879598" cy="14340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266810" y="2986277"/>
            <a:ext cx="1652028" cy="16489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66810" y="4635246"/>
            <a:ext cx="1652028" cy="350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32643" y="1710182"/>
            <a:ext cx="8510905" cy="5198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2405" marR="4881880">
              <a:lnSpc>
                <a:spcPct val="12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Particle bonds are inter-particle  connections able to</a:t>
            </a:r>
            <a:r>
              <a:rPr dirty="0" sz="1800" spc="-2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resist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00">
              <a:latin typeface="Times New Roman"/>
              <a:cs typeface="Times New Roman"/>
            </a:endParaRPr>
          </a:p>
          <a:p>
            <a:pPr marL="373380" indent="-18097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74015" algn="l"/>
              </a:tabLst>
            </a:pP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tension/compression,</a:t>
            </a:r>
            <a:endParaRPr sz="1800">
              <a:latin typeface="Arial"/>
              <a:cs typeface="Arial"/>
            </a:endParaRPr>
          </a:p>
          <a:p>
            <a:pPr marL="373380" indent="-18097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374015" algn="l"/>
              </a:tabLst>
            </a:pP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shear,</a:t>
            </a:r>
            <a:endParaRPr sz="1800">
              <a:latin typeface="Arial"/>
              <a:cs typeface="Arial"/>
            </a:endParaRPr>
          </a:p>
          <a:p>
            <a:pPr marL="373380" indent="-180975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374015" algn="l"/>
              </a:tabLst>
            </a:pP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torsion</a:t>
            </a:r>
            <a:r>
              <a:rPr dirty="0" sz="1800" spc="-1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373380" indent="-18097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74015" algn="l"/>
              </a:tabLst>
            </a:pP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bending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192405" marR="1494155">
              <a:lnSpc>
                <a:spcPct val="120000"/>
              </a:lnSpc>
            </a:pPr>
            <a:r>
              <a:rPr dirty="0" sz="1800" spc="-5">
                <a:latin typeface="Arial"/>
                <a:cs typeface="Arial"/>
              </a:rPr>
              <a:t>up to a certain breakage limit. Once broken, the bond connection is  lost permanently. Particle bonds and related models can be used</a:t>
            </a:r>
            <a:r>
              <a:rPr dirty="0" sz="1800" spc="1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endParaRPr sz="1800">
              <a:latin typeface="Arial"/>
              <a:cs typeface="Arial"/>
            </a:endParaRPr>
          </a:p>
          <a:p>
            <a:pPr marL="192405" marR="971550">
              <a:lnSpc>
                <a:spcPct val="120000"/>
              </a:lnSpc>
            </a:pP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model soils, „glued </a:t>
            </a: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particles“, particle breakage,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crack formation </a:t>
            </a: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in 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beams </a:t>
            </a:r>
            <a:r>
              <a:rPr dirty="0" sz="1800" spc="-5">
                <a:latin typeface="Arial"/>
                <a:cs typeface="Arial"/>
              </a:rPr>
              <a:t>(„lattice beam model“)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etc...</a:t>
            </a:r>
            <a:endParaRPr sz="1800">
              <a:latin typeface="Arial"/>
              <a:cs typeface="Arial"/>
            </a:endParaRPr>
          </a:p>
          <a:p>
            <a:pPr marL="192405">
              <a:lnSpc>
                <a:spcPct val="100000"/>
              </a:lnSpc>
              <a:spcBef>
                <a:spcPts val="430"/>
              </a:spcBef>
            </a:pPr>
            <a:r>
              <a:rPr dirty="0" sz="1800" b="1">
                <a:solidFill>
                  <a:srgbClr val="FF3300"/>
                </a:solidFill>
                <a:latin typeface="Arial"/>
                <a:cs typeface="Arial"/>
              </a:rPr>
              <a:t>Looking for </a:t>
            </a:r>
            <a:r>
              <a:rPr dirty="0" sz="1800" spc="-5" b="1">
                <a:solidFill>
                  <a:srgbClr val="FF3300"/>
                </a:solidFill>
                <a:latin typeface="Arial"/>
                <a:cs typeface="Arial"/>
              </a:rPr>
              <a:t>co-workers </a:t>
            </a:r>
            <a:r>
              <a:rPr dirty="0" sz="1800" b="1">
                <a:solidFill>
                  <a:srgbClr val="FF3300"/>
                </a:solidFill>
                <a:latin typeface="Arial"/>
                <a:cs typeface="Arial"/>
              </a:rPr>
              <a:t>to </a:t>
            </a:r>
            <a:r>
              <a:rPr dirty="0" sz="1800" spc="-5" b="1">
                <a:solidFill>
                  <a:srgbClr val="FF3300"/>
                </a:solidFill>
                <a:latin typeface="Arial"/>
                <a:cs typeface="Arial"/>
              </a:rPr>
              <a:t>make model ready </a:t>
            </a:r>
            <a:r>
              <a:rPr dirty="0" sz="1800" b="1">
                <a:solidFill>
                  <a:srgbClr val="FF3300"/>
                </a:solidFill>
                <a:latin typeface="Arial"/>
                <a:cs typeface="Arial"/>
              </a:rPr>
              <a:t>for</a:t>
            </a:r>
            <a:r>
              <a:rPr dirty="0" sz="1800" spc="-25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FF3300"/>
                </a:solidFill>
                <a:latin typeface="Arial"/>
                <a:cs typeface="Arial"/>
              </a:rPr>
              <a:t>release!</a:t>
            </a:r>
            <a:endParaRPr sz="1800">
              <a:latin typeface="Arial"/>
              <a:cs typeface="Arial"/>
            </a:endParaRPr>
          </a:p>
          <a:p>
            <a:pPr marL="192405" marR="530860">
              <a:lnSpc>
                <a:spcPct val="120000"/>
              </a:lnSpc>
              <a:spcBef>
                <a:spcPts val="1315"/>
              </a:spcBef>
            </a:pPr>
            <a:r>
              <a:rPr dirty="0" sz="1000" spc="-5">
                <a:latin typeface="Arial"/>
                <a:cs typeface="Arial"/>
              </a:rPr>
              <a:t>Asaf et. al, Soil </a:t>
            </a:r>
            <a:r>
              <a:rPr dirty="0" sz="1000">
                <a:latin typeface="Arial"/>
                <a:cs typeface="Arial"/>
              </a:rPr>
              <a:t>&amp; </a:t>
            </a:r>
            <a:r>
              <a:rPr dirty="0" sz="1000" spc="-5">
                <a:latin typeface="Arial"/>
                <a:cs typeface="Arial"/>
              </a:rPr>
              <a:t>Tillage Research </a:t>
            </a:r>
            <a:r>
              <a:rPr dirty="0" sz="1000">
                <a:latin typeface="Arial"/>
                <a:cs typeface="Arial"/>
              </a:rPr>
              <a:t>92 (2007) </a:t>
            </a:r>
            <a:r>
              <a:rPr dirty="0" sz="1000" spc="-5">
                <a:latin typeface="Arial"/>
                <a:cs typeface="Arial"/>
              </a:rPr>
              <a:t>227–242 “Determination </a:t>
            </a:r>
            <a:r>
              <a:rPr dirty="0" sz="1000">
                <a:latin typeface="Arial"/>
                <a:cs typeface="Arial"/>
              </a:rPr>
              <a:t>of discrete element model </a:t>
            </a:r>
            <a:r>
              <a:rPr dirty="0" sz="1000" spc="-5">
                <a:latin typeface="Arial"/>
                <a:cs typeface="Arial"/>
              </a:rPr>
              <a:t>parameters required for soil tillage”  Shmulevich: Soil </a:t>
            </a:r>
            <a:r>
              <a:rPr dirty="0" sz="1000">
                <a:latin typeface="Arial"/>
                <a:cs typeface="Arial"/>
              </a:rPr>
              <a:t>&amp; </a:t>
            </a:r>
            <a:r>
              <a:rPr dirty="0" sz="1000" spc="-5">
                <a:latin typeface="Arial"/>
                <a:cs typeface="Arial"/>
              </a:rPr>
              <a:t>Tillage Research 111 (2010) 41–53 “State of the art modeling of soil–tillage interaction using discrete element method”  Zhang, Li: Journal of Terramechanics 43 (2006) 303–316 “Simulation on mechanical behavior of cohesive soil by Distinct Element</a:t>
            </a:r>
            <a:r>
              <a:rPr dirty="0" sz="1000" spc="-19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Method”,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800" spc="-5" b="1">
                <a:solidFill>
                  <a:srgbClr val="003D82"/>
                </a:solidFill>
                <a:latin typeface="Arial"/>
                <a:cs typeface="Arial"/>
              </a:rPr>
              <a:t>Pics from: Latham, S, Weatherly, D.,: Scripting Parallel Discrete Element Simulations </a:t>
            </a:r>
            <a:r>
              <a:rPr dirty="0" sz="800" b="1">
                <a:solidFill>
                  <a:srgbClr val="003D82"/>
                </a:solidFill>
                <a:latin typeface="Arial"/>
                <a:cs typeface="Arial"/>
              </a:rPr>
              <a:t>with</a:t>
            </a:r>
            <a:r>
              <a:rPr dirty="0" sz="800" spc="204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003D82"/>
                </a:solidFill>
                <a:latin typeface="Arial"/>
                <a:cs typeface="Arial"/>
              </a:rPr>
              <a:t>ESyS_Particle, </a:t>
            </a:r>
            <a:r>
              <a:rPr dirty="0" sz="800" b="1">
                <a:solidFill>
                  <a:srgbClr val="003D82"/>
                </a:solidFill>
                <a:latin typeface="Arial"/>
                <a:cs typeface="Arial"/>
              </a:rPr>
              <a:t>https://twiki.esscc.uq.edu.au/bin/view/ESSCC/ESySParticleDownload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8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13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83559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Lattice Beam</a:t>
            </a:r>
            <a:r>
              <a:rPr dirty="0" sz="2400" spc="1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Model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000000"/>
                </a:solidFill>
              </a:rPr>
              <a:t>Dynamic fracture roughness in </a:t>
            </a:r>
            <a:r>
              <a:rPr dirty="0" sz="2400">
                <a:solidFill>
                  <a:srgbClr val="000000"/>
                </a:solidFill>
              </a:rPr>
              <a:t>a </a:t>
            </a:r>
            <a:r>
              <a:rPr dirty="0" sz="2400" spc="-5">
                <a:solidFill>
                  <a:srgbClr val="000000"/>
                </a:solidFill>
              </a:rPr>
              <a:t>concrete</a:t>
            </a:r>
            <a:r>
              <a:rPr dirty="0" sz="2400" spc="-3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microstructure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99577" y="1546097"/>
            <a:ext cx="1354836" cy="647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587613" y="2268473"/>
            <a:ext cx="863346" cy="652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43463" y="1546097"/>
            <a:ext cx="3055620" cy="13746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17440" y="1569974"/>
            <a:ext cx="3783965" cy="13823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9177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latin typeface="Arial"/>
                <a:cs typeface="Arial"/>
              </a:rPr>
              <a:t>LIGGGHTS will incorporate a beam lattice  model (e.g. *,**) used to study fracture and  fragmentation</a:t>
            </a:r>
            <a:r>
              <a:rPr dirty="0" sz="1400" spc="-35" b="1">
                <a:latin typeface="Arial"/>
                <a:cs typeface="Arial"/>
              </a:rPr>
              <a:t> </a:t>
            </a:r>
            <a:r>
              <a:rPr dirty="0" sz="1400" spc="-10" b="1">
                <a:latin typeface="Arial"/>
                <a:cs typeface="Arial"/>
              </a:rPr>
              <a:t>phenomena.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39370">
              <a:lnSpc>
                <a:spcPct val="100000"/>
              </a:lnSpc>
            </a:pPr>
            <a:r>
              <a:rPr dirty="0" sz="1100" spc="-5" b="1">
                <a:solidFill>
                  <a:srgbClr val="003D82"/>
                </a:solidFill>
                <a:latin typeface="Arial"/>
                <a:cs typeface="Arial"/>
              </a:rPr>
              <a:t>* G. Lilliu, J.G.M. van Mier, 3D lattice type fracture model  for concrete, Engrg. Fract. Mech. 70 (2003) 927–941.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 spc="-10" b="1">
                <a:solidFill>
                  <a:srgbClr val="003D82"/>
                </a:solidFill>
                <a:latin typeface="Arial"/>
                <a:cs typeface="Arial"/>
              </a:rPr>
              <a:t>**J.G.M. </a:t>
            </a:r>
            <a:r>
              <a:rPr dirty="0" sz="1100" spc="-5" b="1">
                <a:solidFill>
                  <a:srgbClr val="003D82"/>
                </a:solidFill>
                <a:latin typeface="Arial"/>
                <a:cs typeface="Arial"/>
              </a:rPr>
              <a:t>van Mier, E. Schlangen, A. Vervuurt, Lattice</a:t>
            </a:r>
            <a:r>
              <a:rPr dirty="0" sz="1100" spc="2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003D82"/>
                </a:solidFill>
                <a:latin typeface="Arial"/>
                <a:cs typeface="Arial"/>
              </a:rPr>
              <a:t>type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587613" y="2920745"/>
            <a:ext cx="863346" cy="2095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390521" y="3159505"/>
            <a:ext cx="1327785" cy="650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50" spc="-5" b="1">
                <a:solidFill>
                  <a:srgbClr val="003D82"/>
                </a:solidFill>
                <a:latin typeface="Arial"/>
                <a:cs typeface="Arial"/>
              </a:rPr>
              <a:t>Jean-Francois</a:t>
            </a:r>
            <a:r>
              <a:rPr dirty="0" sz="1050" spc="-8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050" spc="-5" b="1">
                <a:solidFill>
                  <a:srgbClr val="003D82"/>
                </a:solidFill>
                <a:latin typeface="Arial"/>
                <a:cs typeface="Arial"/>
              </a:rPr>
              <a:t>Jerier  </a:t>
            </a:r>
            <a:r>
              <a:rPr dirty="0" sz="1050" b="1">
                <a:solidFill>
                  <a:srgbClr val="003D82"/>
                </a:solidFill>
                <a:latin typeface="Arial"/>
                <a:cs typeface="Arial"/>
              </a:rPr>
              <a:t>EPF Lausanne  </a:t>
            </a:r>
            <a:r>
              <a:rPr dirty="0" sz="1000" spc="-5" b="1">
                <a:solidFill>
                  <a:srgbClr val="003D82"/>
                </a:solidFill>
                <a:latin typeface="Arial"/>
                <a:cs typeface="Arial"/>
              </a:rPr>
              <a:t>Computational Solid  Mechanics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3463" y="2920745"/>
            <a:ext cx="3055620" cy="7543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17440" y="2927095"/>
            <a:ext cx="3556000" cy="528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100" spc="-5" b="1">
                <a:solidFill>
                  <a:srgbClr val="003D82"/>
                </a:solidFill>
                <a:latin typeface="Arial"/>
                <a:cs typeface="Arial"/>
              </a:rPr>
              <a:t>fracture models for concrete, in: H.B. Mühlhaus (Ed.),  Continuum Models for Materials </a:t>
            </a:r>
            <a:r>
              <a:rPr dirty="0" sz="1100" b="1">
                <a:solidFill>
                  <a:srgbClr val="003D82"/>
                </a:solidFill>
                <a:latin typeface="Arial"/>
                <a:cs typeface="Arial"/>
              </a:rPr>
              <a:t>with </a:t>
            </a:r>
            <a:r>
              <a:rPr dirty="0" sz="1100" spc="-5" b="1">
                <a:solidFill>
                  <a:srgbClr val="003D82"/>
                </a:solidFill>
                <a:latin typeface="Arial"/>
                <a:cs typeface="Arial"/>
              </a:rPr>
              <a:t>Microstructure,  John Wiley &amp; Sons, 1995, pp.</a:t>
            </a:r>
            <a:r>
              <a:rPr dirty="0" sz="1100" spc="-1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003D82"/>
                </a:solidFill>
                <a:latin typeface="Arial"/>
                <a:cs typeface="Arial"/>
              </a:rPr>
              <a:t>341–377.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890151" y="4440173"/>
            <a:ext cx="1059180" cy="195580"/>
          </a:xfrm>
          <a:custGeom>
            <a:avLst/>
            <a:gdLst/>
            <a:ahLst/>
            <a:cxnLst/>
            <a:rect l="l" t="t" r="r" b="b"/>
            <a:pathLst>
              <a:path w="1059179" h="195579">
                <a:moveTo>
                  <a:pt x="790193" y="65531"/>
                </a:moveTo>
                <a:lnTo>
                  <a:pt x="3810" y="65531"/>
                </a:lnTo>
                <a:lnTo>
                  <a:pt x="0" y="69341"/>
                </a:lnTo>
                <a:lnTo>
                  <a:pt x="0" y="195072"/>
                </a:lnTo>
                <a:lnTo>
                  <a:pt x="9143" y="195072"/>
                </a:lnTo>
                <a:lnTo>
                  <a:pt x="9143" y="83058"/>
                </a:lnTo>
                <a:lnTo>
                  <a:pt x="18287" y="74675"/>
                </a:lnTo>
                <a:lnTo>
                  <a:pt x="18287" y="83058"/>
                </a:lnTo>
                <a:lnTo>
                  <a:pt x="781050" y="83058"/>
                </a:lnTo>
                <a:lnTo>
                  <a:pt x="781050" y="74675"/>
                </a:lnTo>
                <a:lnTo>
                  <a:pt x="790193" y="65531"/>
                </a:lnTo>
                <a:close/>
              </a:path>
              <a:path w="1059179" h="195579">
                <a:moveTo>
                  <a:pt x="18287" y="83058"/>
                </a:moveTo>
                <a:lnTo>
                  <a:pt x="18287" y="74675"/>
                </a:lnTo>
                <a:lnTo>
                  <a:pt x="9143" y="83058"/>
                </a:lnTo>
                <a:lnTo>
                  <a:pt x="18287" y="83058"/>
                </a:lnTo>
                <a:close/>
              </a:path>
              <a:path w="1059179" h="195579">
                <a:moveTo>
                  <a:pt x="18287" y="195072"/>
                </a:moveTo>
                <a:lnTo>
                  <a:pt x="18287" y="83058"/>
                </a:lnTo>
                <a:lnTo>
                  <a:pt x="9143" y="83058"/>
                </a:lnTo>
                <a:lnTo>
                  <a:pt x="9143" y="195072"/>
                </a:lnTo>
                <a:lnTo>
                  <a:pt x="18287" y="195072"/>
                </a:lnTo>
                <a:close/>
              </a:path>
              <a:path w="1059179" h="195579">
                <a:moveTo>
                  <a:pt x="1059179" y="142493"/>
                </a:moveTo>
                <a:lnTo>
                  <a:pt x="1059179" y="135636"/>
                </a:lnTo>
                <a:lnTo>
                  <a:pt x="1057655" y="132587"/>
                </a:lnTo>
                <a:lnTo>
                  <a:pt x="794003" y="1524"/>
                </a:lnTo>
                <a:lnTo>
                  <a:pt x="791717" y="0"/>
                </a:lnTo>
                <a:lnTo>
                  <a:pt x="787907" y="762"/>
                </a:lnTo>
                <a:lnTo>
                  <a:pt x="785621" y="2286"/>
                </a:lnTo>
                <a:lnTo>
                  <a:pt x="782573" y="3810"/>
                </a:lnTo>
                <a:lnTo>
                  <a:pt x="781050" y="6858"/>
                </a:lnTo>
                <a:lnTo>
                  <a:pt x="781050" y="65531"/>
                </a:lnTo>
                <a:lnTo>
                  <a:pt x="786383" y="65531"/>
                </a:lnTo>
                <a:lnTo>
                  <a:pt x="786383" y="17525"/>
                </a:lnTo>
                <a:lnTo>
                  <a:pt x="799338" y="9905"/>
                </a:lnTo>
                <a:lnTo>
                  <a:pt x="799338" y="23984"/>
                </a:lnTo>
                <a:lnTo>
                  <a:pt x="1030176" y="139064"/>
                </a:lnTo>
                <a:lnTo>
                  <a:pt x="1046226" y="131063"/>
                </a:lnTo>
                <a:lnTo>
                  <a:pt x="1046226" y="151224"/>
                </a:lnTo>
                <a:lnTo>
                  <a:pt x="1057655" y="145541"/>
                </a:lnTo>
                <a:lnTo>
                  <a:pt x="1059179" y="142493"/>
                </a:lnTo>
                <a:close/>
              </a:path>
              <a:path w="1059179" h="195579">
                <a:moveTo>
                  <a:pt x="790193" y="83058"/>
                </a:moveTo>
                <a:lnTo>
                  <a:pt x="790193" y="65531"/>
                </a:lnTo>
                <a:lnTo>
                  <a:pt x="781050" y="74675"/>
                </a:lnTo>
                <a:lnTo>
                  <a:pt x="781050" y="83058"/>
                </a:lnTo>
                <a:lnTo>
                  <a:pt x="790193" y="83058"/>
                </a:lnTo>
                <a:close/>
              </a:path>
              <a:path w="1059179" h="195579">
                <a:moveTo>
                  <a:pt x="799338" y="23984"/>
                </a:moveTo>
                <a:lnTo>
                  <a:pt x="799338" y="9905"/>
                </a:lnTo>
                <a:lnTo>
                  <a:pt x="786383" y="17525"/>
                </a:lnTo>
                <a:lnTo>
                  <a:pt x="799338" y="23984"/>
                </a:lnTo>
                <a:close/>
              </a:path>
              <a:path w="1059179" h="195579">
                <a:moveTo>
                  <a:pt x="799338" y="79248"/>
                </a:moveTo>
                <a:lnTo>
                  <a:pt x="799338" y="23984"/>
                </a:lnTo>
                <a:lnTo>
                  <a:pt x="786383" y="17525"/>
                </a:lnTo>
                <a:lnTo>
                  <a:pt x="786383" y="65531"/>
                </a:lnTo>
                <a:lnTo>
                  <a:pt x="790193" y="65531"/>
                </a:lnTo>
                <a:lnTo>
                  <a:pt x="790193" y="83058"/>
                </a:lnTo>
                <a:lnTo>
                  <a:pt x="794765" y="83058"/>
                </a:lnTo>
                <a:lnTo>
                  <a:pt x="799338" y="79248"/>
                </a:lnTo>
                <a:close/>
              </a:path>
              <a:path w="1059179" h="195579">
                <a:moveTo>
                  <a:pt x="1046226" y="151224"/>
                </a:moveTo>
                <a:lnTo>
                  <a:pt x="1046226" y="147065"/>
                </a:lnTo>
                <a:lnTo>
                  <a:pt x="1030176" y="139064"/>
                </a:lnTo>
                <a:lnTo>
                  <a:pt x="917833" y="195072"/>
                </a:lnTo>
                <a:lnTo>
                  <a:pt x="958031" y="195072"/>
                </a:lnTo>
                <a:lnTo>
                  <a:pt x="1046226" y="151224"/>
                </a:lnTo>
                <a:close/>
              </a:path>
              <a:path w="1059179" h="195579">
                <a:moveTo>
                  <a:pt x="1046226" y="147065"/>
                </a:moveTo>
                <a:lnTo>
                  <a:pt x="1046226" y="131063"/>
                </a:lnTo>
                <a:lnTo>
                  <a:pt x="1030176" y="139064"/>
                </a:lnTo>
                <a:lnTo>
                  <a:pt x="1046226" y="1470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43463" y="3937253"/>
            <a:ext cx="1535430" cy="15361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79049" y="3777996"/>
            <a:ext cx="1536191" cy="15369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90151" y="4635246"/>
            <a:ext cx="958215" cy="83185"/>
          </a:xfrm>
          <a:custGeom>
            <a:avLst/>
            <a:gdLst/>
            <a:ahLst/>
            <a:cxnLst/>
            <a:rect l="l" t="t" r="r" b="b"/>
            <a:pathLst>
              <a:path w="958214" h="83185">
                <a:moveTo>
                  <a:pt x="18287" y="17525"/>
                </a:moveTo>
                <a:lnTo>
                  <a:pt x="18287" y="8381"/>
                </a:lnTo>
                <a:lnTo>
                  <a:pt x="9143" y="0"/>
                </a:lnTo>
                <a:lnTo>
                  <a:pt x="0" y="0"/>
                </a:lnTo>
                <a:lnTo>
                  <a:pt x="0" y="13715"/>
                </a:lnTo>
                <a:lnTo>
                  <a:pt x="3810" y="17525"/>
                </a:lnTo>
                <a:lnTo>
                  <a:pt x="18287" y="17525"/>
                </a:lnTo>
                <a:close/>
              </a:path>
              <a:path w="958214" h="83185">
                <a:moveTo>
                  <a:pt x="799338" y="59073"/>
                </a:moveTo>
                <a:lnTo>
                  <a:pt x="799338" y="3809"/>
                </a:lnTo>
                <a:lnTo>
                  <a:pt x="794765" y="0"/>
                </a:lnTo>
                <a:lnTo>
                  <a:pt x="9143" y="0"/>
                </a:lnTo>
                <a:lnTo>
                  <a:pt x="18287" y="8381"/>
                </a:lnTo>
                <a:lnTo>
                  <a:pt x="18287" y="17525"/>
                </a:lnTo>
                <a:lnTo>
                  <a:pt x="781050" y="17525"/>
                </a:lnTo>
                <a:lnTo>
                  <a:pt x="781050" y="8381"/>
                </a:lnTo>
                <a:lnTo>
                  <a:pt x="790193" y="17525"/>
                </a:lnTo>
                <a:lnTo>
                  <a:pt x="790193" y="63632"/>
                </a:lnTo>
                <a:lnTo>
                  <a:pt x="799338" y="59073"/>
                </a:lnTo>
                <a:close/>
              </a:path>
              <a:path w="958214" h="83185">
                <a:moveTo>
                  <a:pt x="790193" y="17525"/>
                </a:moveTo>
                <a:lnTo>
                  <a:pt x="781050" y="8381"/>
                </a:lnTo>
                <a:lnTo>
                  <a:pt x="781050" y="17525"/>
                </a:lnTo>
                <a:lnTo>
                  <a:pt x="790193" y="17525"/>
                </a:lnTo>
                <a:close/>
              </a:path>
              <a:path w="958214" h="83185">
                <a:moveTo>
                  <a:pt x="790193" y="63632"/>
                </a:moveTo>
                <a:lnTo>
                  <a:pt x="790193" y="17525"/>
                </a:lnTo>
                <a:lnTo>
                  <a:pt x="781050" y="17525"/>
                </a:lnTo>
                <a:lnTo>
                  <a:pt x="781050" y="76200"/>
                </a:lnTo>
                <a:lnTo>
                  <a:pt x="782573" y="79248"/>
                </a:lnTo>
                <a:lnTo>
                  <a:pt x="785621" y="80771"/>
                </a:lnTo>
                <a:lnTo>
                  <a:pt x="786383" y="81279"/>
                </a:lnTo>
                <a:lnTo>
                  <a:pt x="786383" y="65531"/>
                </a:lnTo>
                <a:lnTo>
                  <a:pt x="790193" y="63632"/>
                </a:lnTo>
                <a:close/>
              </a:path>
              <a:path w="958214" h="83185">
                <a:moveTo>
                  <a:pt x="958031" y="0"/>
                </a:moveTo>
                <a:lnTo>
                  <a:pt x="917833" y="0"/>
                </a:lnTo>
                <a:lnTo>
                  <a:pt x="786383" y="65531"/>
                </a:lnTo>
                <a:lnTo>
                  <a:pt x="799338" y="73151"/>
                </a:lnTo>
                <a:lnTo>
                  <a:pt x="799338" y="78882"/>
                </a:lnTo>
                <a:lnTo>
                  <a:pt x="958031" y="0"/>
                </a:lnTo>
                <a:close/>
              </a:path>
              <a:path w="958214" h="83185">
                <a:moveTo>
                  <a:pt x="799338" y="78882"/>
                </a:moveTo>
                <a:lnTo>
                  <a:pt x="799338" y="73151"/>
                </a:lnTo>
                <a:lnTo>
                  <a:pt x="786383" y="65531"/>
                </a:lnTo>
                <a:lnTo>
                  <a:pt x="786383" y="81279"/>
                </a:lnTo>
                <a:lnTo>
                  <a:pt x="787907" y="82295"/>
                </a:lnTo>
                <a:lnTo>
                  <a:pt x="791717" y="83057"/>
                </a:lnTo>
                <a:lnTo>
                  <a:pt x="794003" y="81533"/>
                </a:lnTo>
                <a:lnTo>
                  <a:pt x="799338" y="788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43667" y="5450840"/>
            <a:ext cx="2381885" cy="69215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algn="ctr" marL="12700" marR="5080" indent="-635">
              <a:lnSpc>
                <a:spcPct val="95800"/>
              </a:lnSpc>
              <a:spcBef>
                <a:spcPts val="175"/>
              </a:spcBef>
            </a:pPr>
            <a:r>
              <a:rPr dirty="0" u="heavy" sz="1500" spc="-5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Numerical concrete </a:t>
            </a:r>
            <a:r>
              <a:rPr dirty="0" u="heavy" sz="1500" spc="-10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sample </a:t>
            </a:r>
            <a:r>
              <a:rPr dirty="0" sz="1500" spc="-10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u="heavy" sz="1500" spc="-5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based on a X-ray </a:t>
            </a:r>
            <a:r>
              <a:rPr dirty="0" u="heavy" sz="1500" spc="-10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micro- </a:t>
            </a:r>
            <a:r>
              <a:rPr dirty="0" sz="1500" spc="-10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003D82"/>
                </a:solidFill>
                <a:latin typeface="Arial"/>
                <a:cs typeface="Arial"/>
              </a:rPr>
              <a:t>tomography image</a:t>
            </a:r>
            <a:r>
              <a:rPr dirty="0" sz="1500" spc="-75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500" spc="-5">
                <a:solidFill>
                  <a:srgbClr val="003D82"/>
                </a:solidFill>
                <a:latin typeface="Arial"/>
                <a:cs typeface="Arial"/>
              </a:rPr>
              <a:t>(25mm</a:t>
            </a:r>
            <a:r>
              <a:rPr dirty="0" baseline="25000" sz="1500" spc="-7">
                <a:solidFill>
                  <a:srgbClr val="003D82"/>
                </a:solidFill>
                <a:latin typeface="Arial"/>
                <a:cs typeface="Arial"/>
              </a:rPr>
              <a:t>3</a:t>
            </a:r>
            <a:r>
              <a:rPr dirty="0" sz="1500" spc="-5">
                <a:solidFill>
                  <a:srgbClr val="003D82"/>
                </a:solidFill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57135" y="6118859"/>
            <a:ext cx="2356485" cy="0"/>
          </a:xfrm>
          <a:custGeom>
            <a:avLst/>
            <a:gdLst/>
            <a:ahLst/>
            <a:cxnLst/>
            <a:rect l="l" t="t" r="r" b="b"/>
            <a:pathLst>
              <a:path w="2356485" h="0">
                <a:moveTo>
                  <a:pt x="0" y="0"/>
                </a:moveTo>
                <a:lnTo>
                  <a:pt x="2356104" y="0"/>
                </a:lnTo>
              </a:path>
            </a:pathLst>
          </a:custGeom>
          <a:ln w="13715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759072" y="5594857"/>
            <a:ext cx="1951355" cy="47307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8575" marR="5080" indent="-16510">
              <a:lnSpc>
                <a:spcPts val="1720"/>
              </a:lnSpc>
              <a:spcBef>
                <a:spcPts val="225"/>
              </a:spcBef>
            </a:pPr>
            <a:r>
              <a:rPr dirty="0" u="heavy" sz="1500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The </a:t>
            </a:r>
            <a:r>
              <a:rPr dirty="0" u="heavy" sz="1500" spc="-5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crack </a:t>
            </a:r>
            <a:r>
              <a:rPr dirty="0" u="heavy" sz="1500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paths</a:t>
            </a:r>
            <a:r>
              <a:rPr dirty="0" u="heavy" sz="1500" spc="-100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(red) </a:t>
            </a:r>
            <a:r>
              <a:rPr dirty="0" sz="1500" spc="-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u="heavy" sz="1500" spc="-5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crossing the</a:t>
            </a:r>
            <a:r>
              <a:rPr dirty="0" u="heavy" sz="1500" spc="-80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5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sample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13317" y="6252971"/>
            <a:ext cx="6994525" cy="97155"/>
          </a:xfrm>
          <a:custGeom>
            <a:avLst/>
            <a:gdLst/>
            <a:ahLst/>
            <a:cxnLst/>
            <a:rect l="l" t="t" r="r" b="b"/>
            <a:pathLst>
              <a:path w="6994525" h="97154">
                <a:moveTo>
                  <a:pt x="0" y="0"/>
                </a:moveTo>
                <a:lnTo>
                  <a:pt x="0" y="96774"/>
                </a:lnTo>
                <a:lnTo>
                  <a:pt x="6994398" y="96774"/>
                </a:lnTo>
                <a:lnTo>
                  <a:pt x="69943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304173" y="6244590"/>
            <a:ext cx="7012940" cy="105410"/>
          </a:xfrm>
          <a:custGeom>
            <a:avLst/>
            <a:gdLst/>
            <a:ahLst/>
            <a:cxnLst/>
            <a:rect l="l" t="t" r="r" b="b"/>
            <a:pathLst>
              <a:path w="7012940" h="105410">
                <a:moveTo>
                  <a:pt x="7012673" y="105156"/>
                </a:moveTo>
                <a:lnTo>
                  <a:pt x="7012673" y="3810"/>
                </a:lnTo>
                <a:lnTo>
                  <a:pt x="7008875" y="0"/>
                </a:lnTo>
                <a:lnTo>
                  <a:pt x="4571" y="0"/>
                </a:lnTo>
                <a:lnTo>
                  <a:pt x="0" y="3810"/>
                </a:lnTo>
                <a:lnTo>
                  <a:pt x="0" y="105156"/>
                </a:lnTo>
                <a:lnTo>
                  <a:pt x="9143" y="105156"/>
                </a:lnTo>
                <a:lnTo>
                  <a:pt x="9143" y="17526"/>
                </a:lnTo>
                <a:lnTo>
                  <a:pt x="18287" y="8382"/>
                </a:lnTo>
                <a:lnTo>
                  <a:pt x="18287" y="17526"/>
                </a:lnTo>
                <a:lnTo>
                  <a:pt x="6995147" y="17525"/>
                </a:lnTo>
                <a:lnTo>
                  <a:pt x="6995147" y="8382"/>
                </a:lnTo>
                <a:lnTo>
                  <a:pt x="7003541" y="17525"/>
                </a:lnTo>
                <a:lnTo>
                  <a:pt x="7003541" y="105156"/>
                </a:lnTo>
                <a:lnTo>
                  <a:pt x="7012673" y="105156"/>
                </a:lnTo>
                <a:close/>
              </a:path>
              <a:path w="7012940" h="105410">
                <a:moveTo>
                  <a:pt x="18287" y="17526"/>
                </a:moveTo>
                <a:lnTo>
                  <a:pt x="18287" y="8382"/>
                </a:lnTo>
                <a:lnTo>
                  <a:pt x="9143" y="17526"/>
                </a:lnTo>
                <a:lnTo>
                  <a:pt x="18287" y="17526"/>
                </a:lnTo>
                <a:close/>
              </a:path>
              <a:path w="7012940" h="105410">
                <a:moveTo>
                  <a:pt x="18287" y="105156"/>
                </a:moveTo>
                <a:lnTo>
                  <a:pt x="18287" y="17526"/>
                </a:lnTo>
                <a:lnTo>
                  <a:pt x="9143" y="17526"/>
                </a:lnTo>
                <a:lnTo>
                  <a:pt x="9143" y="105156"/>
                </a:lnTo>
                <a:lnTo>
                  <a:pt x="18287" y="105156"/>
                </a:lnTo>
                <a:close/>
              </a:path>
              <a:path w="7012940" h="105410">
                <a:moveTo>
                  <a:pt x="7003541" y="17525"/>
                </a:moveTo>
                <a:lnTo>
                  <a:pt x="6995147" y="8382"/>
                </a:lnTo>
                <a:lnTo>
                  <a:pt x="6995147" y="17525"/>
                </a:lnTo>
                <a:lnTo>
                  <a:pt x="7003541" y="17525"/>
                </a:lnTo>
                <a:close/>
              </a:path>
              <a:path w="7012940" h="105410">
                <a:moveTo>
                  <a:pt x="7003541" y="105156"/>
                </a:moveTo>
                <a:lnTo>
                  <a:pt x="7003541" y="17525"/>
                </a:lnTo>
                <a:lnTo>
                  <a:pt x="6995147" y="17525"/>
                </a:lnTo>
                <a:lnTo>
                  <a:pt x="6995147" y="105156"/>
                </a:lnTo>
                <a:lnTo>
                  <a:pt x="7003541" y="105156"/>
                </a:lnTo>
                <a:close/>
              </a:path>
            </a:pathLst>
          </a:custGeom>
          <a:solidFill>
            <a:srgbClr val="FF63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5974969" y="5594857"/>
            <a:ext cx="3208655" cy="47307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254635" marR="5080" indent="-242570">
              <a:lnSpc>
                <a:spcPts val="1720"/>
              </a:lnSpc>
              <a:spcBef>
                <a:spcPts val="225"/>
              </a:spcBef>
            </a:pPr>
            <a:r>
              <a:rPr dirty="0" u="heavy" sz="1500" spc="-10" i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Timoshenko </a:t>
            </a:r>
            <a:r>
              <a:rPr dirty="0" u="heavy" sz="1500" spc="-5" i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beam theory leads to the </a:t>
            </a:r>
            <a:r>
              <a:rPr dirty="0" sz="1500" spc="-5" i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u="heavy" sz="1500" spc="-5" i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interaction between the</a:t>
            </a:r>
            <a:r>
              <a:rPr dirty="0" u="heavy" sz="1500" spc="-20" i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500" spc="-10" i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spheres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39319" y="3777996"/>
            <a:ext cx="2663951" cy="18387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74839" y="6993890"/>
            <a:ext cx="914400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78535">
              <a:lnSpc>
                <a:spcPct val="100000"/>
              </a:lnSpc>
              <a:spcBef>
                <a:spcPts val="100"/>
              </a:spcBef>
              <a:tabLst>
                <a:tab pos="4426585" algn="l"/>
              </a:tabLst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Christian 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Doppler Laboratory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Particulate</a:t>
            </a:r>
            <a:r>
              <a:rPr dirty="0" sz="1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Modelling	</a:t>
            </a:r>
            <a:r>
              <a:rPr dirty="0" baseline="2777" sz="1500" spc="-7">
                <a:solidFill>
                  <a:srgbClr val="FFFFFF"/>
                </a:solidFill>
                <a:latin typeface="Arial"/>
                <a:cs typeface="Arial"/>
                <a:hlinkClick r:id="rId10"/>
              </a:rPr>
              <a:t>www.particulate-flow.at</a:t>
            </a:r>
            <a:endParaRPr baseline="2777" sz="15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13317" y="6349746"/>
            <a:ext cx="6994525" cy="165735"/>
          </a:xfrm>
          <a:custGeom>
            <a:avLst/>
            <a:gdLst/>
            <a:ahLst/>
            <a:cxnLst/>
            <a:rect l="l" t="t" r="r" b="b"/>
            <a:pathLst>
              <a:path w="6994525" h="165734">
                <a:moveTo>
                  <a:pt x="0" y="0"/>
                </a:moveTo>
                <a:lnTo>
                  <a:pt x="0" y="165354"/>
                </a:lnTo>
                <a:lnTo>
                  <a:pt x="6994398" y="165354"/>
                </a:lnTo>
                <a:lnTo>
                  <a:pt x="699439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304173" y="6349746"/>
            <a:ext cx="7012940" cy="174625"/>
          </a:xfrm>
          <a:custGeom>
            <a:avLst/>
            <a:gdLst/>
            <a:ahLst/>
            <a:cxnLst/>
            <a:rect l="l" t="t" r="r" b="b"/>
            <a:pathLst>
              <a:path w="7012940" h="174625">
                <a:moveTo>
                  <a:pt x="18287" y="156210"/>
                </a:moveTo>
                <a:lnTo>
                  <a:pt x="18287" y="0"/>
                </a:lnTo>
                <a:lnTo>
                  <a:pt x="0" y="0"/>
                </a:lnTo>
                <a:lnTo>
                  <a:pt x="0" y="170687"/>
                </a:lnTo>
                <a:lnTo>
                  <a:pt x="4571" y="174498"/>
                </a:lnTo>
                <a:lnTo>
                  <a:pt x="9143" y="174498"/>
                </a:lnTo>
                <a:lnTo>
                  <a:pt x="9143" y="156210"/>
                </a:lnTo>
                <a:lnTo>
                  <a:pt x="18287" y="156210"/>
                </a:lnTo>
                <a:close/>
              </a:path>
              <a:path w="7012940" h="174625">
                <a:moveTo>
                  <a:pt x="7003541" y="156210"/>
                </a:moveTo>
                <a:lnTo>
                  <a:pt x="9143" y="156210"/>
                </a:lnTo>
                <a:lnTo>
                  <a:pt x="18287" y="165354"/>
                </a:lnTo>
                <a:lnTo>
                  <a:pt x="18287" y="174498"/>
                </a:lnTo>
                <a:lnTo>
                  <a:pt x="6995147" y="174498"/>
                </a:lnTo>
                <a:lnTo>
                  <a:pt x="6995147" y="165354"/>
                </a:lnTo>
                <a:lnTo>
                  <a:pt x="7003541" y="156210"/>
                </a:lnTo>
                <a:close/>
              </a:path>
              <a:path w="7012940" h="174625">
                <a:moveTo>
                  <a:pt x="18287" y="174498"/>
                </a:moveTo>
                <a:lnTo>
                  <a:pt x="18287" y="165354"/>
                </a:lnTo>
                <a:lnTo>
                  <a:pt x="9143" y="156210"/>
                </a:lnTo>
                <a:lnTo>
                  <a:pt x="9143" y="174498"/>
                </a:lnTo>
                <a:lnTo>
                  <a:pt x="18287" y="174498"/>
                </a:lnTo>
                <a:close/>
              </a:path>
              <a:path w="7012940" h="174625">
                <a:moveTo>
                  <a:pt x="7012673" y="170687"/>
                </a:moveTo>
                <a:lnTo>
                  <a:pt x="7012673" y="0"/>
                </a:lnTo>
                <a:lnTo>
                  <a:pt x="6995147" y="0"/>
                </a:lnTo>
                <a:lnTo>
                  <a:pt x="6995147" y="156210"/>
                </a:lnTo>
                <a:lnTo>
                  <a:pt x="7003541" y="156210"/>
                </a:lnTo>
                <a:lnTo>
                  <a:pt x="7003541" y="174498"/>
                </a:lnTo>
                <a:lnTo>
                  <a:pt x="7008876" y="174498"/>
                </a:lnTo>
                <a:lnTo>
                  <a:pt x="7012673" y="170687"/>
                </a:lnTo>
                <a:close/>
              </a:path>
              <a:path w="7012940" h="174625">
                <a:moveTo>
                  <a:pt x="7003541" y="174498"/>
                </a:moveTo>
                <a:lnTo>
                  <a:pt x="7003541" y="156210"/>
                </a:lnTo>
                <a:lnTo>
                  <a:pt x="6995147" y="165354"/>
                </a:lnTo>
                <a:lnTo>
                  <a:pt x="6995147" y="174498"/>
                </a:lnTo>
                <a:lnTo>
                  <a:pt x="7003541" y="174498"/>
                </a:lnTo>
                <a:close/>
              </a:path>
            </a:pathLst>
          </a:custGeom>
          <a:solidFill>
            <a:srgbClr val="FF630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510917" y="6276085"/>
            <a:ext cx="6598920" cy="503555"/>
          </a:xfrm>
          <a:prstGeom prst="rect">
            <a:avLst/>
          </a:prstGeom>
        </p:spPr>
        <p:txBody>
          <a:bodyPr wrap="square" lIns="0" tIns="29209" rIns="0" bIns="0" rtlCol="0" vert="horz">
            <a:spAutoFit/>
          </a:bodyPr>
          <a:lstStyle/>
          <a:p>
            <a:pPr marL="853440" marR="5080" indent="-841375">
              <a:lnSpc>
                <a:spcPts val="1839"/>
              </a:lnSpc>
              <a:spcBef>
                <a:spcPts val="229"/>
              </a:spcBef>
            </a:pPr>
            <a:r>
              <a:rPr dirty="0" sz="1600" spc="-5">
                <a:solidFill>
                  <a:srgbClr val="003D82"/>
                </a:solidFill>
                <a:latin typeface="Arial"/>
                <a:cs typeface="Arial"/>
              </a:rPr>
              <a:t>500.000 polydisperse spheres and </a:t>
            </a:r>
            <a:r>
              <a:rPr dirty="0" sz="1600">
                <a:solidFill>
                  <a:srgbClr val="003D82"/>
                </a:solidFill>
                <a:latin typeface="Arial"/>
                <a:cs typeface="Arial"/>
              </a:rPr>
              <a:t>4 </a:t>
            </a:r>
            <a:r>
              <a:rPr dirty="0" sz="1600" spc="-5">
                <a:solidFill>
                  <a:srgbClr val="003D82"/>
                </a:solidFill>
                <a:latin typeface="Arial"/>
                <a:cs typeface="Arial"/>
              </a:rPr>
              <a:t>million beams represent this sample  Each simulation calculated on 60 processors in </a:t>
            </a:r>
            <a:r>
              <a:rPr dirty="0" sz="1600">
                <a:solidFill>
                  <a:srgbClr val="003D82"/>
                </a:solidFill>
                <a:latin typeface="Arial"/>
                <a:cs typeface="Arial"/>
              </a:rPr>
              <a:t>3 </a:t>
            </a:r>
            <a:r>
              <a:rPr dirty="0" sz="1600" spc="-5">
                <a:solidFill>
                  <a:srgbClr val="003D82"/>
                </a:solidFill>
                <a:latin typeface="Arial"/>
                <a:cs typeface="Arial"/>
              </a:rPr>
              <a:t>days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36442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LIGGGHTS Models  </a:t>
            </a:r>
            <a:r>
              <a:rPr dirty="0" sz="2400" spc="-5">
                <a:solidFill>
                  <a:srgbClr val="000000"/>
                </a:solidFill>
              </a:rPr>
              <a:t>Capturing</a:t>
            </a:r>
            <a:r>
              <a:rPr dirty="0" sz="2400" spc="-9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non-sphericity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892185" y="2232151"/>
            <a:ext cx="70878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Granular particles outside laboratories are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rarely</a:t>
            </a:r>
            <a:r>
              <a:rPr dirty="0" sz="2000" spc="7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spherical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36490" y="4150105"/>
            <a:ext cx="44386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b="1">
                <a:solidFill>
                  <a:srgbClr val="003D82"/>
                </a:solidFill>
                <a:latin typeface="Arial"/>
                <a:cs typeface="Arial"/>
              </a:rPr>
              <a:t>≠</a:t>
            </a:r>
            <a:endParaRPr sz="6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46839" y="3346703"/>
            <a:ext cx="4019549" cy="2952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81136" y="3376803"/>
            <a:ext cx="2674659" cy="2708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36442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LIGGGHTS Models  </a:t>
            </a:r>
            <a:r>
              <a:rPr dirty="0" sz="2400" spc="-5">
                <a:solidFill>
                  <a:srgbClr val="000000"/>
                </a:solidFill>
              </a:rPr>
              <a:t>Capturing</a:t>
            </a:r>
            <a:r>
              <a:rPr dirty="0" sz="2400" spc="-9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non-sphericity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12476" y="1499108"/>
            <a:ext cx="5155565" cy="112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Multi-Sphere</a:t>
            </a:r>
            <a:r>
              <a:rPr dirty="0" sz="2400" spc="-1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Approach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900">
              <a:latin typeface="Times New Roman"/>
              <a:cs typeface="Times New Roman"/>
            </a:endParaRPr>
          </a:p>
          <a:p>
            <a:pPr marL="193675" indent="-180975">
              <a:lnSpc>
                <a:spcPct val="100000"/>
              </a:lnSpc>
              <a:buFont typeface="Arial"/>
              <a:buChar char="•"/>
              <a:tabLst>
                <a:tab pos="194310" algn="l"/>
              </a:tabLst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Step 1 –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Particle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Image by Laser</a:t>
            </a:r>
            <a:r>
              <a:rPr dirty="0" sz="2000" spc="3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Scanner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51495" y="2823972"/>
            <a:ext cx="4080510" cy="96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83237" y="2823972"/>
            <a:ext cx="2030564" cy="96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51495" y="2920745"/>
            <a:ext cx="4080510" cy="8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483237" y="2920745"/>
            <a:ext cx="2025383" cy="857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51495" y="3777996"/>
            <a:ext cx="4080510" cy="5052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83237" y="3777996"/>
            <a:ext cx="2026221" cy="4991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212476" y="4792471"/>
            <a:ext cx="61245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94310" algn="l"/>
              </a:tabLst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Step 2 – Generate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Multi-Sphere Simulation</a:t>
            </a:r>
            <a:r>
              <a:rPr dirty="0" sz="2000" spc="1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69779" y="5360887"/>
            <a:ext cx="4277353" cy="11848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034873" y="5377330"/>
            <a:ext cx="1950046" cy="12680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10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36442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LIGGGHTS Models  </a:t>
            </a:r>
            <a:r>
              <a:rPr dirty="0" sz="2400" spc="-5">
                <a:solidFill>
                  <a:srgbClr val="000000"/>
                </a:solidFill>
              </a:rPr>
              <a:t>Capturing</a:t>
            </a:r>
            <a:r>
              <a:rPr dirty="0" sz="2400" spc="-9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non-sphericity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12476" y="1500632"/>
            <a:ext cx="7296150" cy="1553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94310" algn="l"/>
              </a:tabLst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Step 3 – LIGGGHTS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Simulation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algn="ctr" marL="180975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Show case cylinder: Gravity tilted so that angle of repose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forms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algn="ctr" marL="281305">
              <a:lnSpc>
                <a:spcPct val="100000"/>
              </a:lnSpc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Spherical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426093" y="3067050"/>
            <a:ext cx="1408938" cy="11605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9989" y="3067050"/>
            <a:ext cx="1409700" cy="1160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37901" y="3067050"/>
            <a:ext cx="1409700" cy="11605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78081" y="3067050"/>
            <a:ext cx="1409700" cy="11605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48741" y="3057905"/>
            <a:ext cx="1409700" cy="11612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88921" y="3057905"/>
            <a:ext cx="1409700" cy="11612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130166" y="4309364"/>
            <a:ext cx="17449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Non-Spherical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74799" y="4704588"/>
            <a:ext cx="1362327" cy="7879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559003" y="4737938"/>
            <a:ext cx="1362327" cy="7545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896753" y="4704588"/>
            <a:ext cx="1769364" cy="787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336933" y="4704588"/>
            <a:ext cx="1769364" cy="7879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18248" y="4704588"/>
            <a:ext cx="1769364" cy="7879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58441" y="4704588"/>
            <a:ext cx="1481327" cy="7879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4799" y="5492496"/>
            <a:ext cx="1333253" cy="3323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59003" y="5492496"/>
            <a:ext cx="1333253" cy="3323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029663" y="5492496"/>
            <a:ext cx="1333253" cy="33234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36933" y="5492496"/>
            <a:ext cx="1769364" cy="3733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818248" y="5492496"/>
            <a:ext cx="1769364" cy="3733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8258441" y="5492496"/>
            <a:ext cx="1481327" cy="3733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789840" y="6013454"/>
            <a:ext cx="2919306" cy="6847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21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36963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LIGGGHTS Models  </a:t>
            </a:r>
            <a:r>
              <a:rPr dirty="0" sz="2400" spc="-5">
                <a:solidFill>
                  <a:srgbClr val="000000"/>
                </a:solidFill>
              </a:rPr>
              <a:t>Capturing</a:t>
            </a:r>
            <a:r>
              <a:rPr dirty="0" sz="2400" spc="-9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non-uniformity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474605" y="3275076"/>
            <a:ext cx="3168650" cy="502920"/>
          </a:xfrm>
          <a:custGeom>
            <a:avLst/>
            <a:gdLst/>
            <a:ahLst/>
            <a:cxnLst/>
            <a:rect l="l" t="t" r="r" b="b"/>
            <a:pathLst>
              <a:path w="3168650" h="502920">
                <a:moveTo>
                  <a:pt x="0" y="0"/>
                </a:moveTo>
                <a:lnTo>
                  <a:pt x="0" y="502920"/>
                </a:lnTo>
                <a:lnTo>
                  <a:pt x="3168396" y="502920"/>
                </a:lnTo>
                <a:lnTo>
                  <a:pt x="316839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74605" y="3777996"/>
            <a:ext cx="3168650" cy="433070"/>
          </a:xfrm>
          <a:custGeom>
            <a:avLst/>
            <a:gdLst/>
            <a:ahLst/>
            <a:cxnLst/>
            <a:rect l="l" t="t" r="r" b="b"/>
            <a:pathLst>
              <a:path w="3168650" h="433070">
                <a:moveTo>
                  <a:pt x="0" y="0"/>
                </a:moveTo>
                <a:lnTo>
                  <a:pt x="0" y="432816"/>
                </a:lnTo>
                <a:lnTo>
                  <a:pt x="3168396" y="432815"/>
                </a:lnTo>
                <a:lnTo>
                  <a:pt x="316839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12476" y="1500632"/>
            <a:ext cx="7873365" cy="2615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3300"/>
                </a:solidFill>
                <a:latin typeface="Arial"/>
                <a:cs typeface="Arial"/>
              </a:rPr>
              <a:t>In </a:t>
            </a:r>
            <a:r>
              <a:rPr dirty="0" sz="2000" spc="-10" b="1">
                <a:solidFill>
                  <a:srgbClr val="FF3300"/>
                </a:solidFill>
                <a:latin typeface="Arial"/>
                <a:cs typeface="Arial"/>
              </a:rPr>
              <a:t>reality, </a:t>
            </a:r>
            <a:r>
              <a:rPr dirty="0" sz="2000" spc="-5" b="1">
                <a:solidFill>
                  <a:srgbClr val="FF3300"/>
                </a:solidFill>
                <a:latin typeface="Arial"/>
                <a:cs typeface="Arial"/>
              </a:rPr>
              <a:t>no particle is like any</a:t>
            </a:r>
            <a:r>
              <a:rPr dirty="0" sz="2000" spc="-45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3300"/>
                </a:solidFill>
                <a:latin typeface="Arial"/>
                <a:cs typeface="Arial"/>
              </a:rPr>
              <a:t>other...</a:t>
            </a:r>
            <a:endParaRPr sz="2000">
              <a:latin typeface="Arial"/>
              <a:cs typeface="Arial"/>
            </a:endParaRPr>
          </a:p>
          <a:p>
            <a:pPr marL="193675" marR="271780" indent="-180975">
              <a:lnSpc>
                <a:spcPct val="100000"/>
              </a:lnSpc>
              <a:spcBef>
                <a:spcPts val="1800"/>
              </a:spcBef>
              <a:buFont typeface="Arial"/>
              <a:buChar char="•"/>
              <a:tabLst>
                <a:tab pos="194310" algn="l"/>
              </a:tabLst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Fix particledistribution/discrete </a:t>
            </a:r>
            <a:r>
              <a:rPr dirty="0" sz="2000" spc="-5">
                <a:latin typeface="Arial"/>
                <a:cs typeface="Arial"/>
              </a:rPr>
              <a:t>takes particletemplates as input  and </a:t>
            </a:r>
            <a:r>
              <a:rPr dirty="0" sz="2000" spc="-10">
                <a:latin typeface="Arial"/>
                <a:cs typeface="Arial"/>
              </a:rPr>
              <a:t>serves </a:t>
            </a:r>
            <a:r>
              <a:rPr dirty="0" sz="2000" spc="-5">
                <a:latin typeface="Arial"/>
                <a:cs typeface="Arial"/>
              </a:rPr>
              <a:t>as input for </a:t>
            </a:r>
            <a:r>
              <a:rPr dirty="0" sz="2000" spc="-10">
                <a:latin typeface="Arial"/>
                <a:cs typeface="Arial"/>
              </a:rPr>
              <a:t>insertion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commands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194310" algn="l"/>
              </a:tabLst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Fix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particletemplate/sphere </a:t>
            </a:r>
            <a:r>
              <a:rPr dirty="0" sz="2000" spc="-5">
                <a:latin typeface="Arial"/>
                <a:cs typeface="Arial"/>
              </a:rPr>
              <a:t>and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fix</a:t>
            </a:r>
            <a:r>
              <a:rPr dirty="0" sz="2000" spc="9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particletamplate/multisphere</a:t>
            </a:r>
            <a:endParaRPr sz="2000">
              <a:latin typeface="Arial"/>
              <a:cs typeface="Arial"/>
            </a:endParaRPr>
          </a:p>
          <a:p>
            <a:pPr marL="2353310" marR="2539365">
              <a:lnSpc>
                <a:spcPct val="200000"/>
              </a:lnSpc>
              <a:spcBef>
                <a:spcPts val="715"/>
              </a:spcBef>
            </a:pP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fix particledistribution/discrete  </a:t>
            </a:r>
            <a:r>
              <a:rPr dirty="0" sz="1600" spc="-5" b="1">
                <a:solidFill>
                  <a:srgbClr val="00B050"/>
                </a:solidFill>
                <a:latin typeface="Arial"/>
                <a:cs typeface="Arial"/>
              </a:rPr>
              <a:t>FixParticletemplate</a:t>
            </a:r>
            <a:r>
              <a:rPr dirty="0" sz="1600" spc="10" b="1">
                <a:solidFill>
                  <a:srgbClr val="00B050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B050"/>
                </a:solidFill>
                <a:latin typeface="Arial"/>
                <a:cs typeface="Arial"/>
              </a:rPr>
              <a:t>**list;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71450" y="4197858"/>
            <a:ext cx="2489835" cy="437515"/>
          </a:xfrm>
          <a:custGeom>
            <a:avLst/>
            <a:gdLst/>
            <a:ahLst/>
            <a:cxnLst/>
            <a:rect l="l" t="t" r="r" b="b"/>
            <a:pathLst>
              <a:path w="2489835" h="437514">
                <a:moveTo>
                  <a:pt x="2489638" y="25145"/>
                </a:moveTo>
                <a:lnTo>
                  <a:pt x="2485066" y="0"/>
                </a:lnTo>
                <a:lnTo>
                  <a:pt x="0" y="437388"/>
                </a:lnTo>
                <a:lnTo>
                  <a:pt x="147441" y="437388"/>
                </a:lnTo>
                <a:lnTo>
                  <a:pt x="2489638" y="25145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57700" y="4210811"/>
            <a:ext cx="0" cy="424815"/>
          </a:xfrm>
          <a:custGeom>
            <a:avLst/>
            <a:gdLst/>
            <a:ahLst/>
            <a:cxnLst/>
            <a:rect l="l" t="t" r="r" b="b"/>
            <a:pathLst>
              <a:path w="0" h="424814">
                <a:moveTo>
                  <a:pt x="0" y="0"/>
                </a:moveTo>
                <a:lnTo>
                  <a:pt x="0" y="424434"/>
                </a:lnTo>
              </a:path>
            </a:pathLst>
          </a:custGeom>
          <a:ln w="28114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56517" y="4197858"/>
            <a:ext cx="2691765" cy="437515"/>
          </a:xfrm>
          <a:custGeom>
            <a:avLst/>
            <a:gdLst/>
            <a:ahLst/>
            <a:cxnLst/>
            <a:rect l="l" t="t" r="r" b="b"/>
            <a:pathLst>
              <a:path w="2691765" h="437514">
                <a:moveTo>
                  <a:pt x="2691662" y="437387"/>
                </a:moveTo>
                <a:lnTo>
                  <a:pt x="4572" y="0"/>
                </a:lnTo>
                <a:lnTo>
                  <a:pt x="0" y="25145"/>
                </a:lnTo>
                <a:lnTo>
                  <a:pt x="2532605" y="437387"/>
                </a:lnTo>
                <a:lnTo>
                  <a:pt x="2691662" y="437387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676270" y="4290314"/>
            <a:ext cx="5003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00B050"/>
                </a:solidFill>
                <a:latin typeface="Arial"/>
                <a:cs typeface="Arial"/>
              </a:rPr>
              <a:t>list[0]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3167" y="4382513"/>
            <a:ext cx="5003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00B050"/>
                </a:solidFill>
                <a:latin typeface="Arial"/>
                <a:cs typeface="Arial"/>
              </a:rPr>
              <a:t>list[1]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26171" y="4290314"/>
            <a:ext cx="50038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00B050"/>
                </a:solidFill>
                <a:latin typeface="Arial"/>
                <a:cs typeface="Arial"/>
              </a:rPr>
              <a:t>list[2]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67860" y="5302213"/>
            <a:ext cx="732728" cy="190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59610" y="5236028"/>
            <a:ext cx="799263" cy="2564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90841" y="4714494"/>
            <a:ext cx="2809240" cy="504825"/>
          </a:xfrm>
          <a:prstGeom prst="rect">
            <a:avLst/>
          </a:prstGeom>
          <a:solidFill>
            <a:srgbClr val="003D81"/>
          </a:solidFill>
        </p:spPr>
        <p:txBody>
          <a:bodyPr wrap="square" lIns="0" tIns="12382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75"/>
              </a:spcBef>
            </a:pP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fix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particletemplate/sphere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52151" y="4714494"/>
            <a:ext cx="2807970" cy="504825"/>
          </a:xfrm>
          <a:prstGeom prst="rect">
            <a:avLst/>
          </a:prstGeom>
          <a:solidFill>
            <a:srgbClr val="003D81"/>
          </a:solidFill>
        </p:spPr>
        <p:txBody>
          <a:bodyPr wrap="square" lIns="0" tIns="123825" rIns="0" bIns="0" rtlCol="0" vert="horz">
            <a:spAutoFit/>
          </a:bodyPr>
          <a:lstStyle/>
          <a:p>
            <a:pPr marL="90805">
              <a:lnSpc>
                <a:spcPct val="100000"/>
              </a:lnSpc>
              <a:spcBef>
                <a:spcPts val="975"/>
              </a:spcBef>
            </a:pP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fix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particletemplate/sphere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98971" y="4714494"/>
            <a:ext cx="3312795" cy="504825"/>
          </a:xfrm>
          <a:prstGeom prst="rect">
            <a:avLst/>
          </a:prstGeom>
          <a:solidFill>
            <a:srgbClr val="003D81"/>
          </a:solidFill>
        </p:spPr>
        <p:txBody>
          <a:bodyPr wrap="square" lIns="0" tIns="123825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975"/>
              </a:spcBef>
            </a:pP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fix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FFFFFF"/>
                </a:solidFill>
                <a:latin typeface="Arial"/>
                <a:cs typeface="Arial"/>
              </a:rPr>
              <a:t>particletemplate/multisphere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95207" y="4635246"/>
            <a:ext cx="523875" cy="104139"/>
          </a:xfrm>
          <a:custGeom>
            <a:avLst/>
            <a:gdLst/>
            <a:ahLst/>
            <a:cxnLst/>
            <a:rect l="l" t="t" r="r" b="b"/>
            <a:pathLst>
              <a:path w="523875" h="104139">
                <a:moveTo>
                  <a:pt x="72906" y="53389"/>
                </a:moveTo>
                <a:lnTo>
                  <a:pt x="68580" y="28193"/>
                </a:lnTo>
                <a:lnTo>
                  <a:pt x="0" y="79248"/>
                </a:lnTo>
                <a:lnTo>
                  <a:pt x="60198" y="97251"/>
                </a:lnTo>
                <a:lnTo>
                  <a:pt x="60198" y="55625"/>
                </a:lnTo>
                <a:lnTo>
                  <a:pt x="72906" y="53389"/>
                </a:lnTo>
                <a:close/>
              </a:path>
              <a:path w="523875" h="104139">
                <a:moveTo>
                  <a:pt x="77231" y="78578"/>
                </a:moveTo>
                <a:lnTo>
                  <a:pt x="72906" y="53389"/>
                </a:lnTo>
                <a:lnTo>
                  <a:pt x="60198" y="55625"/>
                </a:lnTo>
                <a:lnTo>
                  <a:pt x="64769" y="80771"/>
                </a:lnTo>
                <a:lnTo>
                  <a:pt x="77231" y="78578"/>
                </a:lnTo>
                <a:close/>
              </a:path>
              <a:path w="523875" h="104139">
                <a:moveTo>
                  <a:pt x="81533" y="103631"/>
                </a:moveTo>
                <a:lnTo>
                  <a:pt x="77231" y="78578"/>
                </a:lnTo>
                <a:lnTo>
                  <a:pt x="64769" y="80771"/>
                </a:lnTo>
                <a:lnTo>
                  <a:pt x="60198" y="55625"/>
                </a:lnTo>
                <a:lnTo>
                  <a:pt x="60198" y="97251"/>
                </a:lnTo>
                <a:lnTo>
                  <a:pt x="81533" y="103631"/>
                </a:lnTo>
                <a:close/>
              </a:path>
              <a:path w="523875" h="104139">
                <a:moveTo>
                  <a:pt x="523684" y="0"/>
                </a:moveTo>
                <a:lnTo>
                  <a:pt x="376243" y="0"/>
                </a:lnTo>
                <a:lnTo>
                  <a:pt x="72906" y="53389"/>
                </a:lnTo>
                <a:lnTo>
                  <a:pt x="77231" y="78578"/>
                </a:lnTo>
                <a:lnTo>
                  <a:pt x="523684" y="0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018417" y="4635246"/>
            <a:ext cx="76200" cy="79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89123" y="4635246"/>
            <a:ext cx="565785" cy="104775"/>
          </a:xfrm>
          <a:custGeom>
            <a:avLst/>
            <a:gdLst/>
            <a:ahLst/>
            <a:cxnLst/>
            <a:rect l="l" t="t" r="r" b="b"/>
            <a:pathLst>
              <a:path w="565784" h="104775">
                <a:moveTo>
                  <a:pt x="492996" y="54356"/>
                </a:moveTo>
                <a:lnTo>
                  <a:pt x="159056" y="0"/>
                </a:lnTo>
                <a:lnTo>
                  <a:pt x="0" y="0"/>
                </a:lnTo>
                <a:lnTo>
                  <a:pt x="488915" y="79582"/>
                </a:lnTo>
                <a:lnTo>
                  <a:pt x="492996" y="54356"/>
                </a:lnTo>
                <a:close/>
              </a:path>
              <a:path w="565784" h="104775">
                <a:moveTo>
                  <a:pt x="505475" y="97988"/>
                </a:moveTo>
                <a:lnTo>
                  <a:pt x="505475" y="56387"/>
                </a:lnTo>
                <a:lnTo>
                  <a:pt x="500903" y="81533"/>
                </a:lnTo>
                <a:lnTo>
                  <a:pt x="488915" y="79582"/>
                </a:lnTo>
                <a:lnTo>
                  <a:pt x="484901" y="104393"/>
                </a:lnTo>
                <a:lnTo>
                  <a:pt x="505475" y="97988"/>
                </a:lnTo>
                <a:close/>
              </a:path>
              <a:path w="565784" h="104775">
                <a:moveTo>
                  <a:pt x="505475" y="56387"/>
                </a:moveTo>
                <a:lnTo>
                  <a:pt x="492996" y="54356"/>
                </a:lnTo>
                <a:lnTo>
                  <a:pt x="488915" y="79582"/>
                </a:lnTo>
                <a:lnTo>
                  <a:pt x="500903" y="81533"/>
                </a:lnTo>
                <a:lnTo>
                  <a:pt x="505475" y="56387"/>
                </a:lnTo>
                <a:close/>
              </a:path>
              <a:path w="565784" h="104775">
                <a:moveTo>
                  <a:pt x="565673" y="79248"/>
                </a:moveTo>
                <a:lnTo>
                  <a:pt x="497106" y="28955"/>
                </a:lnTo>
                <a:lnTo>
                  <a:pt x="492996" y="54356"/>
                </a:lnTo>
                <a:lnTo>
                  <a:pt x="505475" y="56387"/>
                </a:lnTo>
                <a:lnTo>
                  <a:pt x="505475" y="97988"/>
                </a:lnTo>
                <a:lnTo>
                  <a:pt x="565673" y="79248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468025" y="5492496"/>
            <a:ext cx="1365539" cy="6272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26307" y="5492496"/>
            <a:ext cx="865869" cy="6277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4342606" y="5351526"/>
            <a:ext cx="498944" cy="5407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881504" y="6181597"/>
            <a:ext cx="1130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50</a:t>
            </a:r>
            <a:r>
              <a:rPr dirty="0" sz="1800" spc="-9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mass%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86504" y="6048247"/>
            <a:ext cx="26904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uniform size</a:t>
            </a:r>
            <a:r>
              <a:rPr dirty="0" sz="1800" spc="-8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distribution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97444" y="6181597"/>
            <a:ext cx="11309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35</a:t>
            </a:r>
            <a:r>
              <a:rPr dirty="0" sz="1800" spc="-9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mass%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129374" y="5255601"/>
            <a:ext cx="697400" cy="7011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4910467" y="5425694"/>
            <a:ext cx="101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-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4839" y="6349746"/>
            <a:ext cx="9144000" cy="570230"/>
          </a:xfrm>
          <a:custGeom>
            <a:avLst/>
            <a:gdLst/>
            <a:ahLst/>
            <a:cxnLst/>
            <a:rect l="l" t="t" r="r" b="b"/>
            <a:pathLst>
              <a:path w="9144000" h="570229">
                <a:moveTo>
                  <a:pt x="0" y="569976"/>
                </a:moveTo>
                <a:lnTo>
                  <a:pt x="9143999" y="569976"/>
                </a:lnTo>
                <a:lnTo>
                  <a:pt x="9143999" y="0"/>
                </a:lnTo>
                <a:lnTo>
                  <a:pt x="0" y="0"/>
                </a:lnTo>
                <a:lnTo>
                  <a:pt x="0" y="569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651380" y="6455917"/>
            <a:ext cx="1591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3D82"/>
                </a:solidFill>
                <a:latin typeface="Symbol"/>
                <a:cs typeface="Symbol"/>
              </a:rPr>
              <a:t></a:t>
            </a:r>
            <a:r>
              <a:rPr dirty="0" sz="1800" spc="-5" b="1">
                <a:solidFill>
                  <a:srgbClr val="003D8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=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2000</a:t>
            </a:r>
            <a:r>
              <a:rPr dirty="0" sz="1800" spc="-5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kg/m³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15</a:t>
            </a:fld>
          </a:p>
        </p:txBody>
      </p:sp>
      <p:sp>
        <p:nvSpPr>
          <p:cNvPr id="38" name="object 3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9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35899" y="6322575"/>
            <a:ext cx="15913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15</a:t>
            </a:r>
            <a:r>
              <a:rPr dirty="0" sz="1800" spc="-3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mass%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5" b="1">
                <a:solidFill>
                  <a:srgbClr val="003D82"/>
                </a:solidFill>
                <a:latin typeface="Symbol"/>
                <a:cs typeface="Symbol"/>
              </a:rPr>
              <a:t></a:t>
            </a:r>
            <a:r>
              <a:rPr dirty="0" sz="1800" spc="-5" b="1">
                <a:solidFill>
                  <a:srgbClr val="003D8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=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1500</a:t>
            </a:r>
            <a:r>
              <a:rPr dirty="0" sz="1800" spc="-5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kg/m³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67333" y="6455917"/>
            <a:ext cx="1591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3D82"/>
                </a:solidFill>
                <a:latin typeface="Symbol"/>
                <a:cs typeface="Symbol"/>
              </a:rPr>
              <a:t></a:t>
            </a:r>
            <a:r>
              <a:rPr dirty="0" sz="1800" spc="-5" b="1">
                <a:solidFill>
                  <a:srgbClr val="003D82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=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3500</a:t>
            </a:r>
            <a:r>
              <a:rPr dirty="0" sz="1800" spc="-5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kg/m³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08275">
              <a:lnSpc>
                <a:spcPct val="100000"/>
              </a:lnSpc>
              <a:spcBef>
                <a:spcPts val="100"/>
              </a:spcBef>
            </a:pPr>
            <a:r>
              <a:rPr dirty="0"/>
              <a:t>III. </a:t>
            </a:r>
            <a:r>
              <a:rPr dirty="0" spc="-5"/>
              <a:t>CAD</a:t>
            </a:r>
            <a:r>
              <a:rPr dirty="0" spc="-60"/>
              <a:t> </a:t>
            </a:r>
            <a:r>
              <a:rPr dirty="0" spc="-5"/>
              <a:t>Interoperability</a:t>
            </a:r>
          </a:p>
        </p:txBody>
      </p:sp>
      <p:sp>
        <p:nvSpPr>
          <p:cNvPr id="3" name="object 3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63497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40522" y="3830066"/>
            <a:ext cx="1775460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Outline</a:t>
            </a:r>
          </a:p>
        </p:txBody>
      </p:sp>
      <p:sp>
        <p:nvSpPr>
          <p:cNvPr id="4" name="object 4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63497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29711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CAD</a:t>
            </a:r>
            <a:r>
              <a:rPr dirty="0" sz="2400" spc="-9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Interoperability  </a:t>
            </a:r>
            <a:r>
              <a:rPr dirty="0" sz="2400" spc="-5">
                <a:solidFill>
                  <a:srgbClr val="000000"/>
                </a:solidFill>
              </a:rPr>
              <a:t>Importing </a:t>
            </a:r>
            <a:r>
              <a:rPr dirty="0" sz="2400">
                <a:solidFill>
                  <a:srgbClr val="000000"/>
                </a:solidFill>
              </a:rPr>
              <a:t>a</a:t>
            </a:r>
            <a:r>
              <a:rPr dirty="0" sz="2400" spc="-5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Mesh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98683" y="1978151"/>
            <a:ext cx="5256276" cy="2657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98683" y="4635246"/>
            <a:ext cx="5256276" cy="8572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46047" y="1643888"/>
            <a:ext cx="8185784" cy="45478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Industrial scale granular problems need </a:t>
            </a:r>
            <a:r>
              <a:rPr dirty="0" sz="2000" spc="-10" b="1">
                <a:solidFill>
                  <a:srgbClr val="FF0000"/>
                </a:solidFill>
                <a:latin typeface="Arial"/>
                <a:cs typeface="Arial"/>
              </a:rPr>
              <a:t>CAD/Mesh</a:t>
            </a:r>
            <a:r>
              <a:rPr dirty="0" sz="2000" spc="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interface!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4439285">
              <a:lnSpc>
                <a:spcPct val="100000"/>
              </a:lnSpc>
              <a:spcBef>
                <a:spcPts val="1880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Rotary </a:t>
            </a:r>
            <a:r>
              <a:rPr dirty="0" sz="2000" spc="-20" b="1">
                <a:solidFill>
                  <a:srgbClr val="003D82"/>
                </a:solidFill>
                <a:latin typeface="Arial"/>
                <a:cs typeface="Arial"/>
              </a:rPr>
              <a:t>dryer,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~1M particles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4439285" marR="699770">
              <a:lnSpc>
                <a:spcPct val="100000"/>
              </a:lnSpc>
            </a:pPr>
            <a:r>
              <a:rPr dirty="0" sz="2000" spc="-15" b="1">
                <a:latin typeface="Arial"/>
                <a:cs typeface="Arial"/>
              </a:rPr>
              <a:t>Work </a:t>
            </a:r>
            <a:r>
              <a:rPr dirty="0" sz="2000" spc="-5" b="1">
                <a:latin typeface="Arial"/>
                <a:cs typeface="Arial"/>
              </a:rPr>
              <a:t>with </a:t>
            </a:r>
            <a:r>
              <a:rPr dirty="0" sz="2000" spc="-10" b="1">
                <a:latin typeface="Arial"/>
                <a:cs typeface="Arial"/>
              </a:rPr>
              <a:t>Diego Peinado  (Intrame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Madrid)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4439285" marR="243204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Command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fix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mesh/gran  </a:t>
            </a:r>
            <a:r>
              <a:rPr dirty="0" sz="2000" spc="-10" b="1">
                <a:latin typeface="Arial"/>
                <a:cs typeface="Arial"/>
              </a:rPr>
              <a:t>reads </a:t>
            </a:r>
            <a:r>
              <a:rPr dirty="0" sz="2000" spc="-5" b="1">
                <a:latin typeface="Arial"/>
                <a:cs typeface="Arial"/>
              </a:rPr>
              <a:t>a triangular </a:t>
            </a:r>
            <a:r>
              <a:rPr dirty="0" sz="2000" spc="-10" b="1">
                <a:latin typeface="Arial"/>
                <a:cs typeface="Arial"/>
              </a:rPr>
              <a:t>mesh from  </a:t>
            </a:r>
            <a:r>
              <a:rPr dirty="0" sz="2000" spc="-5" b="1">
                <a:latin typeface="Arial"/>
                <a:cs typeface="Arial"/>
              </a:rPr>
              <a:t>STL or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VTK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algn="just" marL="4439285" marR="508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Command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fix move/mesh/gran  </a:t>
            </a:r>
            <a:r>
              <a:rPr dirty="0" sz="2000" spc="-10" b="1">
                <a:latin typeface="Arial"/>
                <a:cs typeface="Arial"/>
              </a:rPr>
              <a:t>translates/rotates </a:t>
            </a:r>
            <a:r>
              <a:rPr dirty="0" sz="2000" spc="-5" b="1">
                <a:latin typeface="Arial"/>
                <a:cs typeface="Arial"/>
              </a:rPr>
              <a:t>etc the </a:t>
            </a:r>
            <a:r>
              <a:rPr dirty="0" sz="2000" spc="-10" b="1">
                <a:latin typeface="Arial"/>
                <a:cs typeface="Arial"/>
              </a:rPr>
              <a:t>mesh  </a:t>
            </a:r>
            <a:r>
              <a:rPr dirty="0" sz="2000" spc="-5" b="1">
                <a:latin typeface="Arial"/>
                <a:cs typeface="Arial"/>
              </a:rPr>
              <a:t>(like fix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move)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98683" y="5492496"/>
            <a:ext cx="5256276" cy="1322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07871" y="6229350"/>
            <a:ext cx="2296668" cy="5699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6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59143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CAD</a:t>
            </a:r>
            <a:r>
              <a:rPr dirty="0" sz="2400" spc="-1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Interoperability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000000"/>
                </a:solidFill>
              </a:rPr>
              <a:t>Generating </a:t>
            </a:r>
            <a:r>
              <a:rPr dirty="0" sz="2400">
                <a:solidFill>
                  <a:srgbClr val="000000"/>
                </a:solidFill>
              </a:rPr>
              <a:t>a </a:t>
            </a:r>
            <a:r>
              <a:rPr dirty="0" sz="2400" spc="-5">
                <a:solidFill>
                  <a:srgbClr val="000000"/>
                </a:solidFill>
              </a:rPr>
              <a:t>Non-trivial Particle</a:t>
            </a:r>
            <a:r>
              <a:rPr dirty="0" sz="2400" spc="-6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Packing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78693" y="1906523"/>
            <a:ext cx="4025937" cy="1871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8693" y="3777996"/>
            <a:ext cx="4028757" cy="174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13161" y="4283202"/>
            <a:ext cx="4129595" cy="352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641213" y="2290063"/>
            <a:ext cx="3787775" cy="3073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Packing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in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tetrahedral</a:t>
            </a:r>
            <a:r>
              <a:rPr dirty="0" sz="2000" spc="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mesh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Command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region tetmesh  </a:t>
            </a:r>
            <a:r>
              <a:rPr dirty="0" sz="2000" spc="-10" b="1">
                <a:latin typeface="Arial"/>
                <a:cs typeface="Arial"/>
              </a:rPr>
              <a:t>Reads </a:t>
            </a:r>
            <a:r>
              <a:rPr dirty="0" sz="2000" spc="-5" b="1">
                <a:latin typeface="Arial"/>
                <a:cs typeface="Arial"/>
              </a:rPr>
              <a:t>tet </a:t>
            </a:r>
            <a:r>
              <a:rPr dirty="0" sz="2000" spc="-10" b="1">
                <a:latin typeface="Arial"/>
                <a:cs typeface="Arial"/>
              </a:rPr>
              <a:t>mesh </a:t>
            </a:r>
            <a:r>
              <a:rPr dirty="0" sz="2000" spc="-5" b="1">
                <a:latin typeface="Arial"/>
                <a:cs typeface="Arial"/>
              </a:rPr>
              <a:t>from VTK to </a:t>
            </a:r>
            <a:r>
              <a:rPr dirty="0" sz="2000" spc="-10" b="1">
                <a:latin typeface="Arial"/>
                <a:cs typeface="Arial"/>
              </a:rPr>
              <a:t>be  </a:t>
            </a:r>
            <a:r>
              <a:rPr dirty="0" sz="2000" spc="-5" b="1">
                <a:latin typeface="Arial"/>
                <a:cs typeface="Arial"/>
              </a:rPr>
              <a:t>used as a</a:t>
            </a:r>
            <a:r>
              <a:rPr dirty="0" sz="2000" spc="-1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region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algn="just" marL="12700" marR="695960">
              <a:lnSpc>
                <a:spcPct val="100000"/>
              </a:lnSpc>
            </a:pPr>
            <a:r>
              <a:rPr dirty="0" sz="2000" spc="-10" b="1">
                <a:latin typeface="Arial"/>
                <a:cs typeface="Arial"/>
              </a:rPr>
              <a:t>Command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fix insert/pack  </a:t>
            </a:r>
            <a:r>
              <a:rPr dirty="0" sz="2000" spc="-15" b="1">
                <a:latin typeface="Arial"/>
                <a:cs typeface="Arial"/>
              </a:rPr>
              <a:t>Works </a:t>
            </a:r>
            <a:r>
              <a:rPr dirty="0" sz="2000" spc="-5" b="1">
                <a:latin typeface="Arial"/>
                <a:cs typeface="Arial"/>
              </a:rPr>
              <a:t>similar to fix pour  Can use </a:t>
            </a:r>
            <a:r>
              <a:rPr dirty="0" sz="2000" spc="-10" b="1">
                <a:latin typeface="Arial"/>
                <a:cs typeface="Arial"/>
              </a:rPr>
              <a:t>arbitrary regions  </a:t>
            </a:r>
            <a:r>
              <a:rPr dirty="0" sz="2000" spc="-5" b="1">
                <a:latin typeface="Arial"/>
                <a:cs typeface="Arial"/>
              </a:rPr>
              <a:t>(also </a:t>
            </a:r>
            <a:r>
              <a:rPr dirty="0" sz="2000" spc="-10" b="1">
                <a:latin typeface="Arial"/>
                <a:cs typeface="Arial"/>
              </a:rPr>
              <a:t>region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tetmesh)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13161" y="4635246"/>
            <a:ext cx="4129595" cy="16924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6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41890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CAD Interoperability  </a:t>
            </a:r>
            <a:r>
              <a:rPr dirty="0" sz="2400" spc="-5">
                <a:solidFill>
                  <a:srgbClr val="000000"/>
                </a:solidFill>
              </a:rPr>
              <a:t>Generating </a:t>
            </a:r>
            <a:r>
              <a:rPr dirty="0" sz="2400">
                <a:solidFill>
                  <a:srgbClr val="000000"/>
                </a:solidFill>
              </a:rPr>
              <a:t>a </a:t>
            </a:r>
            <a:r>
              <a:rPr dirty="0" sz="2400" spc="-5">
                <a:solidFill>
                  <a:srgbClr val="000000"/>
                </a:solidFill>
              </a:rPr>
              <a:t>Particle</a:t>
            </a:r>
            <a:r>
              <a:rPr dirty="0" sz="2400" spc="-8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Stream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5097" y="1551432"/>
            <a:ext cx="2772791" cy="1369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993513" y="2056130"/>
            <a:ext cx="4055745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Particle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insertion at</a:t>
            </a:r>
            <a:r>
              <a:rPr dirty="0" sz="2000" spc="-3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surface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200000"/>
              </a:lnSpc>
            </a:pPr>
            <a:r>
              <a:rPr dirty="0" sz="2000" spc="-10" b="1">
                <a:latin typeface="Arial"/>
                <a:cs typeface="Arial"/>
              </a:rPr>
              <a:t>Command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fix insert/stream  </a:t>
            </a:r>
            <a:r>
              <a:rPr dirty="0" sz="2000" spc="-10" b="1">
                <a:latin typeface="Arial"/>
                <a:cs typeface="Arial"/>
              </a:rPr>
              <a:t>Extrudes triangular surface</a:t>
            </a:r>
            <a:r>
              <a:rPr dirty="0" sz="2000" spc="3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mesh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1777" y="4299458"/>
            <a:ext cx="78168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828483"/>
                </a:solidFill>
                <a:latin typeface="Arial"/>
                <a:cs typeface="Arial"/>
              </a:rPr>
              <a:t>velocity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15097" y="2920745"/>
            <a:ext cx="2768790" cy="1217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93513" y="3884929"/>
            <a:ext cx="4293870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latin typeface="Arial"/>
                <a:cs typeface="Arial"/>
              </a:rPr>
              <a:t>Particles </a:t>
            </a:r>
            <a:r>
              <a:rPr dirty="0" sz="2000" spc="-5" b="1">
                <a:latin typeface="Arial"/>
                <a:cs typeface="Arial"/>
              </a:rPr>
              <a:t>are inserted in packages  like with fix pour and are integrated  by the fix with </a:t>
            </a:r>
            <a:r>
              <a:rPr dirty="0" sz="2000" spc="-10" b="1">
                <a:latin typeface="Arial"/>
                <a:cs typeface="Arial"/>
              </a:rPr>
              <a:t>constant </a:t>
            </a:r>
            <a:r>
              <a:rPr dirty="0" sz="2000" spc="-5" b="1">
                <a:latin typeface="Arial"/>
                <a:cs typeface="Arial"/>
              </a:rPr>
              <a:t>vel until  they </a:t>
            </a:r>
            <a:r>
              <a:rPr dirty="0" sz="2000" spc="-10" b="1">
                <a:latin typeface="Arial"/>
                <a:cs typeface="Arial"/>
              </a:rPr>
              <a:t>reach </a:t>
            </a:r>
            <a:r>
              <a:rPr dirty="0" sz="2000" spc="-5" b="1">
                <a:latin typeface="Arial"/>
                <a:cs typeface="Arial"/>
              </a:rPr>
              <a:t>the </a:t>
            </a:r>
            <a:r>
              <a:rPr dirty="0" sz="2000" spc="-10" b="1">
                <a:latin typeface="Arial"/>
                <a:cs typeface="Arial"/>
              </a:rPr>
              <a:t>surface mesh. BCs  </a:t>
            </a:r>
            <a:r>
              <a:rPr dirty="0" sz="2000" spc="-5" b="1">
                <a:latin typeface="Arial"/>
                <a:cs typeface="Arial"/>
              </a:rPr>
              <a:t>are </a:t>
            </a:r>
            <a:r>
              <a:rPr dirty="0" sz="2000" spc="-10" b="1">
                <a:latin typeface="Arial"/>
                <a:cs typeface="Arial"/>
              </a:rPr>
              <a:t>enforced </a:t>
            </a:r>
            <a:r>
              <a:rPr dirty="0" sz="2000" spc="-5" b="1">
                <a:latin typeface="Arial"/>
                <a:cs typeface="Arial"/>
              </a:rPr>
              <a:t>at the </a:t>
            </a:r>
            <a:r>
              <a:rPr dirty="0" sz="2000" spc="-10" b="1">
                <a:latin typeface="Arial"/>
                <a:cs typeface="Arial"/>
              </a:rPr>
              <a:t>surface</a:t>
            </a:r>
            <a:r>
              <a:rPr dirty="0" sz="200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mesh.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46406" y="4304590"/>
            <a:ext cx="933371" cy="1470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356278" y="4210050"/>
            <a:ext cx="1179985" cy="25869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73825" y="4676863"/>
            <a:ext cx="321059" cy="15666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7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49510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Industrial</a:t>
            </a:r>
            <a:r>
              <a:rPr dirty="0" sz="2400" spc="-2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Application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000000"/>
                </a:solidFill>
              </a:rPr>
              <a:t>Wear Prediction at Transfer</a:t>
            </a:r>
            <a:r>
              <a:rPr dirty="0" sz="2400" spc="-6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Chute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20634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2469" y="1438479"/>
            <a:ext cx="8468360" cy="1645285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2000" spc="-5" b="1">
                <a:latin typeface="Arial"/>
                <a:cs typeface="Arial"/>
              </a:rPr>
              <a:t>Work with </a:t>
            </a:r>
            <a:r>
              <a:rPr dirty="0" sz="2000" spc="-10" b="1">
                <a:latin typeface="Arial"/>
                <a:cs typeface="Arial"/>
              </a:rPr>
              <a:t>Andre Katterfeld (Univ. Magdeburg,</a:t>
            </a:r>
            <a:r>
              <a:rPr dirty="0" sz="2000" spc="3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Cepartec)</a:t>
            </a:r>
            <a:endParaRPr sz="2000">
              <a:latin typeface="Arial"/>
              <a:cs typeface="Arial"/>
            </a:endParaRPr>
          </a:p>
          <a:p>
            <a:pPr marL="12700" marR="16510">
              <a:lnSpc>
                <a:spcPct val="120000"/>
              </a:lnSpc>
              <a:spcBef>
                <a:spcPts val="10"/>
              </a:spcBef>
            </a:pPr>
            <a:r>
              <a:rPr dirty="0" sz="1600" spc="-5">
                <a:latin typeface="Arial"/>
                <a:cs typeface="Arial"/>
              </a:rPr>
              <a:t>Goniva, </a:t>
            </a:r>
            <a:r>
              <a:rPr dirty="0" sz="1600">
                <a:latin typeface="Arial"/>
                <a:cs typeface="Arial"/>
              </a:rPr>
              <a:t>C, </a:t>
            </a:r>
            <a:r>
              <a:rPr dirty="0" sz="1600" spc="-5">
                <a:latin typeface="Arial"/>
                <a:cs typeface="Arial"/>
              </a:rPr>
              <a:t>Katterfeld, A, Kloss, C: „Simulation of dust emission and transport and chute wear“  Proc. of 16. Fachtagung Schüttgutfördertechnik Magdeburg, Sept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2011</a:t>
            </a:r>
            <a:endParaRPr sz="1600">
              <a:latin typeface="Arial"/>
              <a:cs typeface="Arial"/>
            </a:endParaRPr>
          </a:p>
          <a:p>
            <a:pPr marL="5186680" marR="5080" indent="-79375">
              <a:lnSpc>
                <a:spcPct val="100000"/>
              </a:lnSpc>
              <a:spcBef>
                <a:spcPts val="930"/>
              </a:spcBef>
            </a:pPr>
            <a:r>
              <a:rPr dirty="0" sz="1800" spc="-15" b="1">
                <a:solidFill>
                  <a:srgbClr val="003D82"/>
                </a:solidFill>
                <a:latin typeface="Arial"/>
                <a:cs typeface="Arial"/>
              </a:rPr>
              <a:t>Wear </a:t>
            </a: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prediction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(Finnie model)  </a:t>
            </a:r>
            <a:r>
              <a:rPr dirty="0" sz="1800" spc="-5" b="1">
                <a:latin typeface="Arial"/>
                <a:cs typeface="Arial"/>
              </a:rPr>
              <a:t>Fix</a:t>
            </a:r>
            <a:r>
              <a:rPr dirty="0" sz="1800" spc="-45" b="1">
                <a:latin typeface="Arial"/>
                <a:cs typeface="Arial"/>
              </a:rPr>
              <a:t> </a:t>
            </a:r>
            <a:r>
              <a:rPr dirty="0" sz="1800" spc="-5" b="1">
                <a:latin typeface="Arial"/>
                <a:cs typeface="Arial"/>
              </a:rPr>
              <a:t>mesh/gran/stressanalysis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30687" y="2589276"/>
            <a:ext cx="4936997" cy="20459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98683" y="4221479"/>
            <a:ext cx="1123950" cy="4137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558638" y="4635246"/>
            <a:ext cx="3054407" cy="8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93096" y="4635246"/>
            <a:ext cx="236940" cy="857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17532" y="5492496"/>
            <a:ext cx="1037345" cy="8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257170" y="4741417"/>
            <a:ext cx="277177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25 </a:t>
            </a:r>
            <a:r>
              <a:rPr dirty="0" sz="1600" b="1">
                <a:solidFill>
                  <a:srgbClr val="003D82"/>
                </a:solidFill>
                <a:latin typeface="Arial"/>
                <a:cs typeface="Arial"/>
              </a:rPr>
              <a:t>k 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particles, </a:t>
            </a:r>
            <a:r>
              <a:rPr dirty="0" sz="1600" b="1">
                <a:solidFill>
                  <a:srgbClr val="003D82"/>
                </a:solidFill>
                <a:latin typeface="Arial"/>
                <a:cs typeface="Arial"/>
              </a:rPr>
              <a:t>4 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processors: </a:t>
            </a:r>
            <a:r>
              <a:rPr dirty="0" sz="1600" spc="-5" b="1">
                <a:latin typeface="Arial"/>
                <a:cs typeface="Arial"/>
              </a:rPr>
              <a:t> 10 sec real time (200k steps) </a:t>
            </a:r>
            <a:r>
              <a:rPr dirty="0" sz="1600" spc="-5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3300"/>
                </a:solidFill>
                <a:latin typeface="Arial"/>
                <a:cs typeface="Arial"/>
              </a:rPr>
              <a:t>LB on: </a:t>
            </a:r>
            <a:r>
              <a:rPr dirty="0" sz="1600" spc="-30" b="1">
                <a:latin typeface="Arial"/>
                <a:cs typeface="Arial"/>
              </a:rPr>
              <a:t>1146 </a:t>
            </a:r>
            <a:r>
              <a:rPr dirty="0" sz="1600" spc="-5" b="1">
                <a:latin typeface="Arial"/>
                <a:cs typeface="Arial"/>
              </a:rPr>
              <a:t>sec CPU time </a:t>
            </a:r>
            <a:r>
              <a:rPr dirty="0" sz="1600" spc="-5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3300"/>
                </a:solidFill>
                <a:latin typeface="Arial"/>
                <a:cs typeface="Arial"/>
              </a:rPr>
              <a:t>LB off: </a:t>
            </a:r>
            <a:r>
              <a:rPr dirty="0" sz="1600" spc="-5" b="1">
                <a:latin typeface="Arial"/>
                <a:cs typeface="Arial"/>
              </a:rPr>
              <a:t>1514 sec CPU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293096" y="5492496"/>
            <a:ext cx="230865" cy="857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354965" y="3057905"/>
            <a:ext cx="3132582" cy="28811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30687" y="6349746"/>
            <a:ext cx="4431131" cy="486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098683" y="6349746"/>
            <a:ext cx="1123950" cy="308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62419" y="6030904"/>
            <a:ext cx="2196102" cy="7546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442845" y="5794247"/>
            <a:ext cx="1368552" cy="8397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20</a:t>
            </a:fld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13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9690">
              <a:lnSpc>
                <a:spcPct val="100000"/>
              </a:lnSpc>
              <a:spcBef>
                <a:spcPts val="100"/>
              </a:spcBef>
            </a:pPr>
            <a:r>
              <a:rPr dirty="0"/>
              <a:t>IV. Features </a:t>
            </a:r>
            <a:r>
              <a:rPr dirty="0" spc="-5"/>
              <a:t>and Coding</a:t>
            </a:r>
            <a:r>
              <a:rPr dirty="0" spc="-120"/>
              <a:t> </a:t>
            </a:r>
            <a:r>
              <a:rPr dirty="0" spc="-5"/>
              <a:t>Concepts</a:t>
            </a:r>
          </a:p>
        </p:txBody>
      </p:sp>
      <p:sp>
        <p:nvSpPr>
          <p:cNvPr id="3" name="object 3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63497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36633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Dynamic</a:t>
            </a:r>
            <a:r>
              <a:rPr dirty="0" sz="2400" spc="-85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Load-Balancing  </a:t>
            </a:r>
            <a:r>
              <a:rPr dirty="0" sz="2400" spc="-5">
                <a:solidFill>
                  <a:srgbClr val="000000"/>
                </a:solidFill>
              </a:rPr>
              <a:t>What is</a:t>
            </a:r>
            <a:r>
              <a:rPr dirty="0" sz="2400" spc="-6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Load-Balancing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16023" y="2219198"/>
            <a:ext cx="5922010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How to distribute load between</a:t>
            </a:r>
            <a:r>
              <a:rPr dirty="0" sz="2200" spc="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200" spc="-5" b="1">
                <a:solidFill>
                  <a:srgbClr val="FF0000"/>
                </a:solidFill>
                <a:latin typeface="Arial"/>
                <a:cs typeface="Arial"/>
              </a:rPr>
              <a:t>processors?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38571" y="3404108"/>
            <a:ext cx="270954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solidFill>
                  <a:srgbClr val="003D82"/>
                </a:solidFill>
                <a:latin typeface="Arial"/>
                <a:cs typeface="Arial"/>
              </a:rPr>
              <a:t>With </a:t>
            </a:r>
            <a:r>
              <a:rPr dirty="0" sz="1500" b="1">
                <a:solidFill>
                  <a:srgbClr val="003D82"/>
                </a:solidFill>
                <a:latin typeface="Arial"/>
                <a:cs typeface="Arial"/>
              </a:rPr>
              <a:t>dynamic load</a:t>
            </a:r>
            <a:r>
              <a:rPr dirty="0" sz="1500" spc="-13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003D82"/>
                </a:solidFill>
                <a:latin typeface="Arial"/>
                <a:cs typeface="Arial"/>
              </a:rPr>
              <a:t>balancing: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89773" y="3771582"/>
            <a:ext cx="3240199" cy="863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456067" y="4315205"/>
            <a:ext cx="3313429" cy="0"/>
          </a:xfrm>
          <a:custGeom>
            <a:avLst/>
            <a:gdLst/>
            <a:ahLst/>
            <a:cxnLst/>
            <a:rect l="l" t="t" r="r" b="b"/>
            <a:pathLst>
              <a:path w="3313429" h="0">
                <a:moveTo>
                  <a:pt x="0" y="0"/>
                </a:moveTo>
                <a:lnTo>
                  <a:pt x="3313176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93549" y="3776620"/>
            <a:ext cx="3243196" cy="8586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88215" y="4634484"/>
            <a:ext cx="937260" cy="0"/>
          </a:xfrm>
          <a:custGeom>
            <a:avLst/>
            <a:gdLst/>
            <a:ahLst/>
            <a:cxnLst/>
            <a:rect l="l" t="t" r="r" b="b"/>
            <a:pathLst>
              <a:path w="937259" h="0">
                <a:moveTo>
                  <a:pt x="0" y="0"/>
                </a:moveTo>
                <a:lnTo>
                  <a:pt x="93726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12736" y="4508753"/>
            <a:ext cx="936625" cy="0"/>
          </a:xfrm>
          <a:custGeom>
            <a:avLst/>
            <a:gdLst/>
            <a:ahLst/>
            <a:cxnLst/>
            <a:rect l="l" t="t" r="r" b="b"/>
            <a:pathLst>
              <a:path w="936625" h="0">
                <a:moveTo>
                  <a:pt x="0" y="0"/>
                </a:moveTo>
                <a:lnTo>
                  <a:pt x="93649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064893" y="4387596"/>
            <a:ext cx="935355" cy="0"/>
          </a:xfrm>
          <a:custGeom>
            <a:avLst/>
            <a:gdLst/>
            <a:ahLst/>
            <a:cxnLst/>
            <a:rect l="l" t="t" r="r" b="b"/>
            <a:pathLst>
              <a:path w="935354" h="0">
                <a:moveTo>
                  <a:pt x="0" y="0"/>
                </a:moveTo>
                <a:lnTo>
                  <a:pt x="934974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464703" y="3430778"/>
            <a:ext cx="3004185" cy="626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500" spc="-5" b="1">
                <a:solidFill>
                  <a:srgbClr val="003D82"/>
                </a:solidFill>
                <a:latin typeface="Arial"/>
                <a:cs typeface="Arial"/>
              </a:rPr>
              <a:t>Without </a:t>
            </a:r>
            <a:r>
              <a:rPr dirty="0" sz="1500" b="1">
                <a:solidFill>
                  <a:srgbClr val="003D82"/>
                </a:solidFill>
                <a:latin typeface="Arial"/>
                <a:cs typeface="Arial"/>
              </a:rPr>
              <a:t>dynamic load</a:t>
            </a:r>
            <a:r>
              <a:rPr dirty="0" sz="1500" spc="-12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003D82"/>
                </a:solidFill>
                <a:latin typeface="Arial"/>
                <a:cs typeface="Arial"/>
              </a:rPr>
              <a:t>balancing:</a:t>
            </a:r>
            <a:endParaRPr sz="1500">
              <a:latin typeface="Arial"/>
              <a:cs typeface="Arial"/>
            </a:endParaRPr>
          </a:p>
          <a:p>
            <a:pPr algn="ctr" marL="96520">
              <a:lnSpc>
                <a:spcPct val="100000"/>
              </a:lnSpc>
              <a:spcBef>
                <a:spcPts val="1125"/>
              </a:spcBef>
            </a:pPr>
            <a:r>
              <a:rPr dirty="0" sz="1500" b="1">
                <a:latin typeface="Arial"/>
                <a:cs typeface="Arial"/>
              </a:rPr>
              <a:t>Process</a:t>
            </a:r>
            <a:r>
              <a:rPr dirty="0" sz="1500" spc="-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55841" y="3842258"/>
            <a:ext cx="9264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latin typeface="Arial"/>
                <a:cs typeface="Arial"/>
              </a:rPr>
              <a:t>Process</a:t>
            </a:r>
            <a:r>
              <a:rPr dirty="0" sz="1500" spc="-8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415799" y="4635246"/>
            <a:ext cx="3201160" cy="360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745649" y="4635246"/>
            <a:ext cx="3178071" cy="3583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688215" y="4653534"/>
            <a:ext cx="937260" cy="0"/>
          </a:xfrm>
          <a:custGeom>
            <a:avLst/>
            <a:gdLst/>
            <a:ahLst/>
            <a:cxnLst/>
            <a:rect l="l" t="t" r="r" b="b"/>
            <a:pathLst>
              <a:path w="937259" h="0">
                <a:moveTo>
                  <a:pt x="0" y="0"/>
                </a:moveTo>
                <a:lnTo>
                  <a:pt x="937260" y="0"/>
                </a:lnTo>
              </a:path>
            </a:pathLst>
          </a:custGeom>
          <a:ln w="365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86725" y="5263896"/>
            <a:ext cx="3384550" cy="114300"/>
          </a:xfrm>
          <a:custGeom>
            <a:avLst/>
            <a:gdLst/>
            <a:ahLst/>
            <a:cxnLst/>
            <a:rect l="l" t="t" r="r" b="b"/>
            <a:pathLst>
              <a:path w="3384550" h="114300">
                <a:moveTo>
                  <a:pt x="3288791" y="76200"/>
                </a:moveTo>
                <a:lnTo>
                  <a:pt x="3288791" y="38100"/>
                </a:lnTo>
                <a:lnTo>
                  <a:pt x="0" y="38100"/>
                </a:lnTo>
                <a:lnTo>
                  <a:pt x="0" y="76200"/>
                </a:lnTo>
                <a:lnTo>
                  <a:pt x="3288791" y="76200"/>
                </a:lnTo>
                <a:close/>
              </a:path>
              <a:path w="3384550" h="114300">
                <a:moveTo>
                  <a:pt x="3384042" y="57150"/>
                </a:moveTo>
                <a:lnTo>
                  <a:pt x="3269742" y="0"/>
                </a:lnTo>
                <a:lnTo>
                  <a:pt x="3269742" y="38100"/>
                </a:lnTo>
                <a:lnTo>
                  <a:pt x="3288791" y="38100"/>
                </a:lnTo>
                <a:lnTo>
                  <a:pt x="3288791" y="104775"/>
                </a:lnTo>
                <a:lnTo>
                  <a:pt x="3384042" y="57150"/>
                </a:lnTo>
                <a:close/>
              </a:path>
              <a:path w="3384550" h="114300">
                <a:moveTo>
                  <a:pt x="3288791" y="104775"/>
                </a:moveTo>
                <a:lnTo>
                  <a:pt x="3288791" y="76200"/>
                </a:lnTo>
                <a:lnTo>
                  <a:pt x="3269742" y="76200"/>
                </a:lnTo>
                <a:lnTo>
                  <a:pt x="3269742" y="114300"/>
                </a:lnTo>
                <a:lnTo>
                  <a:pt x="3288791" y="104775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552064" y="4702555"/>
            <a:ext cx="9264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latin typeface="Arial"/>
                <a:cs typeface="Arial"/>
              </a:rPr>
              <a:t>Process</a:t>
            </a:r>
            <a:r>
              <a:rPr dirty="0" sz="1500" spc="-8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5841" y="4669028"/>
            <a:ext cx="9264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b="1">
                <a:latin typeface="Arial"/>
                <a:cs typeface="Arial"/>
              </a:rPr>
              <a:t>Process</a:t>
            </a:r>
            <a:r>
              <a:rPr dirty="0" sz="1500" spc="-8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688215" y="5263896"/>
            <a:ext cx="3385185" cy="114300"/>
          </a:xfrm>
          <a:custGeom>
            <a:avLst/>
            <a:gdLst/>
            <a:ahLst/>
            <a:cxnLst/>
            <a:rect l="l" t="t" r="r" b="b"/>
            <a:pathLst>
              <a:path w="3385184" h="114300">
                <a:moveTo>
                  <a:pt x="3289554" y="76200"/>
                </a:moveTo>
                <a:lnTo>
                  <a:pt x="3289554" y="38100"/>
                </a:lnTo>
                <a:lnTo>
                  <a:pt x="0" y="38100"/>
                </a:lnTo>
                <a:lnTo>
                  <a:pt x="0" y="76200"/>
                </a:lnTo>
                <a:lnTo>
                  <a:pt x="3289554" y="76200"/>
                </a:lnTo>
                <a:close/>
              </a:path>
              <a:path w="3385184" h="114300">
                <a:moveTo>
                  <a:pt x="3384803" y="57150"/>
                </a:moveTo>
                <a:lnTo>
                  <a:pt x="3270503" y="0"/>
                </a:lnTo>
                <a:lnTo>
                  <a:pt x="3270503" y="38100"/>
                </a:lnTo>
                <a:lnTo>
                  <a:pt x="3289554" y="38100"/>
                </a:lnTo>
                <a:lnTo>
                  <a:pt x="3289554" y="104774"/>
                </a:lnTo>
                <a:lnTo>
                  <a:pt x="3384803" y="57150"/>
                </a:lnTo>
                <a:close/>
              </a:path>
              <a:path w="3385184" h="114300">
                <a:moveTo>
                  <a:pt x="3289554" y="104774"/>
                </a:moveTo>
                <a:lnTo>
                  <a:pt x="3289554" y="76200"/>
                </a:lnTo>
                <a:lnTo>
                  <a:pt x="3270503" y="76200"/>
                </a:lnTo>
                <a:lnTo>
                  <a:pt x="3270503" y="114300"/>
                </a:lnTo>
                <a:lnTo>
                  <a:pt x="3289554" y="104774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609483" y="5420359"/>
            <a:ext cx="32105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advancing simulation</a:t>
            </a:r>
            <a:r>
              <a:rPr dirty="0" sz="2000" spc="1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09900" y="5420359"/>
            <a:ext cx="32105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advancing simulation</a:t>
            </a:r>
            <a:r>
              <a:rPr dirty="0" sz="2000" spc="1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time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6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36633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Dynamic</a:t>
            </a:r>
            <a:r>
              <a:rPr dirty="0" sz="2400" spc="-85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Load-Balancing  </a:t>
            </a:r>
            <a:r>
              <a:rPr dirty="0" sz="2400" spc="-5">
                <a:solidFill>
                  <a:srgbClr val="000000"/>
                </a:solidFill>
              </a:rPr>
              <a:t>Silo Test</a:t>
            </a:r>
            <a:r>
              <a:rPr dirty="0" sz="2400" spc="-3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Case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77423" y="1499869"/>
            <a:ext cx="6950709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52220" algn="l"/>
              </a:tabLst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Strategy:	“Simple”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LB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based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on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number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of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owned</a:t>
            </a:r>
            <a:r>
              <a:rPr dirty="0" sz="2000" spc="9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atoms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53999" y="2574561"/>
            <a:ext cx="141699" cy="346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75162" y="2481833"/>
            <a:ext cx="547333" cy="438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98741" y="2107945"/>
            <a:ext cx="11811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Speed-up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1353" y="2075942"/>
            <a:ext cx="30556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23465" algn="l"/>
              </a:tabLst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LB</a:t>
            </a:r>
            <a:r>
              <a:rPr dirty="0" sz="2000" spc="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off	LB</a:t>
            </a:r>
            <a:r>
              <a:rPr dirty="0" sz="2000" spc="-7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53999" y="2920745"/>
            <a:ext cx="141699" cy="8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975162" y="2920745"/>
            <a:ext cx="547333" cy="857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53999" y="3777996"/>
            <a:ext cx="141699" cy="8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975162" y="3777996"/>
            <a:ext cx="547333" cy="857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53999" y="4635246"/>
            <a:ext cx="141699" cy="857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975162" y="4635246"/>
            <a:ext cx="547333" cy="8572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53999" y="5492496"/>
            <a:ext cx="141699" cy="8572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981677" y="5492496"/>
            <a:ext cx="540817" cy="8572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53999" y="6349746"/>
            <a:ext cx="141699" cy="3148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981677" y="6349746"/>
            <a:ext cx="540817" cy="2845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02793" y="2567510"/>
            <a:ext cx="142072" cy="41063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67272" y="2523744"/>
            <a:ext cx="4372497" cy="42070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16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586232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Coding</a:t>
            </a:r>
            <a:r>
              <a:rPr dirty="0" sz="2400" spc="-3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Concepts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000000"/>
                </a:solidFill>
              </a:rPr>
              <a:t>Strengths and Weak Points for</a:t>
            </a:r>
            <a:r>
              <a:rPr dirty="0" sz="2400" spc="-7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LAMMPS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2470" y="2082038"/>
            <a:ext cx="8648065" cy="3195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Strengths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of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coding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in</a:t>
            </a:r>
            <a:r>
              <a:rPr dirty="0" sz="2000" spc="2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LAMMPS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93675" indent="-180975">
              <a:lnSpc>
                <a:spcPct val="100000"/>
              </a:lnSpc>
              <a:buChar char="•"/>
              <a:tabLst>
                <a:tab pos="194310" algn="l"/>
              </a:tabLst>
            </a:pPr>
            <a:r>
              <a:rPr dirty="0" sz="2000" spc="-10">
                <a:latin typeface="Arial"/>
                <a:cs typeface="Arial"/>
              </a:rPr>
              <a:t>Code </a:t>
            </a:r>
            <a:r>
              <a:rPr dirty="0" sz="2000" spc="-5">
                <a:latin typeface="Arial"/>
                <a:cs typeface="Arial"/>
              </a:rPr>
              <a:t>easy to read and understand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10">
                <a:latin typeface="Arial"/>
                <a:cs typeface="Arial"/>
              </a:rPr>
              <a:t>Code </a:t>
            </a:r>
            <a:r>
              <a:rPr dirty="0" sz="2000" spc="-5">
                <a:latin typeface="Arial"/>
                <a:cs typeface="Arial"/>
              </a:rPr>
              <a:t>easy to </a:t>
            </a:r>
            <a:r>
              <a:rPr dirty="0" sz="2000" spc="-10">
                <a:latin typeface="Arial"/>
                <a:cs typeface="Arial"/>
              </a:rPr>
              <a:t>modify</a:t>
            </a:r>
            <a:endParaRPr sz="2000">
              <a:latin typeface="Arial"/>
              <a:cs typeface="Arial"/>
            </a:endParaRPr>
          </a:p>
          <a:p>
            <a:pPr marL="193675" marR="3310890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10">
                <a:latin typeface="Arial"/>
                <a:cs typeface="Arial"/>
              </a:rPr>
              <a:t>Good encapsulation </a:t>
            </a:r>
            <a:r>
              <a:rPr dirty="0" sz="2000" spc="-5">
                <a:latin typeface="Arial"/>
                <a:cs typeface="Arial"/>
              </a:rPr>
              <a:t>for </a:t>
            </a:r>
            <a:r>
              <a:rPr dirty="0" sz="2000" spc="-10">
                <a:latin typeface="Arial"/>
                <a:cs typeface="Arial"/>
              </a:rPr>
              <a:t>many modelling </a:t>
            </a:r>
            <a:r>
              <a:rPr dirty="0" sz="2000" spc="-5">
                <a:latin typeface="Arial"/>
                <a:cs typeface="Arial"/>
              </a:rPr>
              <a:t>tasks  (fixes, computes, pair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styles)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But: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10">
                <a:latin typeface="Arial"/>
                <a:cs typeface="Arial"/>
              </a:rPr>
              <a:t>Have </a:t>
            </a:r>
            <a:r>
              <a:rPr dirty="0" sz="2000" spc="-5">
                <a:latin typeface="Arial"/>
                <a:cs typeface="Arial"/>
              </a:rPr>
              <a:t>to write lots of </a:t>
            </a:r>
            <a:r>
              <a:rPr dirty="0" sz="2000" spc="-10">
                <a:latin typeface="Arial"/>
                <a:cs typeface="Arial"/>
              </a:rPr>
              <a:t>lo-level </a:t>
            </a:r>
            <a:r>
              <a:rPr dirty="0" sz="2000">
                <a:latin typeface="Arial"/>
                <a:cs typeface="Arial"/>
              </a:rPr>
              <a:t>code </a:t>
            </a:r>
            <a:r>
              <a:rPr dirty="0" sz="2000" spc="-10">
                <a:latin typeface="Arial"/>
                <a:cs typeface="Arial"/>
              </a:rPr>
              <a:t>(error prone), some </a:t>
            </a:r>
            <a:r>
              <a:rPr dirty="0" sz="2000" spc="-5">
                <a:latin typeface="Arial"/>
                <a:cs typeface="Arial"/>
              </a:rPr>
              <a:t>of </a:t>
            </a:r>
            <a:r>
              <a:rPr dirty="0" sz="2000" spc="-10">
                <a:latin typeface="Arial"/>
                <a:cs typeface="Arial"/>
              </a:rPr>
              <a:t>which </a:t>
            </a:r>
            <a:r>
              <a:rPr dirty="0" sz="2000" spc="-5">
                <a:latin typeface="Arial"/>
                <a:cs typeface="Arial"/>
              </a:rPr>
              <a:t>is</a:t>
            </a:r>
            <a:r>
              <a:rPr dirty="0" sz="2000" spc="114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redundant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62566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Abstraction Layer I: Per-Particle Properties  </a:t>
            </a:r>
            <a:r>
              <a:rPr dirty="0" sz="2400" spc="-5">
                <a:solidFill>
                  <a:srgbClr val="000000"/>
                </a:solidFill>
              </a:rPr>
              <a:t>Motivation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2476" y="1716277"/>
            <a:ext cx="8263255" cy="398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We need a lot of different per-particle properties for our</a:t>
            </a:r>
            <a:r>
              <a:rPr dirty="0" sz="2000" spc="5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models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93675" indent="-180975">
              <a:lnSpc>
                <a:spcPct val="100000"/>
              </a:lnSpc>
              <a:buChar char="•"/>
              <a:tabLst>
                <a:tab pos="194310" algn="l"/>
              </a:tabLst>
            </a:pPr>
            <a:r>
              <a:rPr dirty="0" sz="2000" spc="-10">
                <a:latin typeface="Arial"/>
                <a:cs typeface="Arial"/>
              </a:rPr>
              <a:t>Temperature, </a:t>
            </a:r>
            <a:r>
              <a:rPr dirty="0" sz="2000" spc="-5">
                <a:latin typeface="Arial"/>
                <a:cs typeface="Arial"/>
              </a:rPr>
              <a:t>heat flux, heat </a:t>
            </a:r>
            <a:r>
              <a:rPr dirty="0" sz="2000" spc="-10">
                <a:latin typeface="Arial"/>
                <a:cs typeface="Arial"/>
              </a:rPr>
              <a:t>source </a:t>
            </a:r>
            <a:r>
              <a:rPr dirty="0" sz="2000" spc="-5">
                <a:latin typeface="Arial"/>
                <a:cs typeface="Arial"/>
              </a:rPr>
              <a:t>(e.g. from chemical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reactions)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Moisture content (water in pores), liquid surface film</a:t>
            </a:r>
            <a:r>
              <a:rPr dirty="0" sz="200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height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10">
                <a:latin typeface="Arial"/>
                <a:cs typeface="Arial"/>
              </a:rPr>
              <a:t>Particle Reynolds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number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Drag force, Magnus force, Saffman force,... exerted by surrounding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fluid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Surface dust content, dust emitted to</a:t>
            </a:r>
            <a:r>
              <a:rPr dirty="0" sz="2000" spc="-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fluid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Energy stored in elastic deformation, energy dissipated by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contacts...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....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3354">
                <a:latin typeface="Wingdings"/>
                <a:cs typeface="Wingdings"/>
              </a:rPr>
              <a:t>€</a:t>
            </a:r>
            <a:r>
              <a:rPr dirty="0" sz="2000" spc="75">
                <a:latin typeface="Times New Roman"/>
                <a:cs typeface="Times New Roman"/>
              </a:rPr>
              <a:t> </a:t>
            </a:r>
            <a:r>
              <a:rPr dirty="0" sz="2000" spc="-5" b="1">
                <a:latin typeface="Arial"/>
                <a:cs typeface="Arial"/>
              </a:rPr>
              <a:t>Need </a:t>
            </a:r>
            <a:r>
              <a:rPr dirty="0" sz="2000" spc="-10" b="1">
                <a:latin typeface="Arial"/>
                <a:cs typeface="Arial"/>
              </a:rPr>
              <a:t>dozens of </a:t>
            </a:r>
            <a:r>
              <a:rPr dirty="0" sz="2000" spc="-5" b="1">
                <a:latin typeface="Arial"/>
                <a:cs typeface="Arial"/>
              </a:rPr>
              <a:t>new per-particle properties for our models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62566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Abstraction Layer I: Per-Particle Properties  </a:t>
            </a:r>
            <a:r>
              <a:rPr dirty="0" sz="2400" spc="-5">
                <a:solidFill>
                  <a:srgbClr val="000000"/>
                </a:solidFill>
              </a:rPr>
              <a:t>Motivation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212459" y="1655012"/>
            <a:ext cx="8492490" cy="490220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Why not store new properties in Atom</a:t>
            </a:r>
            <a:r>
              <a:rPr dirty="0" sz="2000" spc="2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class?</a:t>
            </a:r>
            <a:endParaRPr sz="2000">
              <a:latin typeface="Arial"/>
              <a:cs typeface="Arial"/>
            </a:endParaRPr>
          </a:p>
          <a:p>
            <a:pPr marL="193675" marR="52705" indent="-18097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94310" algn="l"/>
              </a:tabLst>
            </a:pPr>
            <a:r>
              <a:rPr dirty="0" sz="2000" spc="-5" b="1">
                <a:latin typeface="Arial"/>
                <a:cs typeface="Arial"/>
              </a:rPr>
              <a:t>Error prone: </a:t>
            </a:r>
            <a:r>
              <a:rPr dirty="0" sz="2000" spc="-10">
                <a:latin typeface="Arial"/>
                <a:cs typeface="Arial"/>
              </a:rPr>
              <a:t>Have </a:t>
            </a:r>
            <a:r>
              <a:rPr dirty="0" sz="2000" spc="-5">
                <a:latin typeface="Arial"/>
                <a:cs typeface="Arial"/>
              </a:rPr>
              <a:t>to </a:t>
            </a:r>
            <a:r>
              <a:rPr dirty="0" sz="2000" spc="-10">
                <a:latin typeface="Arial"/>
                <a:cs typeface="Arial"/>
              </a:rPr>
              <a:t>implement low-level code </a:t>
            </a:r>
            <a:r>
              <a:rPr dirty="0" sz="2000" spc="-5">
                <a:latin typeface="Arial"/>
                <a:cs typeface="Arial"/>
              </a:rPr>
              <a:t>via a new </a:t>
            </a:r>
            <a:r>
              <a:rPr dirty="0" sz="2000" spc="-10">
                <a:latin typeface="Arial"/>
                <a:cs typeface="Arial"/>
              </a:rPr>
              <a:t>AtomVec class  </a:t>
            </a:r>
            <a:r>
              <a:rPr dirty="0" sz="2000" spc="-5">
                <a:latin typeface="Arial"/>
                <a:cs typeface="Arial"/>
              </a:rPr>
              <a:t>(pack/unpack, interproc exchange,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restart...)</a:t>
            </a:r>
            <a:endParaRPr sz="2000">
              <a:latin typeface="Arial"/>
              <a:cs typeface="Arial"/>
            </a:endParaRPr>
          </a:p>
          <a:p>
            <a:pPr marL="193675" marR="271780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Have to </a:t>
            </a:r>
            <a:r>
              <a:rPr dirty="0" sz="2000" spc="-10" b="1">
                <a:latin typeface="Arial"/>
                <a:cs typeface="Arial"/>
              </a:rPr>
              <a:t>change many classes </a:t>
            </a:r>
            <a:r>
              <a:rPr dirty="0" sz="2000" spc="-5">
                <a:latin typeface="Arial"/>
                <a:cs typeface="Arial"/>
              </a:rPr>
              <a:t>to make new property fully functional  (at least Atom, AtomVec, Dump, Set, ComputePropertyAtom,</a:t>
            </a:r>
            <a:r>
              <a:rPr dirty="0" sz="2000" spc="7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FixAdapt)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This is a </a:t>
            </a:r>
            <a:r>
              <a:rPr dirty="0" sz="2000" spc="-10" b="1">
                <a:latin typeface="Arial"/>
                <a:cs typeface="Arial"/>
              </a:rPr>
              <a:t>recurring </a:t>
            </a:r>
            <a:r>
              <a:rPr dirty="0" sz="2000" spc="-5" b="1">
                <a:latin typeface="Arial"/>
                <a:cs typeface="Arial"/>
              </a:rPr>
              <a:t>task</a:t>
            </a:r>
            <a:r>
              <a:rPr dirty="0" sz="2000" spc="-5">
                <a:latin typeface="Arial"/>
                <a:cs typeface="Arial"/>
              </a:rPr>
              <a:t>, so we can add an abstraction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layer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Solution: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Store it in a new fix property/peratom</a:t>
            </a:r>
            <a:r>
              <a:rPr dirty="0" sz="200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class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Implement </a:t>
            </a:r>
            <a:r>
              <a:rPr dirty="0" sz="2000" spc="-5" b="1">
                <a:latin typeface="Arial"/>
                <a:cs typeface="Arial"/>
              </a:rPr>
              <a:t>low-level code only</a:t>
            </a:r>
            <a:r>
              <a:rPr dirty="0" sz="2000" spc="-10" b="1">
                <a:latin typeface="Arial"/>
                <a:cs typeface="Arial"/>
              </a:rPr>
              <a:t> once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94310" algn="l"/>
              </a:tabLst>
            </a:pPr>
            <a:r>
              <a:rPr dirty="0" sz="2000" spc="-10" b="1">
                <a:latin typeface="Arial"/>
                <a:cs typeface="Arial"/>
              </a:rPr>
              <a:t>Look-up mechanism </a:t>
            </a:r>
            <a:r>
              <a:rPr dirty="0" sz="2000" spc="-5">
                <a:latin typeface="Arial"/>
                <a:cs typeface="Arial"/>
              </a:rPr>
              <a:t>via Modify class so each other class can use</a:t>
            </a:r>
            <a:r>
              <a:rPr dirty="0" sz="2000" spc="9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  <a:p>
            <a:pPr marL="193675" marR="5080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Every </a:t>
            </a:r>
            <a:r>
              <a:rPr dirty="0" sz="2000" spc="-10" b="1">
                <a:latin typeface="Arial"/>
                <a:cs typeface="Arial"/>
              </a:rPr>
              <a:t>model </a:t>
            </a:r>
            <a:r>
              <a:rPr dirty="0" sz="2000" spc="-5" b="1">
                <a:latin typeface="Arial"/>
                <a:cs typeface="Arial"/>
              </a:rPr>
              <a:t>(fix) can now </a:t>
            </a:r>
            <a:r>
              <a:rPr dirty="0" sz="2000" spc="-10" b="1">
                <a:latin typeface="Arial"/>
                <a:cs typeface="Arial"/>
              </a:rPr>
              <a:t>request </a:t>
            </a:r>
            <a:r>
              <a:rPr dirty="0" sz="2000" spc="-5">
                <a:latin typeface="Arial"/>
                <a:cs typeface="Arial"/>
              </a:rPr>
              <a:t>to store a new </a:t>
            </a:r>
            <a:r>
              <a:rPr dirty="0" sz="2000" spc="-5" b="1">
                <a:latin typeface="Arial"/>
                <a:cs typeface="Arial"/>
              </a:rPr>
              <a:t>per-particle property  Lazy </a:t>
            </a:r>
            <a:r>
              <a:rPr dirty="0" sz="2000" spc="-10" b="1">
                <a:latin typeface="Arial"/>
                <a:cs typeface="Arial"/>
              </a:rPr>
              <a:t>storage</a:t>
            </a:r>
            <a:r>
              <a:rPr dirty="0" sz="2000" spc="-10">
                <a:latin typeface="Arial"/>
                <a:cs typeface="Arial"/>
              </a:rPr>
              <a:t>: </a:t>
            </a:r>
            <a:r>
              <a:rPr dirty="0" sz="2000" spc="-5">
                <a:latin typeface="Arial"/>
                <a:cs typeface="Arial"/>
              </a:rPr>
              <a:t>only store a </a:t>
            </a:r>
            <a:r>
              <a:rPr dirty="0" sz="2000" spc="-10">
                <a:latin typeface="Arial"/>
                <a:cs typeface="Arial"/>
              </a:rPr>
              <a:t>property </a:t>
            </a:r>
            <a:r>
              <a:rPr dirty="0" sz="2000" spc="-5">
                <a:latin typeface="Arial"/>
                <a:cs typeface="Arial"/>
              </a:rPr>
              <a:t>if any of the </a:t>
            </a:r>
            <a:r>
              <a:rPr dirty="0" sz="2000" spc="-10">
                <a:latin typeface="Arial"/>
                <a:cs typeface="Arial"/>
              </a:rPr>
              <a:t>models really need</a:t>
            </a:r>
            <a:r>
              <a:rPr dirty="0" sz="2000" spc="6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it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94310" algn="l"/>
              </a:tabLst>
            </a:pPr>
            <a:r>
              <a:rPr dirty="0" sz="2000" spc="-5" b="1">
                <a:latin typeface="Arial"/>
                <a:cs typeface="Arial"/>
              </a:rPr>
              <a:t>Need to </a:t>
            </a:r>
            <a:r>
              <a:rPr dirty="0" sz="2000" spc="-10" b="1">
                <a:latin typeface="Arial"/>
                <a:cs typeface="Arial"/>
              </a:rPr>
              <a:t>touch </a:t>
            </a:r>
            <a:r>
              <a:rPr dirty="0" sz="2000" spc="-5" b="1">
                <a:latin typeface="Arial"/>
                <a:cs typeface="Arial"/>
              </a:rPr>
              <a:t>only one class for new</a:t>
            </a:r>
            <a:r>
              <a:rPr dirty="0" sz="2000" spc="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property</a:t>
            </a:r>
            <a:endParaRPr sz="20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(dump, set... implemented only once for fix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property/peratom)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47967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Open Source DEM and CFD-DEM  </a:t>
            </a:r>
            <a:r>
              <a:rPr dirty="0" sz="2400" spc="-5">
                <a:solidFill>
                  <a:srgbClr val="000000"/>
                </a:solidFill>
              </a:rPr>
              <a:t>Outline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753997" y="6993890"/>
            <a:ext cx="476504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447415" algn="l"/>
              </a:tabLst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Christian 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Doppler Laboratory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Particulate</a:t>
            </a:r>
            <a:r>
              <a:rPr dirty="0" sz="10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dirty="0" sz="10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Modelling	</a:t>
            </a:r>
            <a:r>
              <a:rPr dirty="0" baseline="2777" sz="1500" spc="-7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www.particulate-flow.at</a:t>
            </a:r>
            <a:endParaRPr baseline="2777"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58759" y="6971786"/>
            <a:ext cx="8382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8571" y="1858772"/>
            <a:ext cx="8307070" cy="4676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500" b="1">
                <a:solidFill>
                  <a:srgbClr val="003D82"/>
                </a:solidFill>
                <a:latin typeface="Arial"/>
                <a:cs typeface="Arial"/>
              </a:rPr>
              <a:t>Introduction</a:t>
            </a:r>
            <a:endParaRPr sz="25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dirty="0" sz="2000" spc="-5" b="1">
                <a:latin typeface="Arial"/>
                <a:cs typeface="Arial"/>
              </a:rPr>
              <a:t>Our Group, </a:t>
            </a:r>
            <a:r>
              <a:rPr dirty="0" sz="2000" spc="-10" b="1">
                <a:latin typeface="Arial"/>
                <a:cs typeface="Arial"/>
              </a:rPr>
              <a:t>Mission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Statement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469265" algn="l"/>
                <a:tab pos="469900" algn="l"/>
              </a:tabLst>
            </a:pPr>
            <a:r>
              <a:rPr dirty="0" sz="2500" b="1">
                <a:solidFill>
                  <a:srgbClr val="003D82"/>
                </a:solidFill>
                <a:latin typeface="Arial"/>
                <a:cs typeface="Arial"/>
              </a:rPr>
              <a:t>Models</a:t>
            </a:r>
            <a:endParaRPr sz="25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0"/>
              </a:spcBef>
            </a:pPr>
            <a:r>
              <a:rPr dirty="0" sz="2000" spc="-5" b="1">
                <a:latin typeface="Arial"/>
                <a:cs typeface="Arial"/>
              </a:rPr>
              <a:t>Granular </a:t>
            </a:r>
            <a:r>
              <a:rPr dirty="0" sz="2000" spc="-10" b="1">
                <a:latin typeface="Arial"/>
                <a:cs typeface="Arial"/>
              </a:rPr>
              <a:t>Contact Models, </a:t>
            </a:r>
            <a:r>
              <a:rPr dirty="0" sz="2000" spc="-5" b="1">
                <a:latin typeface="Arial"/>
                <a:cs typeface="Arial"/>
              </a:rPr>
              <a:t>Heat Transfer, SPH, </a:t>
            </a:r>
            <a:r>
              <a:rPr dirty="0" sz="2000" spc="-10" b="1">
                <a:latin typeface="Arial"/>
                <a:cs typeface="Arial"/>
              </a:rPr>
              <a:t>Multisphere</a:t>
            </a:r>
            <a:r>
              <a:rPr dirty="0" sz="2000" spc="114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AutoNum type="arabicPeriod" startAt="3"/>
              <a:tabLst>
                <a:tab pos="469265" algn="l"/>
                <a:tab pos="469900" algn="l"/>
              </a:tabLst>
            </a:pPr>
            <a:r>
              <a:rPr dirty="0" sz="2500" spc="-5" b="1">
                <a:solidFill>
                  <a:srgbClr val="003D82"/>
                </a:solidFill>
                <a:latin typeface="Arial"/>
                <a:cs typeface="Arial"/>
              </a:rPr>
              <a:t>CAD</a:t>
            </a:r>
            <a:r>
              <a:rPr dirty="0" sz="2500" spc="-2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003D82"/>
                </a:solidFill>
                <a:latin typeface="Arial"/>
                <a:cs typeface="Arial"/>
              </a:rPr>
              <a:t>Interoperability</a:t>
            </a:r>
            <a:endParaRPr sz="25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dirty="0" sz="2000" spc="-5" b="1">
                <a:latin typeface="Arial"/>
                <a:cs typeface="Arial"/>
              </a:rPr>
              <a:t>Mesh Import, </a:t>
            </a:r>
            <a:r>
              <a:rPr dirty="0" sz="2000" spc="-10" b="1">
                <a:latin typeface="Arial"/>
                <a:cs typeface="Arial"/>
              </a:rPr>
              <a:t>Particle </a:t>
            </a:r>
            <a:r>
              <a:rPr dirty="0" sz="2000" spc="-5" b="1">
                <a:latin typeface="Arial"/>
                <a:cs typeface="Arial"/>
              </a:rPr>
              <a:t>Insertion, Mesh </a:t>
            </a:r>
            <a:r>
              <a:rPr dirty="0" sz="2000" spc="-10" b="1">
                <a:latin typeface="Arial"/>
                <a:cs typeface="Arial"/>
              </a:rPr>
              <a:t>regions, </a:t>
            </a:r>
            <a:r>
              <a:rPr dirty="0" sz="2000" spc="-5" b="1">
                <a:latin typeface="Arial"/>
                <a:cs typeface="Arial"/>
              </a:rPr>
              <a:t>Wear</a:t>
            </a:r>
            <a:r>
              <a:rPr dirty="0" sz="2000" spc="4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Prediction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AutoNum type="arabicPeriod" startAt="4"/>
              <a:tabLst>
                <a:tab pos="469265" algn="l"/>
                <a:tab pos="469900" algn="l"/>
              </a:tabLst>
            </a:pPr>
            <a:r>
              <a:rPr dirty="0" sz="2500" b="1">
                <a:solidFill>
                  <a:srgbClr val="003D82"/>
                </a:solidFill>
                <a:latin typeface="Arial"/>
                <a:cs typeface="Arial"/>
              </a:rPr>
              <a:t>Features </a:t>
            </a:r>
            <a:r>
              <a:rPr dirty="0" sz="2500" spc="-5" b="1">
                <a:solidFill>
                  <a:srgbClr val="003D82"/>
                </a:solidFill>
                <a:latin typeface="Arial"/>
                <a:cs typeface="Arial"/>
              </a:rPr>
              <a:t>and Coding</a:t>
            </a:r>
            <a:r>
              <a:rPr dirty="0" sz="2500" spc="-4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500" spc="-5" b="1">
                <a:solidFill>
                  <a:srgbClr val="003D82"/>
                </a:solidFill>
                <a:latin typeface="Arial"/>
                <a:cs typeface="Arial"/>
              </a:rPr>
              <a:t>Concepts</a:t>
            </a:r>
            <a:endParaRPr sz="25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dirty="0" sz="2000" spc="-5" b="1">
                <a:latin typeface="Arial"/>
                <a:cs typeface="Arial"/>
              </a:rPr>
              <a:t>Load </a:t>
            </a:r>
            <a:r>
              <a:rPr dirty="0" sz="2000" spc="-10" b="1">
                <a:latin typeface="Arial"/>
                <a:cs typeface="Arial"/>
              </a:rPr>
              <a:t>Balancing, </a:t>
            </a:r>
            <a:r>
              <a:rPr dirty="0" sz="2000" spc="-5" b="1">
                <a:latin typeface="Arial"/>
                <a:cs typeface="Arial"/>
              </a:rPr>
              <a:t>Per-Particle Properties, Transport</a:t>
            </a:r>
            <a:r>
              <a:rPr dirty="0" sz="2000" spc="5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Equations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buAutoNum type="arabicPeriod" startAt="5"/>
              <a:tabLst>
                <a:tab pos="469265" algn="l"/>
                <a:tab pos="469900" algn="l"/>
              </a:tabLst>
            </a:pPr>
            <a:r>
              <a:rPr dirty="0" sz="2500" spc="-5" b="1">
                <a:solidFill>
                  <a:srgbClr val="003D82"/>
                </a:solidFill>
                <a:latin typeface="Arial"/>
                <a:cs typeface="Arial"/>
              </a:rPr>
              <a:t>Coupling </a:t>
            </a:r>
            <a:r>
              <a:rPr dirty="0" sz="2500" b="1">
                <a:solidFill>
                  <a:srgbClr val="003D82"/>
                </a:solidFill>
                <a:latin typeface="Arial"/>
                <a:cs typeface="Arial"/>
              </a:rPr>
              <a:t>to </a:t>
            </a:r>
            <a:r>
              <a:rPr dirty="0" sz="2500" spc="-5" b="1">
                <a:solidFill>
                  <a:srgbClr val="003D82"/>
                </a:solidFill>
                <a:latin typeface="Arial"/>
                <a:cs typeface="Arial"/>
              </a:rPr>
              <a:t>Continuum</a:t>
            </a:r>
            <a:r>
              <a:rPr dirty="0" sz="2500" spc="-4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003D82"/>
                </a:solidFill>
                <a:latin typeface="Arial"/>
                <a:cs typeface="Arial"/>
              </a:rPr>
              <a:t>Methods</a:t>
            </a:r>
            <a:endParaRPr sz="25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15"/>
              </a:spcBef>
            </a:pPr>
            <a:r>
              <a:rPr dirty="0" sz="2000" spc="-10" b="1">
                <a:latin typeface="Arial"/>
                <a:cs typeface="Arial"/>
              </a:rPr>
              <a:t>OpenFOAM®, Resolved </a:t>
            </a:r>
            <a:r>
              <a:rPr dirty="0" sz="2000" spc="-5" b="1">
                <a:latin typeface="Arial"/>
                <a:cs typeface="Arial"/>
              </a:rPr>
              <a:t>and Unresolved CFD-DEM,</a:t>
            </a:r>
            <a:r>
              <a:rPr dirty="0" sz="2000" spc="16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Multiphysics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62566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Abstraction Layer I: Per-Particle Properties  </a:t>
            </a:r>
            <a:r>
              <a:rPr dirty="0" sz="2400" spc="-5">
                <a:solidFill>
                  <a:srgbClr val="000000"/>
                </a:solidFill>
              </a:rPr>
              <a:t>Usage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12476" y="1743709"/>
            <a:ext cx="1867535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0" marR="5080" indent="-184785">
              <a:lnSpc>
                <a:spcPct val="120000"/>
              </a:lnSpc>
              <a:spcBef>
                <a:spcPts val="10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//register dragforce  if(!dragforce)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285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9295" y="3111245"/>
            <a:ext cx="2520695" cy="217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649339" y="3011677"/>
            <a:ext cx="12757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45" b="1">
                <a:solidFill>
                  <a:srgbClr val="003D82"/>
                </a:solidFill>
                <a:latin typeface="Arial"/>
                <a:cs typeface="Arial"/>
              </a:rPr>
              <a:t>Type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of</a:t>
            </a:r>
            <a:r>
              <a:rPr dirty="0" sz="2000" spc="-2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fix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9323" y="2402077"/>
            <a:ext cx="2696210" cy="2659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char* fixarg[11];  fixarg[0]="dragforce";  fixarg[1]="all";  fixarg[2]="property/peratom";  fixarg[3]="dragforce";  fixarg[4]="vector";  fixarg[5]="no";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fixarg[6]="yes";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fixarg[7]="no";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fixarg[8]="0.";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fixarg[9]="0.";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fixarg[10]="0.";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6872" y="5035550"/>
            <a:ext cx="5735955" cy="46482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565150">
              <a:lnSpc>
                <a:spcPct val="100000"/>
              </a:lnSpc>
              <a:spcBef>
                <a:spcPts val="385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dragforce </a:t>
            </a: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=</a:t>
            </a:r>
            <a:r>
              <a:rPr dirty="0" sz="1200" spc="165" b="1">
                <a:solidFill>
                  <a:srgbClr val="003D82"/>
                </a:solidFill>
                <a:latin typeface="Courier New"/>
                <a:cs typeface="Courier New"/>
              </a:rPr>
              <a:t> </a:t>
            </a: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modify-&gt;add_fix_property_peratom(11,fixarg);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62566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Abstraction Layer I: Per-Particle Properties  </a:t>
            </a:r>
            <a:r>
              <a:rPr dirty="0" sz="2400" spc="-5">
                <a:solidFill>
                  <a:srgbClr val="000000"/>
                </a:solidFill>
              </a:rPr>
              <a:t>Usage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12476" y="1743709"/>
            <a:ext cx="1867535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0" marR="5080" indent="-184785">
              <a:lnSpc>
                <a:spcPct val="120000"/>
              </a:lnSpc>
              <a:spcBef>
                <a:spcPts val="10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//register dragforce  if(!dragforce)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285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9295" y="3304032"/>
            <a:ext cx="2520695" cy="217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649339" y="3228086"/>
            <a:ext cx="212534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Name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of</a:t>
            </a:r>
            <a:r>
              <a:rPr dirty="0" sz="2000" spc="-4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property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9323" y="2402077"/>
            <a:ext cx="2696210" cy="2659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char* fixarg[11];  fixarg[0]="dragforce";  fixarg[1]="all";  fixarg[2]="property/peratom";  fixarg[3]="dragforce";  fixarg[4]="vector";  fixarg[5]="no";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fixarg[6]="yes";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fixarg[7]="no";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fixarg[8]="0.";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fixarg[9]="0.";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fixarg[10]="0.";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6872" y="5035550"/>
            <a:ext cx="5735955" cy="46482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565150">
              <a:lnSpc>
                <a:spcPct val="100000"/>
              </a:lnSpc>
              <a:spcBef>
                <a:spcPts val="385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dragforce </a:t>
            </a: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=</a:t>
            </a:r>
            <a:r>
              <a:rPr dirty="0" sz="1200" spc="165" b="1">
                <a:solidFill>
                  <a:srgbClr val="003D82"/>
                </a:solidFill>
                <a:latin typeface="Courier New"/>
                <a:cs typeface="Courier New"/>
              </a:rPr>
              <a:t> </a:t>
            </a: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modify-&gt;add_fix_property_peratom(11,fixarg);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62566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Abstraction Layer I: Per-Particle Properties  </a:t>
            </a:r>
            <a:r>
              <a:rPr dirty="0" sz="2400" spc="-5">
                <a:solidFill>
                  <a:srgbClr val="000000"/>
                </a:solidFill>
              </a:rPr>
              <a:t>Usage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12476" y="1743709"/>
            <a:ext cx="3432810" cy="20008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0" marR="1570355" indent="-184785">
              <a:lnSpc>
                <a:spcPct val="120000"/>
              </a:lnSpc>
              <a:spcBef>
                <a:spcPts val="10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//register dragforce  if(!dragforce)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285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  <a:p>
            <a:pPr marL="749300" marR="5080">
              <a:lnSpc>
                <a:spcPct val="120000"/>
              </a:lnSpc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char* fixarg[11];  fixarg[0]="dragforce";  fixarg[1]="all";  fixarg[2]="property/peratom";  fixarg[3]="dragforce";  fixarg[4]="vector";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9295" y="3543300"/>
            <a:ext cx="2520695" cy="217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362065" y="3875785"/>
            <a:ext cx="25730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45" b="1">
                <a:solidFill>
                  <a:srgbClr val="003D82"/>
                </a:solidFill>
                <a:latin typeface="Arial"/>
                <a:cs typeface="Arial"/>
              </a:rPr>
              <a:t>Type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and size of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9323" y="3718814"/>
            <a:ext cx="1499235" cy="134239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fixarg[5]="no";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fixarg[6]="yes";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fixarg[7]="no";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fixarg[8]="0.";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fixarg[9]="0.";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fixarg[10]="0.";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6872" y="5035550"/>
            <a:ext cx="5735955" cy="46482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565150">
              <a:lnSpc>
                <a:spcPct val="100000"/>
              </a:lnSpc>
              <a:spcBef>
                <a:spcPts val="385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dragforce </a:t>
            </a: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=</a:t>
            </a:r>
            <a:r>
              <a:rPr dirty="0" sz="1200" spc="165" b="1">
                <a:solidFill>
                  <a:srgbClr val="003D82"/>
                </a:solidFill>
                <a:latin typeface="Courier New"/>
                <a:cs typeface="Courier New"/>
              </a:rPr>
              <a:t> </a:t>
            </a: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modify-&gt;add_fix_property_peratom(11,fixarg);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99295" y="4425696"/>
            <a:ext cx="2520695" cy="64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62566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Abstraction Layer I: Per-Particle Properties  </a:t>
            </a:r>
            <a:r>
              <a:rPr dirty="0" sz="2400" spc="-5">
                <a:solidFill>
                  <a:srgbClr val="000000"/>
                </a:solidFill>
              </a:rPr>
              <a:t>Usage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12476" y="1743709"/>
            <a:ext cx="1867535" cy="68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0" marR="5080" indent="-184785">
              <a:lnSpc>
                <a:spcPct val="120000"/>
              </a:lnSpc>
              <a:spcBef>
                <a:spcPts val="10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//register dragforce  if(!dragforce)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ct val="100000"/>
              </a:lnSpc>
              <a:spcBef>
                <a:spcPts val="285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{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9295" y="3776471"/>
            <a:ext cx="2520695" cy="6492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303390" y="3804157"/>
            <a:ext cx="332168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Settings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for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forward comm,  reverse comm,</a:t>
            </a:r>
            <a:r>
              <a:rPr dirty="0" sz="2000" spc="-1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restart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49323" y="2402077"/>
            <a:ext cx="2696210" cy="2659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char* fixarg[11];  fixarg[0]="dragforce";  fixarg[1]="all";  fixarg[2]="property/peratom";  fixarg[3]="dragforce";  fixarg[4]="vector";  fixarg[5]="no";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fixarg[6]="yes";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fixarg[7]="no";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fixarg[8]="0.";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fixarg[9]="0.";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fixarg[10]="0.";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96872" y="5035550"/>
            <a:ext cx="5735955" cy="46482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565150">
              <a:lnSpc>
                <a:spcPct val="100000"/>
              </a:lnSpc>
              <a:spcBef>
                <a:spcPts val="385"/>
              </a:spcBef>
            </a:pP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dragforce </a:t>
            </a: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=</a:t>
            </a:r>
            <a:r>
              <a:rPr dirty="0" sz="1200" spc="165" b="1">
                <a:solidFill>
                  <a:srgbClr val="003D82"/>
                </a:solidFill>
                <a:latin typeface="Courier New"/>
                <a:cs typeface="Courier New"/>
              </a:rPr>
              <a:t> </a:t>
            </a:r>
            <a:r>
              <a:rPr dirty="0" sz="1200" b="1">
                <a:solidFill>
                  <a:srgbClr val="003D82"/>
                </a:solidFill>
                <a:latin typeface="Courier New"/>
                <a:cs typeface="Courier New"/>
              </a:rPr>
              <a:t>modify-&gt;add_fix_property_peratom(11,fixarg);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200" spc="-5" b="1">
                <a:solidFill>
                  <a:srgbClr val="003D82"/>
                </a:solidFill>
                <a:latin typeface="Courier New"/>
                <a:cs typeface="Courier New"/>
              </a:rPr>
              <a:t>}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12476" y="562609"/>
            <a:ext cx="7851140" cy="2459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1955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Abstraction Layer II: “Transport Equations”  </a:t>
            </a:r>
            <a:r>
              <a:rPr dirty="0" sz="2400" spc="-5" b="1">
                <a:latin typeface="Arial"/>
                <a:cs typeface="Arial"/>
              </a:rPr>
              <a:t>Motivation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There is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another recurring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task: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Solving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an ODE for each particle  for a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quantity, based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on a flux and a</a:t>
            </a:r>
            <a:r>
              <a:rPr dirty="0" sz="2000" spc="1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source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E.g. solve for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heat transfer, moisture,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evolution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of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surface</a:t>
            </a:r>
            <a:r>
              <a:rPr dirty="0" sz="2000" spc="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dust...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2240" y="3475961"/>
            <a:ext cx="9906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>
                <a:latin typeface="Symbol"/>
                <a:cs typeface="Symbol"/>
              </a:rPr>
              <a:t>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7051" y="3475961"/>
            <a:ext cx="9906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>
                <a:latin typeface="Symbol"/>
                <a:cs typeface="Symbol"/>
              </a:rPr>
              <a:t>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3904" y="3474590"/>
            <a:ext cx="55181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4550" sz="3150" spc="-7" i="1">
                <a:latin typeface="Verdana"/>
                <a:cs typeface="Verdana"/>
              </a:rPr>
              <a:t>d</a:t>
            </a:r>
            <a:r>
              <a:rPr dirty="0" baseline="14550" sz="3150" spc="44" i="1">
                <a:latin typeface="Verdana"/>
                <a:cs typeface="Verdana"/>
              </a:rPr>
              <a:t>T</a:t>
            </a:r>
            <a:r>
              <a:rPr dirty="0" sz="1250" spc="105" i="1">
                <a:latin typeface="Verdana"/>
                <a:cs typeface="Verdana"/>
              </a:rPr>
              <a:t>p</a:t>
            </a:r>
            <a:r>
              <a:rPr dirty="0" sz="1250" spc="-40" i="1">
                <a:latin typeface="Times New Roman"/>
                <a:cs typeface="Times New Roman"/>
              </a:rPr>
              <a:t>,</a:t>
            </a:r>
            <a:r>
              <a:rPr dirty="0" sz="1250" i="1">
                <a:latin typeface="Verdana"/>
                <a:cs typeface="Verdana"/>
              </a:rPr>
              <a:t>i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32901" y="3826002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 h="0">
                <a:moveTo>
                  <a:pt x="0" y="0"/>
                </a:moveTo>
                <a:lnTo>
                  <a:pt x="599694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946787" y="4296635"/>
            <a:ext cx="1310640" cy="37719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93675" marR="5080" indent="-181610">
              <a:lnSpc>
                <a:spcPts val="1260"/>
              </a:lnSpc>
              <a:spcBef>
                <a:spcPts val="350"/>
              </a:spcBef>
            </a:pPr>
            <a:r>
              <a:rPr dirty="0" sz="1250" i="1">
                <a:latin typeface="Verdana"/>
                <a:cs typeface="Verdana"/>
              </a:rPr>
              <a:t>heat</a:t>
            </a:r>
            <a:r>
              <a:rPr dirty="0" sz="1250" spc="-15" i="1">
                <a:latin typeface="Verdana"/>
                <a:cs typeface="Verdana"/>
              </a:rPr>
              <a:t> </a:t>
            </a:r>
            <a:r>
              <a:rPr dirty="0" sz="1250" i="1">
                <a:latin typeface="Verdana"/>
                <a:cs typeface="Verdana"/>
              </a:rPr>
              <a:t>conduction  </a:t>
            </a:r>
            <a:r>
              <a:rPr dirty="0" sz="1250" i="1">
                <a:latin typeface="Verdana"/>
                <a:cs typeface="Verdana"/>
              </a:rPr>
              <a:t>by contacts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31744" y="3786858"/>
            <a:ext cx="441325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8295" algn="l"/>
              </a:tabLst>
            </a:pPr>
            <a:r>
              <a:rPr dirty="0" sz="1250" spc="5" i="1">
                <a:latin typeface="Verdana"/>
                <a:cs typeface="Verdana"/>
              </a:rPr>
              <a:t>p</a:t>
            </a:r>
            <a:r>
              <a:rPr dirty="0" sz="1250" spc="5" i="1">
                <a:latin typeface="Verdana"/>
                <a:cs typeface="Verdana"/>
              </a:rPr>
              <a:t>	</a:t>
            </a:r>
            <a:r>
              <a:rPr dirty="0" sz="1250" spc="5" i="1">
                <a:latin typeface="Verdana"/>
                <a:cs typeface="Verdana"/>
              </a:rPr>
              <a:t>p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72589" y="3822824"/>
            <a:ext cx="29654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" i="1">
                <a:latin typeface="Verdana"/>
                <a:cs typeface="Verdana"/>
              </a:rPr>
              <a:t>dt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75727" y="3613274"/>
            <a:ext cx="58039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8625" algn="l"/>
              </a:tabLst>
            </a:pPr>
            <a:r>
              <a:rPr dirty="0" sz="2100" spc="-5" i="1">
                <a:latin typeface="Verdana"/>
                <a:cs typeface="Verdana"/>
              </a:rPr>
              <a:t>m</a:t>
            </a:r>
            <a:r>
              <a:rPr dirty="0" sz="2100" spc="-5" i="1">
                <a:latin typeface="Verdana"/>
                <a:cs typeface="Verdana"/>
              </a:rPr>
              <a:t>	</a:t>
            </a:r>
            <a:r>
              <a:rPr dirty="0" sz="2100" spc="-5" i="1">
                <a:latin typeface="Verdana"/>
                <a:cs typeface="Verdana"/>
              </a:rPr>
              <a:t>c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96082" y="3613274"/>
            <a:ext cx="17208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14954" y="4096239"/>
            <a:ext cx="1304925" cy="53657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46990" marR="5080" indent="-34290">
              <a:lnSpc>
                <a:spcPts val="1260"/>
              </a:lnSpc>
              <a:spcBef>
                <a:spcPts val="350"/>
              </a:spcBef>
            </a:pPr>
            <a:r>
              <a:rPr dirty="0" sz="1250" i="1">
                <a:latin typeface="Verdana"/>
                <a:cs typeface="Verdana"/>
              </a:rPr>
              <a:t>heat generation  </a:t>
            </a:r>
            <a:r>
              <a:rPr dirty="0" sz="1250" spc="5" i="1">
                <a:latin typeface="Verdana"/>
                <a:cs typeface="Verdana"/>
              </a:rPr>
              <a:t>due </a:t>
            </a:r>
            <a:r>
              <a:rPr dirty="0" sz="1250" i="1">
                <a:latin typeface="Verdana"/>
                <a:cs typeface="Verdana"/>
              </a:rPr>
              <a:t>to</a:t>
            </a:r>
            <a:r>
              <a:rPr dirty="0" sz="1250" spc="-185" i="1">
                <a:latin typeface="Verdana"/>
                <a:cs typeface="Verdana"/>
              </a:rPr>
              <a:t> </a:t>
            </a:r>
            <a:r>
              <a:rPr dirty="0" sz="1250" spc="15" i="1">
                <a:latin typeface="Verdana"/>
                <a:cs typeface="Verdana"/>
              </a:rPr>
              <a:t>sources</a:t>
            </a:r>
            <a:r>
              <a:rPr dirty="0" sz="1250" spc="15" i="1">
                <a:latin typeface="Times New Roman"/>
                <a:cs typeface="Times New Roman"/>
              </a:rPr>
              <a:t>,</a:t>
            </a:r>
            <a:endParaRPr sz="1250">
              <a:latin typeface="Times New Roman"/>
              <a:cs typeface="Times New Roman"/>
            </a:endParaRPr>
          </a:p>
          <a:p>
            <a:pPr marL="102235">
              <a:lnSpc>
                <a:spcPts val="1250"/>
              </a:lnSpc>
            </a:pPr>
            <a:r>
              <a:rPr dirty="0" sz="1250" spc="45" i="1">
                <a:latin typeface="Verdana"/>
                <a:cs typeface="Verdana"/>
              </a:rPr>
              <a:t>e</a:t>
            </a:r>
            <a:r>
              <a:rPr dirty="0" sz="1250" spc="45" i="1">
                <a:latin typeface="Times New Roman"/>
                <a:cs typeface="Times New Roman"/>
              </a:rPr>
              <a:t>.</a:t>
            </a:r>
            <a:r>
              <a:rPr dirty="0" sz="1250" spc="45" i="1">
                <a:latin typeface="Verdana"/>
                <a:cs typeface="Verdana"/>
              </a:rPr>
              <a:t>g</a:t>
            </a:r>
            <a:r>
              <a:rPr dirty="0" sz="1250" spc="45" i="1">
                <a:latin typeface="Times New Roman"/>
                <a:cs typeface="Times New Roman"/>
              </a:rPr>
              <a:t>.</a:t>
            </a:r>
            <a:r>
              <a:rPr dirty="0" sz="1250" spc="-5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Verdana"/>
                <a:cs typeface="Verdana"/>
              </a:rPr>
              <a:t>reactions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66821" y="3543367"/>
            <a:ext cx="2374265" cy="504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95095" algn="l"/>
              </a:tabLst>
            </a:pPr>
            <a:r>
              <a:rPr dirty="0" sz="3150" spc="175">
                <a:latin typeface="Symbol"/>
                <a:cs typeface="Symbol"/>
              </a:rPr>
              <a:t></a:t>
            </a:r>
            <a:r>
              <a:rPr dirty="0" baseline="13227" sz="3150" spc="247" i="1">
                <a:latin typeface="Verdana"/>
                <a:cs typeface="Verdana"/>
              </a:rPr>
              <a:t>Q</a:t>
            </a:r>
            <a:r>
              <a:rPr dirty="0" sz="1250" i="1">
                <a:latin typeface="Verdana"/>
                <a:cs typeface="Verdana"/>
              </a:rPr>
              <a:t>pi</a:t>
            </a:r>
            <a:r>
              <a:rPr dirty="0" sz="1250" spc="-275" i="1">
                <a:latin typeface="Verdana"/>
                <a:cs typeface="Verdana"/>
              </a:rPr>
              <a:t> </a:t>
            </a:r>
            <a:r>
              <a:rPr dirty="0" sz="1250">
                <a:latin typeface="Symbol"/>
                <a:cs typeface="Symbol"/>
              </a:rPr>
              <a:t></a:t>
            </a:r>
            <a:r>
              <a:rPr dirty="0" sz="1250" spc="-175">
                <a:latin typeface="Times New Roman"/>
                <a:cs typeface="Times New Roman"/>
              </a:rPr>
              <a:t> </a:t>
            </a:r>
            <a:r>
              <a:rPr dirty="0" sz="1250" i="1">
                <a:latin typeface="Verdana"/>
                <a:cs typeface="Verdana"/>
              </a:rPr>
              <a:t>pj</a:t>
            </a:r>
            <a:r>
              <a:rPr dirty="0" sz="1250" spc="-25" i="1">
                <a:latin typeface="Verdana"/>
                <a:cs typeface="Verdana"/>
              </a:rPr>
              <a:t> </a:t>
            </a:r>
            <a:r>
              <a:rPr dirty="0" baseline="13227" sz="3150" spc="-7">
                <a:latin typeface="Symbol"/>
                <a:cs typeface="Symbol"/>
              </a:rPr>
              <a:t></a:t>
            </a:r>
            <a:r>
              <a:rPr dirty="0" baseline="13227" sz="3150">
                <a:latin typeface="Times New Roman"/>
                <a:cs typeface="Times New Roman"/>
              </a:rPr>
              <a:t>	</a:t>
            </a:r>
            <a:r>
              <a:rPr dirty="0" baseline="13227" sz="3150" spc="247" i="1">
                <a:latin typeface="Verdana"/>
                <a:cs typeface="Verdana"/>
              </a:rPr>
              <a:t>Q</a:t>
            </a:r>
            <a:r>
              <a:rPr dirty="0" sz="1250" i="1">
                <a:latin typeface="Verdana"/>
                <a:cs typeface="Verdana"/>
              </a:rPr>
              <a:t>pi</a:t>
            </a:r>
            <a:r>
              <a:rPr dirty="0" sz="1250" spc="-245" i="1">
                <a:latin typeface="Verdana"/>
                <a:cs typeface="Verdana"/>
              </a:rPr>
              <a:t> </a:t>
            </a:r>
            <a:r>
              <a:rPr dirty="0" sz="1250" spc="-25" i="1">
                <a:latin typeface="Times New Roman"/>
                <a:cs typeface="Times New Roman"/>
              </a:rPr>
              <a:t>,</a:t>
            </a:r>
            <a:r>
              <a:rPr dirty="0" sz="1250" i="1">
                <a:latin typeface="Verdana"/>
                <a:cs typeface="Verdana"/>
              </a:rPr>
              <a:t>source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6619" y="3788534"/>
            <a:ext cx="99631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10">
                <a:latin typeface="Arial"/>
                <a:cs typeface="Arial"/>
              </a:rPr>
              <a:t>1</a:t>
            </a:r>
            <a:r>
              <a:rPr dirty="0" sz="2100" spc="445">
                <a:latin typeface="Arial"/>
                <a:cs typeface="Arial"/>
              </a:rPr>
              <a:t>4</a:t>
            </a:r>
            <a:r>
              <a:rPr dirty="0" sz="2100" spc="825">
                <a:latin typeface="Arial"/>
                <a:cs typeface="Arial"/>
              </a:rPr>
              <a:t>2</a:t>
            </a:r>
            <a:r>
              <a:rPr dirty="0" sz="2100" spc="-390">
                <a:latin typeface="Arial"/>
                <a:cs typeface="Arial"/>
              </a:rPr>
              <a:t>4</a:t>
            </a:r>
            <a:r>
              <a:rPr dirty="0" sz="2100" spc="919">
                <a:latin typeface="Arial"/>
                <a:cs typeface="Arial"/>
              </a:rPr>
              <a:t>3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12519" y="3872358"/>
            <a:ext cx="139573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23809" sz="3150" spc="-562">
                <a:latin typeface="Arial"/>
                <a:cs typeface="Arial"/>
              </a:rPr>
              <a:t>1</a:t>
            </a:r>
            <a:r>
              <a:rPr dirty="0" sz="1250" spc="-375" i="1">
                <a:latin typeface="Verdana"/>
                <a:cs typeface="Verdana"/>
              </a:rPr>
              <a:t>con</a:t>
            </a:r>
            <a:r>
              <a:rPr dirty="0" baseline="-23809" sz="3150" spc="-562">
                <a:latin typeface="Arial"/>
                <a:cs typeface="Arial"/>
              </a:rPr>
              <a:t>4</a:t>
            </a:r>
            <a:r>
              <a:rPr dirty="0" sz="1250" spc="-375" i="1">
                <a:latin typeface="Verdana"/>
                <a:cs typeface="Verdana"/>
              </a:rPr>
              <a:t>t</a:t>
            </a:r>
            <a:r>
              <a:rPr dirty="0" baseline="-23809" sz="3150" spc="-562">
                <a:latin typeface="Arial"/>
                <a:cs typeface="Arial"/>
              </a:rPr>
              <a:t>4</a:t>
            </a:r>
            <a:r>
              <a:rPr dirty="0" sz="1250" spc="-375" i="1">
                <a:latin typeface="Verdana"/>
                <a:cs typeface="Verdana"/>
              </a:rPr>
              <a:t>ac</a:t>
            </a:r>
            <a:r>
              <a:rPr dirty="0" baseline="-23809" sz="3150" spc="-562">
                <a:latin typeface="Arial"/>
                <a:cs typeface="Arial"/>
              </a:rPr>
              <a:t>2</a:t>
            </a:r>
            <a:r>
              <a:rPr dirty="0" sz="1250" spc="-375" i="1">
                <a:latin typeface="Verdana"/>
                <a:cs typeface="Verdana"/>
              </a:rPr>
              <a:t>ts</a:t>
            </a:r>
            <a:r>
              <a:rPr dirty="0" sz="1250" spc="-345" i="1">
                <a:latin typeface="Verdana"/>
                <a:cs typeface="Verdana"/>
              </a:rPr>
              <a:t> </a:t>
            </a:r>
            <a:r>
              <a:rPr dirty="0" sz="1250" spc="-350" i="1">
                <a:latin typeface="Verdana"/>
                <a:cs typeface="Verdana"/>
              </a:rPr>
              <a:t>i</a:t>
            </a:r>
            <a:r>
              <a:rPr dirty="0" baseline="-23809" sz="3150" spc="-525">
                <a:latin typeface="Arial"/>
                <a:cs typeface="Arial"/>
              </a:rPr>
              <a:t>4</a:t>
            </a:r>
            <a:r>
              <a:rPr dirty="0" sz="1250" spc="-350">
                <a:latin typeface="Symbol"/>
                <a:cs typeface="Symbol"/>
              </a:rPr>
              <a:t></a:t>
            </a:r>
            <a:r>
              <a:rPr dirty="0" sz="1250" spc="-45">
                <a:latin typeface="Times New Roman"/>
                <a:cs typeface="Times New Roman"/>
              </a:rPr>
              <a:t> </a:t>
            </a:r>
            <a:r>
              <a:rPr dirty="0" sz="1250" spc="210" i="1">
                <a:latin typeface="Verdana"/>
                <a:cs typeface="Verdana"/>
              </a:rPr>
              <a:t>j</a:t>
            </a:r>
            <a:r>
              <a:rPr dirty="0" baseline="-23809" sz="3150" spc="315">
                <a:latin typeface="Arial"/>
                <a:cs typeface="Arial"/>
              </a:rPr>
              <a:t>43</a:t>
            </a:r>
            <a:endParaRPr baseline="-23809" sz="31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61501" y="5142738"/>
            <a:ext cx="998219" cy="0"/>
          </a:xfrm>
          <a:custGeom>
            <a:avLst/>
            <a:gdLst/>
            <a:ahLst/>
            <a:cxnLst/>
            <a:rect l="l" t="t" r="r" b="b"/>
            <a:pathLst>
              <a:path w="998220" h="0">
                <a:moveTo>
                  <a:pt x="0" y="0"/>
                </a:moveTo>
                <a:lnTo>
                  <a:pt x="998219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339210" y="4772713"/>
            <a:ext cx="295910" cy="534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00" spc="-409">
                <a:latin typeface="Symbol"/>
                <a:cs typeface="Symbol"/>
              </a:rPr>
              <a:t></a:t>
            </a:r>
            <a:r>
              <a:rPr dirty="0" sz="2100" spc="-5" i="1">
                <a:latin typeface="Verdana"/>
                <a:cs typeface="Verdana"/>
              </a:rPr>
              <a:t>A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7331" y="4993259"/>
            <a:ext cx="68135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3227" sz="3150" spc="82" i="1">
                <a:latin typeface="Verdana"/>
                <a:cs typeface="Verdana"/>
              </a:rPr>
              <a:t>Q</a:t>
            </a:r>
            <a:r>
              <a:rPr dirty="0" sz="1250" spc="55" i="1">
                <a:latin typeface="Verdana"/>
                <a:cs typeface="Verdana"/>
              </a:rPr>
              <a:t>pi</a:t>
            </a:r>
            <a:r>
              <a:rPr dirty="0" sz="1250" spc="-305" i="1">
                <a:latin typeface="Verdana"/>
                <a:cs typeface="Verdana"/>
              </a:rPr>
              <a:t> </a:t>
            </a:r>
            <a:r>
              <a:rPr dirty="0" sz="1250">
                <a:latin typeface="Symbol"/>
                <a:cs typeface="Symbol"/>
              </a:rPr>
              <a:t></a:t>
            </a:r>
            <a:r>
              <a:rPr dirty="0" sz="1250" spc="-210">
                <a:latin typeface="Times New Roman"/>
                <a:cs typeface="Times New Roman"/>
              </a:rPr>
              <a:t> </a:t>
            </a:r>
            <a:r>
              <a:rPr dirty="0" sz="1250" i="1">
                <a:latin typeface="Verdana"/>
                <a:cs typeface="Verdana"/>
              </a:rPr>
              <a:t>pj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39724" y="4792688"/>
            <a:ext cx="9906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>
                <a:latin typeface="Symbol"/>
                <a:cs typeface="Symbol"/>
              </a:rPr>
              <a:t>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67075" y="5206616"/>
            <a:ext cx="94678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4550" sz="3150" spc="75" i="1">
                <a:latin typeface="Verdana"/>
                <a:cs typeface="Verdana"/>
              </a:rPr>
              <a:t>k</a:t>
            </a:r>
            <a:r>
              <a:rPr dirty="0" sz="1250" spc="50" i="1">
                <a:latin typeface="Verdana"/>
                <a:cs typeface="Verdana"/>
              </a:rPr>
              <a:t>pi </a:t>
            </a:r>
            <a:r>
              <a:rPr dirty="0" baseline="14550" sz="3150" spc="-7">
                <a:latin typeface="Symbol"/>
                <a:cs typeface="Symbol"/>
              </a:rPr>
              <a:t></a:t>
            </a:r>
            <a:r>
              <a:rPr dirty="0" baseline="14550" sz="3150" spc="-509">
                <a:latin typeface="Times New Roman"/>
                <a:cs typeface="Times New Roman"/>
              </a:rPr>
              <a:t> </a:t>
            </a:r>
            <a:r>
              <a:rPr dirty="0" baseline="14550" sz="3150" spc="75" i="1">
                <a:latin typeface="Verdana"/>
                <a:cs typeface="Verdana"/>
              </a:rPr>
              <a:t>k</a:t>
            </a:r>
            <a:r>
              <a:rPr dirty="0" sz="1250" spc="50" i="1">
                <a:latin typeface="Verdana"/>
                <a:cs typeface="Verdana"/>
              </a:rPr>
              <a:t>pj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31608" y="4791328"/>
            <a:ext cx="116649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29100" sz="3150" spc="-7">
                <a:latin typeface="Symbol"/>
                <a:cs typeface="Symbol"/>
              </a:rPr>
              <a:t></a:t>
            </a:r>
            <a:r>
              <a:rPr dirty="0" baseline="-29100" sz="3150" spc="-7">
                <a:latin typeface="Times New Roman"/>
                <a:cs typeface="Times New Roman"/>
              </a:rPr>
              <a:t> </a:t>
            </a:r>
            <a:r>
              <a:rPr dirty="0" baseline="14550" sz="3150" spc="-7">
                <a:latin typeface="Times New Roman"/>
                <a:cs typeface="Times New Roman"/>
              </a:rPr>
              <a:t>4 </a:t>
            </a:r>
            <a:r>
              <a:rPr dirty="0" baseline="14550" sz="3150" spc="75" i="1">
                <a:latin typeface="Verdana"/>
                <a:cs typeface="Verdana"/>
              </a:rPr>
              <a:t>k</a:t>
            </a:r>
            <a:r>
              <a:rPr dirty="0" sz="1250" spc="50" i="1">
                <a:latin typeface="Verdana"/>
                <a:cs typeface="Verdana"/>
              </a:rPr>
              <a:t>pi</a:t>
            </a:r>
            <a:r>
              <a:rPr dirty="0" sz="1250" spc="-125" i="1">
                <a:latin typeface="Verdana"/>
                <a:cs typeface="Verdana"/>
              </a:rPr>
              <a:t> </a:t>
            </a:r>
            <a:r>
              <a:rPr dirty="0" baseline="14550" sz="3150" spc="75" i="1">
                <a:latin typeface="Verdana"/>
                <a:cs typeface="Verdana"/>
              </a:rPr>
              <a:t>k</a:t>
            </a:r>
            <a:r>
              <a:rPr dirty="0" sz="1250" spc="50" i="1">
                <a:latin typeface="Verdana"/>
                <a:cs typeface="Verdana"/>
              </a:rPr>
              <a:t>pj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538591" y="4635553"/>
            <a:ext cx="740410" cy="534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baseline="-17676" sz="4950" spc="-989">
                <a:latin typeface="Symbol"/>
                <a:cs typeface="Symbol"/>
              </a:rPr>
              <a:t></a:t>
            </a:r>
            <a:r>
              <a:rPr dirty="0" sz="1250">
                <a:latin typeface="Times New Roman"/>
                <a:cs typeface="Times New Roman"/>
              </a:rPr>
              <a:t>1</a:t>
            </a:r>
            <a:r>
              <a:rPr dirty="0" sz="1250" spc="-18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/</a:t>
            </a:r>
            <a:r>
              <a:rPr dirty="0" sz="1250" spc="25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2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baseline="-27777" sz="3300" spc="-547" i="1">
                <a:latin typeface="Symbol"/>
                <a:cs typeface="Symbol"/>
              </a:rPr>
              <a:t>Δ</a:t>
            </a:r>
            <a:r>
              <a:rPr dirty="0" baseline="-29100" sz="3150" spc="-450" i="1">
                <a:latin typeface="Verdana"/>
                <a:cs typeface="Verdana"/>
              </a:rPr>
              <a:t>T</a:t>
            </a:r>
            <a:endParaRPr baseline="-29100" sz="315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93710" y="5102831"/>
            <a:ext cx="211328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75764" algn="l"/>
              </a:tabLst>
            </a:pPr>
            <a:r>
              <a:rPr dirty="0" sz="1250" i="1">
                <a:latin typeface="Verdana"/>
                <a:cs typeface="Verdana"/>
              </a:rPr>
              <a:t>contact</a:t>
            </a:r>
            <a:r>
              <a:rPr dirty="0" sz="1250" spc="-235" i="1">
                <a:latin typeface="Verdana"/>
                <a:cs typeface="Verdana"/>
              </a:rPr>
              <a:t> </a:t>
            </a:r>
            <a:r>
              <a:rPr dirty="0" sz="1250" spc="-20" i="1">
                <a:latin typeface="Times New Roman"/>
                <a:cs typeface="Times New Roman"/>
              </a:rPr>
              <a:t>,</a:t>
            </a:r>
            <a:r>
              <a:rPr dirty="0" sz="1250" spc="-20" i="1">
                <a:latin typeface="Verdana"/>
                <a:cs typeface="Verdana"/>
              </a:rPr>
              <a:t>i</a:t>
            </a:r>
            <a:r>
              <a:rPr dirty="0" sz="1250" spc="-270" i="1">
                <a:latin typeface="Verdana"/>
                <a:cs typeface="Verdana"/>
              </a:rPr>
              <a:t> </a:t>
            </a:r>
            <a:r>
              <a:rPr dirty="0" sz="1250">
                <a:latin typeface="Symbol"/>
                <a:cs typeface="Symbol"/>
              </a:rPr>
              <a:t></a:t>
            </a:r>
            <a:r>
              <a:rPr dirty="0" sz="1250" spc="-15">
                <a:latin typeface="Times New Roman"/>
                <a:cs typeface="Times New Roman"/>
              </a:rPr>
              <a:t> </a:t>
            </a:r>
            <a:r>
              <a:rPr dirty="0" sz="1250" i="1">
                <a:latin typeface="Verdana"/>
                <a:cs typeface="Verdana"/>
              </a:rPr>
              <a:t>j	pi</a:t>
            </a:r>
            <a:r>
              <a:rPr dirty="0" sz="1250" spc="-305" i="1">
                <a:latin typeface="Verdana"/>
                <a:cs typeface="Verdana"/>
              </a:rPr>
              <a:t> </a:t>
            </a:r>
            <a:r>
              <a:rPr dirty="0" sz="1250">
                <a:latin typeface="Symbol"/>
                <a:cs typeface="Symbol"/>
              </a:rPr>
              <a:t></a:t>
            </a:r>
            <a:r>
              <a:rPr dirty="0" sz="1250" spc="-204">
                <a:latin typeface="Times New Roman"/>
                <a:cs typeface="Times New Roman"/>
              </a:rPr>
              <a:t> </a:t>
            </a:r>
            <a:r>
              <a:rPr dirty="0" sz="1250" i="1">
                <a:latin typeface="Verdana"/>
                <a:cs typeface="Verdana"/>
              </a:rPr>
              <a:t>pj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212476" y="5556463"/>
            <a:ext cx="8637270" cy="112268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Solution: </a:t>
            </a:r>
            <a:r>
              <a:rPr dirty="0" sz="2000" spc="-5">
                <a:latin typeface="Arial"/>
                <a:cs typeface="Arial"/>
              </a:rPr>
              <a:t>A new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fix</a:t>
            </a:r>
            <a:r>
              <a:rPr dirty="0" sz="200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transportequation/scalar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Every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model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can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request </a:t>
            </a:r>
            <a:r>
              <a:rPr dirty="0" sz="2000" spc="-5">
                <a:latin typeface="Arial"/>
                <a:cs typeface="Arial"/>
              </a:rPr>
              <a:t>a scalar transport equation to be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solved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transportequation makes </a:t>
            </a:r>
            <a:r>
              <a:rPr dirty="0" sz="2000" spc="-5">
                <a:latin typeface="Arial"/>
                <a:cs typeface="Arial"/>
              </a:rPr>
              <a:t>use of multiple fixes of type</a:t>
            </a:r>
            <a:r>
              <a:rPr dirty="0" sz="2000" spc="1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property/peratom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8963" y="3592959"/>
            <a:ext cx="43815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i="1">
                <a:latin typeface="Verdana"/>
                <a:cs typeface="Verdana"/>
              </a:rPr>
              <a:t>i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81135" y="3592959"/>
            <a:ext cx="99695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spc="5" i="1">
                <a:latin typeface="Verdana"/>
                <a:cs typeface="Verdana"/>
              </a:rPr>
              <a:t>p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3911" y="3611217"/>
            <a:ext cx="40005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70"/>
              </a:lnSpc>
            </a:pPr>
            <a:r>
              <a:rPr dirty="0" sz="1250" i="1">
                <a:latin typeface="Times New Roman"/>
                <a:cs typeface="Times New Roman"/>
              </a:rPr>
              <a:t>,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99924" y="3794901"/>
            <a:ext cx="83820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i="1">
                <a:latin typeface="Verdana"/>
                <a:cs typeface="Verdana"/>
              </a:rPr>
              <a:t>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3176" y="3794901"/>
            <a:ext cx="97155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spc="5" i="1">
                <a:latin typeface="Verdana"/>
                <a:cs typeface="Verdana"/>
              </a:rPr>
              <a:t>o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80161" y="3794901"/>
            <a:ext cx="101600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spc="5" i="1">
                <a:latin typeface="Verdana"/>
                <a:cs typeface="Verdana"/>
              </a:rPr>
              <a:t>u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81281" y="3794901"/>
            <a:ext cx="68580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i="1">
                <a:latin typeface="Verdana"/>
                <a:cs typeface="Verdana"/>
              </a:rPr>
              <a:t>r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49475" y="3794901"/>
            <a:ext cx="83820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i="1">
                <a:latin typeface="Verdana"/>
                <a:cs typeface="Verdana"/>
              </a:rPr>
              <a:t>c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32727" y="3794901"/>
            <a:ext cx="95250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i="1">
                <a:latin typeface="Verdana"/>
                <a:cs typeface="Verdana"/>
              </a:rPr>
              <a:t>e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94189" y="3794901"/>
            <a:ext cx="99695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spc="5" i="1">
                <a:latin typeface="Verdana"/>
                <a:cs typeface="Verdana"/>
              </a:rPr>
              <a:t>p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5596" y="3990727"/>
            <a:ext cx="55244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i="1">
                <a:latin typeface="Verdana"/>
                <a:cs typeface="Verdana"/>
              </a:rPr>
              <a:t>j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66623" y="3990727"/>
            <a:ext cx="43815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i="1">
                <a:latin typeface="Verdana"/>
                <a:cs typeface="Verdana"/>
              </a:rPr>
              <a:t>i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48061" y="3990727"/>
            <a:ext cx="97155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spc="5" i="1">
                <a:latin typeface="Verdana"/>
                <a:cs typeface="Verdana"/>
              </a:rPr>
              <a:t>o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28299" y="3990727"/>
            <a:ext cx="489584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i="1">
                <a:latin typeface="Verdana"/>
                <a:cs typeface="Verdana"/>
              </a:rPr>
              <a:t>ntacts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88783" y="3794900"/>
            <a:ext cx="99695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spc="5" i="1">
                <a:latin typeface="Verdana"/>
                <a:cs typeface="Verdana"/>
              </a:rPr>
              <a:t>p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88335" y="3794900"/>
            <a:ext cx="55244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i="1">
                <a:latin typeface="Verdana"/>
                <a:cs typeface="Verdana"/>
              </a:rPr>
              <a:t>j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19035" y="3794900"/>
            <a:ext cx="99695" cy="194310"/>
          </a:xfrm>
          <a:prstGeom prst="rect">
            <a:avLst/>
          </a:prstGeom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r>
              <a:rPr dirty="0" sz="1250" spc="5" i="1">
                <a:latin typeface="Verdana"/>
                <a:cs typeface="Verdana"/>
              </a:rPr>
              <a:t>p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62592" y="3813159"/>
            <a:ext cx="40005" cy="1771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70"/>
              </a:lnSpc>
            </a:pPr>
            <a:r>
              <a:rPr dirty="0" sz="1250" i="1">
                <a:latin typeface="Times New Roman"/>
                <a:cs typeface="Times New Roman"/>
              </a:rPr>
              <a:t>,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10269" y="2408682"/>
            <a:ext cx="84455" cy="512445"/>
          </a:xfrm>
          <a:custGeom>
            <a:avLst/>
            <a:gdLst/>
            <a:ahLst/>
            <a:cxnLst/>
            <a:rect l="l" t="t" r="r" b="b"/>
            <a:pathLst>
              <a:path w="84455" h="512444">
                <a:moveTo>
                  <a:pt x="84127" y="512064"/>
                </a:moveTo>
                <a:lnTo>
                  <a:pt x="25145" y="0"/>
                </a:lnTo>
                <a:lnTo>
                  <a:pt x="0" y="3048"/>
                </a:lnTo>
                <a:lnTo>
                  <a:pt x="58630" y="512064"/>
                </a:lnTo>
                <a:lnTo>
                  <a:pt x="84127" y="512064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62943" y="2401061"/>
            <a:ext cx="501650" cy="520065"/>
          </a:xfrm>
          <a:custGeom>
            <a:avLst/>
            <a:gdLst/>
            <a:ahLst/>
            <a:cxnLst/>
            <a:rect l="l" t="t" r="r" b="b"/>
            <a:pathLst>
              <a:path w="501650" h="520064">
                <a:moveTo>
                  <a:pt x="501322" y="17526"/>
                </a:moveTo>
                <a:lnTo>
                  <a:pt x="483034" y="0"/>
                </a:lnTo>
                <a:lnTo>
                  <a:pt x="0" y="519684"/>
                </a:lnTo>
                <a:lnTo>
                  <a:pt x="34975" y="519684"/>
                </a:lnTo>
                <a:lnTo>
                  <a:pt x="501322" y="17526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514322" y="2401823"/>
            <a:ext cx="419734" cy="519430"/>
          </a:xfrm>
          <a:custGeom>
            <a:avLst/>
            <a:gdLst/>
            <a:ahLst/>
            <a:cxnLst/>
            <a:rect l="l" t="t" r="r" b="b"/>
            <a:pathLst>
              <a:path w="419735" h="519430">
                <a:moveTo>
                  <a:pt x="419257" y="16001"/>
                </a:moveTo>
                <a:lnTo>
                  <a:pt x="399445" y="0"/>
                </a:lnTo>
                <a:lnTo>
                  <a:pt x="0" y="518921"/>
                </a:lnTo>
                <a:lnTo>
                  <a:pt x="32229" y="518921"/>
                </a:lnTo>
                <a:lnTo>
                  <a:pt x="419257" y="16001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212476" y="562609"/>
            <a:ext cx="7851140" cy="2459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1955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Abstraction Layer II: “Transport Equations”  </a:t>
            </a:r>
            <a:r>
              <a:rPr dirty="0" sz="2400" spc="-5" b="1">
                <a:latin typeface="Arial"/>
                <a:cs typeface="Arial"/>
              </a:rPr>
              <a:t>Motivation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5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There is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another recurring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task: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Solving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an ODE for each particle  for a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quantity, based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on a flux and a</a:t>
            </a:r>
            <a:r>
              <a:rPr dirty="0" sz="2000" spc="1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source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E.g. solve for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heat transfer, moisture,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evolution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of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surface</a:t>
            </a:r>
            <a:r>
              <a:rPr dirty="0" sz="2000" spc="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dust...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33904" y="3407534"/>
            <a:ext cx="35560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" i="1">
                <a:latin typeface="Verdana"/>
                <a:cs typeface="Verdana"/>
              </a:rPr>
              <a:t>dT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22240" y="3475961"/>
            <a:ext cx="9906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>
                <a:latin typeface="Symbol"/>
                <a:cs typeface="Symbol"/>
              </a:rPr>
              <a:t>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47051" y="3475961"/>
            <a:ext cx="9906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>
                <a:latin typeface="Symbol"/>
                <a:cs typeface="Symbol"/>
              </a:rPr>
              <a:t>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79205" y="3346703"/>
            <a:ext cx="503681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970923" y="3418332"/>
            <a:ext cx="1296161" cy="359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26749" y="3346703"/>
            <a:ext cx="1152143" cy="4312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368899" y="2920745"/>
            <a:ext cx="92075" cy="426084"/>
          </a:xfrm>
          <a:custGeom>
            <a:avLst/>
            <a:gdLst/>
            <a:ahLst/>
            <a:cxnLst/>
            <a:rect l="l" t="t" r="r" b="b"/>
            <a:pathLst>
              <a:path w="92075" h="426085">
                <a:moveTo>
                  <a:pt x="65671" y="348787"/>
                </a:moveTo>
                <a:lnTo>
                  <a:pt x="25497" y="0"/>
                </a:lnTo>
                <a:lnTo>
                  <a:pt x="0" y="0"/>
                </a:lnTo>
                <a:lnTo>
                  <a:pt x="40493" y="351556"/>
                </a:lnTo>
                <a:lnTo>
                  <a:pt x="65671" y="348787"/>
                </a:lnTo>
                <a:close/>
              </a:path>
              <a:path w="92075" h="426085">
                <a:moveTo>
                  <a:pt x="67099" y="411597"/>
                </a:moveTo>
                <a:lnTo>
                  <a:pt x="67099" y="361188"/>
                </a:lnTo>
                <a:lnTo>
                  <a:pt x="41953" y="364236"/>
                </a:lnTo>
                <a:lnTo>
                  <a:pt x="40493" y="351556"/>
                </a:lnTo>
                <a:lnTo>
                  <a:pt x="15283" y="354329"/>
                </a:lnTo>
                <a:lnTo>
                  <a:pt x="61765" y="425957"/>
                </a:lnTo>
                <a:lnTo>
                  <a:pt x="67099" y="411597"/>
                </a:lnTo>
                <a:close/>
              </a:path>
              <a:path w="92075" h="426085">
                <a:moveTo>
                  <a:pt x="67099" y="361188"/>
                </a:moveTo>
                <a:lnTo>
                  <a:pt x="65671" y="348787"/>
                </a:lnTo>
                <a:lnTo>
                  <a:pt x="40493" y="351556"/>
                </a:lnTo>
                <a:lnTo>
                  <a:pt x="41953" y="364236"/>
                </a:lnTo>
                <a:lnTo>
                  <a:pt x="67099" y="361188"/>
                </a:lnTo>
                <a:close/>
              </a:path>
              <a:path w="92075" h="426085">
                <a:moveTo>
                  <a:pt x="91483" y="345948"/>
                </a:moveTo>
                <a:lnTo>
                  <a:pt x="65671" y="348787"/>
                </a:lnTo>
                <a:lnTo>
                  <a:pt x="67099" y="361188"/>
                </a:lnTo>
                <a:lnTo>
                  <a:pt x="67099" y="411597"/>
                </a:lnTo>
                <a:lnTo>
                  <a:pt x="91483" y="345948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18623" y="2920745"/>
            <a:ext cx="479425" cy="497840"/>
          </a:xfrm>
          <a:custGeom>
            <a:avLst/>
            <a:gdLst/>
            <a:ahLst/>
            <a:cxnLst/>
            <a:rect l="l" t="t" r="r" b="b"/>
            <a:pathLst>
              <a:path w="479425" h="497839">
                <a:moveTo>
                  <a:pt x="42217" y="432611"/>
                </a:moveTo>
                <a:lnTo>
                  <a:pt x="23622" y="415289"/>
                </a:lnTo>
                <a:lnTo>
                  <a:pt x="0" y="497586"/>
                </a:lnTo>
                <a:lnTo>
                  <a:pt x="33528" y="484690"/>
                </a:lnTo>
                <a:lnTo>
                  <a:pt x="33528" y="441959"/>
                </a:lnTo>
                <a:lnTo>
                  <a:pt x="42217" y="432611"/>
                </a:lnTo>
                <a:close/>
              </a:path>
              <a:path w="479425" h="497839">
                <a:moveTo>
                  <a:pt x="61154" y="450251"/>
                </a:moveTo>
                <a:lnTo>
                  <a:pt x="42217" y="432611"/>
                </a:lnTo>
                <a:lnTo>
                  <a:pt x="33528" y="441959"/>
                </a:lnTo>
                <a:lnTo>
                  <a:pt x="52578" y="459486"/>
                </a:lnTo>
                <a:lnTo>
                  <a:pt x="61154" y="450251"/>
                </a:lnTo>
                <a:close/>
              </a:path>
              <a:path w="479425" h="497839">
                <a:moveTo>
                  <a:pt x="79248" y="467105"/>
                </a:moveTo>
                <a:lnTo>
                  <a:pt x="61154" y="450251"/>
                </a:lnTo>
                <a:lnTo>
                  <a:pt x="52578" y="459486"/>
                </a:lnTo>
                <a:lnTo>
                  <a:pt x="33528" y="441959"/>
                </a:lnTo>
                <a:lnTo>
                  <a:pt x="33528" y="484690"/>
                </a:lnTo>
                <a:lnTo>
                  <a:pt x="79248" y="467105"/>
                </a:lnTo>
                <a:close/>
              </a:path>
              <a:path w="479425" h="497839">
                <a:moveTo>
                  <a:pt x="479295" y="0"/>
                </a:moveTo>
                <a:lnTo>
                  <a:pt x="444319" y="0"/>
                </a:lnTo>
                <a:lnTo>
                  <a:pt x="42217" y="432611"/>
                </a:lnTo>
                <a:lnTo>
                  <a:pt x="61154" y="450251"/>
                </a:lnTo>
                <a:lnTo>
                  <a:pt x="479295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202821" y="2920745"/>
            <a:ext cx="344170" cy="426084"/>
          </a:xfrm>
          <a:custGeom>
            <a:avLst/>
            <a:gdLst/>
            <a:ahLst/>
            <a:cxnLst/>
            <a:rect l="l" t="t" r="r" b="b"/>
            <a:pathLst>
              <a:path w="344170" h="426085">
                <a:moveTo>
                  <a:pt x="36157" y="357700"/>
                </a:moveTo>
                <a:lnTo>
                  <a:pt x="16001" y="342138"/>
                </a:lnTo>
                <a:lnTo>
                  <a:pt x="0" y="425957"/>
                </a:lnTo>
                <a:lnTo>
                  <a:pt x="28194" y="412142"/>
                </a:lnTo>
                <a:lnTo>
                  <a:pt x="28194" y="368045"/>
                </a:lnTo>
                <a:lnTo>
                  <a:pt x="36157" y="357700"/>
                </a:lnTo>
                <a:close/>
              </a:path>
              <a:path w="344170" h="426085">
                <a:moveTo>
                  <a:pt x="56417" y="373345"/>
                </a:moveTo>
                <a:lnTo>
                  <a:pt x="36157" y="357700"/>
                </a:lnTo>
                <a:lnTo>
                  <a:pt x="28194" y="368045"/>
                </a:lnTo>
                <a:lnTo>
                  <a:pt x="48768" y="383286"/>
                </a:lnTo>
                <a:lnTo>
                  <a:pt x="56417" y="373345"/>
                </a:lnTo>
                <a:close/>
              </a:path>
              <a:path w="344170" h="426085">
                <a:moveTo>
                  <a:pt x="76200" y="388619"/>
                </a:moveTo>
                <a:lnTo>
                  <a:pt x="56417" y="373345"/>
                </a:lnTo>
                <a:lnTo>
                  <a:pt x="48768" y="383286"/>
                </a:lnTo>
                <a:lnTo>
                  <a:pt x="28194" y="368045"/>
                </a:lnTo>
                <a:lnTo>
                  <a:pt x="28194" y="412142"/>
                </a:lnTo>
                <a:lnTo>
                  <a:pt x="76200" y="388619"/>
                </a:lnTo>
                <a:close/>
              </a:path>
              <a:path w="344170" h="426085">
                <a:moveTo>
                  <a:pt x="343730" y="0"/>
                </a:moveTo>
                <a:lnTo>
                  <a:pt x="311500" y="0"/>
                </a:lnTo>
                <a:lnTo>
                  <a:pt x="36157" y="357700"/>
                </a:lnTo>
                <a:lnTo>
                  <a:pt x="56417" y="373345"/>
                </a:lnTo>
                <a:lnTo>
                  <a:pt x="343730" y="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032901" y="3826002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 h="0">
                <a:moveTo>
                  <a:pt x="0" y="0"/>
                </a:moveTo>
                <a:lnTo>
                  <a:pt x="599694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981041" y="3783059"/>
            <a:ext cx="69215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 i="1">
                <a:latin typeface="Verdana"/>
                <a:cs typeface="Verdana"/>
              </a:rPr>
              <a:t>i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46787" y="4296635"/>
            <a:ext cx="1310640" cy="377190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193675" marR="5080" indent="-181610">
              <a:lnSpc>
                <a:spcPts val="1260"/>
              </a:lnSpc>
              <a:spcBef>
                <a:spcPts val="350"/>
              </a:spcBef>
            </a:pPr>
            <a:r>
              <a:rPr dirty="0" sz="1250" i="1">
                <a:latin typeface="Verdana"/>
                <a:cs typeface="Verdana"/>
              </a:rPr>
              <a:t>heat</a:t>
            </a:r>
            <a:r>
              <a:rPr dirty="0" sz="1250" spc="-15" i="1">
                <a:latin typeface="Verdana"/>
                <a:cs typeface="Verdana"/>
              </a:rPr>
              <a:t> </a:t>
            </a:r>
            <a:r>
              <a:rPr dirty="0" sz="1250" i="1">
                <a:latin typeface="Verdana"/>
                <a:cs typeface="Verdana"/>
              </a:rPr>
              <a:t>conduction  </a:t>
            </a:r>
            <a:r>
              <a:rPr dirty="0" sz="1250" i="1">
                <a:latin typeface="Verdana"/>
                <a:cs typeface="Verdana"/>
              </a:rPr>
              <a:t>by contacts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31744" y="3786858"/>
            <a:ext cx="441325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28295" algn="l"/>
              </a:tabLst>
            </a:pPr>
            <a:r>
              <a:rPr dirty="0" sz="1250" spc="5" i="1">
                <a:latin typeface="Verdana"/>
                <a:cs typeface="Verdana"/>
              </a:rPr>
              <a:t>p</a:t>
            </a:r>
            <a:r>
              <a:rPr dirty="0" sz="1250" spc="5" i="1">
                <a:latin typeface="Verdana"/>
                <a:cs typeface="Verdana"/>
              </a:rPr>
              <a:t>	</a:t>
            </a:r>
            <a:r>
              <a:rPr dirty="0" sz="1250" spc="5" i="1">
                <a:latin typeface="Verdana"/>
                <a:cs typeface="Verdana"/>
              </a:rPr>
              <a:t>p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72589" y="3822824"/>
            <a:ext cx="29654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" i="1">
                <a:latin typeface="Verdana"/>
                <a:cs typeface="Verdana"/>
              </a:rPr>
              <a:t>dt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275727" y="3613274"/>
            <a:ext cx="58039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28625" algn="l"/>
              </a:tabLst>
            </a:pPr>
            <a:r>
              <a:rPr dirty="0" sz="2100" spc="-5" i="1">
                <a:latin typeface="Verdana"/>
                <a:cs typeface="Verdana"/>
              </a:rPr>
              <a:t>m</a:t>
            </a:r>
            <a:r>
              <a:rPr dirty="0" sz="2100" spc="-5" i="1">
                <a:latin typeface="Verdana"/>
                <a:cs typeface="Verdana"/>
              </a:rPr>
              <a:t>	</a:t>
            </a:r>
            <a:r>
              <a:rPr dirty="0" sz="2100" spc="-5" i="1">
                <a:latin typeface="Verdana"/>
                <a:cs typeface="Verdana"/>
              </a:rPr>
              <a:t>c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74669" y="3613274"/>
            <a:ext cx="131064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56920" algn="l"/>
                <a:tab pos="1087755" algn="l"/>
              </a:tabLst>
            </a:pPr>
            <a:r>
              <a:rPr dirty="0" sz="2100" spc="-5" i="1">
                <a:latin typeface="Verdana"/>
                <a:cs typeface="Verdana"/>
              </a:rPr>
              <a:t>Q</a:t>
            </a:r>
            <a:r>
              <a:rPr dirty="0" sz="2100" spc="-5" i="1">
                <a:latin typeface="Verdana"/>
                <a:cs typeface="Verdana"/>
              </a:rPr>
              <a:t>	</a:t>
            </a:r>
            <a:r>
              <a:rPr dirty="0" sz="2100" spc="-5">
                <a:latin typeface="Symbol"/>
                <a:cs typeface="Symbol"/>
              </a:rPr>
              <a:t></a:t>
            </a:r>
            <a:r>
              <a:rPr dirty="0" sz="2100" spc="-5">
                <a:latin typeface="Times New Roman"/>
                <a:cs typeface="Times New Roman"/>
              </a:rPr>
              <a:t>	</a:t>
            </a:r>
            <a:r>
              <a:rPr dirty="0" sz="2100" spc="-5" i="1">
                <a:latin typeface="Verdana"/>
                <a:cs typeface="Verdana"/>
              </a:rPr>
              <a:t>Q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696082" y="3613274"/>
            <a:ext cx="17208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5">
                <a:latin typeface="Symbol"/>
                <a:cs typeface="Symbol"/>
              </a:rPr>
              <a:t>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66821" y="3543367"/>
            <a:ext cx="817244" cy="504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51510" algn="l"/>
              </a:tabLst>
            </a:pPr>
            <a:r>
              <a:rPr dirty="0" sz="3150" spc="-5">
                <a:latin typeface="Symbol"/>
                <a:cs typeface="Symbol"/>
              </a:rPr>
              <a:t></a:t>
            </a:r>
            <a:r>
              <a:rPr dirty="0" sz="3150" spc="-5">
                <a:latin typeface="Times New Roman"/>
                <a:cs typeface="Times New Roman"/>
              </a:rPr>
              <a:t>	</a:t>
            </a:r>
            <a:r>
              <a:rPr dirty="0" sz="1250" i="1">
                <a:latin typeface="Verdana"/>
                <a:cs typeface="Verdana"/>
              </a:rPr>
              <a:t>i</a:t>
            </a:r>
            <a:r>
              <a:rPr dirty="0" sz="1250" spc="-335" i="1">
                <a:latin typeface="Verdana"/>
                <a:cs typeface="Verdana"/>
              </a:rPr>
              <a:t> </a:t>
            </a:r>
            <a:r>
              <a:rPr dirty="0" sz="1250">
                <a:latin typeface="Symbol"/>
                <a:cs typeface="Symbol"/>
              </a:rPr>
              <a:t>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14954" y="4096239"/>
            <a:ext cx="1304925" cy="53657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marL="46990" marR="5080" indent="-34290">
              <a:lnSpc>
                <a:spcPts val="1260"/>
              </a:lnSpc>
              <a:spcBef>
                <a:spcPts val="350"/>
              </a:spcBef>
            </a:pPr>
            <a:r>
              <a:rPr dirty="0" sz="1250" i="1">
                <a:latin typeface="Verdana"/>
                <a:cs typeface="Verdana"/>
              </a:rPr>
              <a:t>heat generation  </a:t>
            </a:r>
            <a:r>
              <a:rPr dirty="0" sz="1250" spc="5" i="1">
                <a:latin typeface="Verdana"/>
                <a:cs typeface="Verdana"/>
              </a:rPr>
              <a:t>due </a:t>
            </a:r>
            <a:r>
              <a:rPr dirty="0" sz="1250" i="1">
                <a:latin typeface="Verdana"/>
                <a:cs typeface="Verdana"/>
              </a:rPr>
              <a:t>to</a:t>
            </a:r>
            <a:r>
              <a:rPr dirty="0" sz="1250" spc="-185" i="1">
                <a:latin typeface="Verdana"/>
                <a:cs typeface="Verdana"/>
              </a:rPr>
              <a:t> </a:t>
            </a:r>
            <a:r>
              <a:rPr dirty="0" sz="1250" spc="15" i="1">
                <a:latin typeface="Verdana"/>
                <a:cs typeface="Verdana"/>
              </a:rPr>
              <a:t>sources</a:t>
            </a:r>
            <a:r>
              <a:rPr dirty="0" sz="1250" spc="15" i="1">
                <a:latin typeface="Times New Roman"/>
                <a:cs typeface="Times New Roman"/>
              </a:rPr>
              <a:t>,</a:t>
            </a:r>
            <a:endParaRPr sz="1250">
              <a:latin typeface="Times New Roman"/>
              <a:cs typeface="Times New Roman"/>
            </a:endParaRPr>
          </a:p>
          <a:p>
            <a:pPr marL="102235">
              <a:lnSpc>
                <a:spcPts val="1250"/>
              </a:lnSpc>
            </a:pPr>
            <a:r>
              <a:rPr dirty="0" sz="1250" spc="45" i="1">
                <a:latin typeface="Verdana"/>
                <a:cs typeface="Verdana"/>
              </a:rPr>
              <a:t>e</a:t>
            </a:r>
            <a:r>
              <a:rPr dirty="0" sz="1250" spc="45" i="1">
                <a:latin typeface="Times New Roman"/>
                <a:cs typeface="Times New Roman"/>
              </a:rPr>
              <a:t>.</a:t>
            </a:r>
            <a:r>
              <a:rPr dirty="0" sz="1250" spc="45" i="1">
                <a:latin typeface="Verdana"/>
                <a:cs typeface="Verdana"/>
              </a:rPr>
              <a:t>g</a:t>
            </a:r>
            <a:r>
              <a:rPr dirty="0" sz="1250" spc="45" i="1">
                <a:latin typeface="Times New Roman"/>
                <a:cs typeface="Times New Roman"/>
              </a:rPr>
              <a:t>.</a:t>
            </a:r>
            <a:r>
              <a:rPr dirty="0" sz="1250" spc="-55" i="1">
                <a:latin typeface="Times New Roman"/>
                <a:cs typeface="Times New Roman"/>
              </a:rPr>
              <a:t> </a:t>
            </a:r>
            <a:r>
              <a:rPr dirty="0" sz="1250" i="1">
                <a:latin typeface="Verdana"/>
                <a:cs typeface="Verdana"/>
              </a:rPr>
              <a:t>reactions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666619" y="3788534"/>
            <a:ext cx="99631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10">
                <a:latin typeface="Arial"/>
                <a:cs typeface="Arial"/>
              </a:rPr>
              <a:t>1</a:t>
            </a:r>
            <a:r>
              <a:rPr dirty="0" sz="2100" spc="445">
                <a:latin typeface="Arial"/>
                <a:cs typeface="Arial"/>
              </a:rPr>
              <a:t>4</a:t>
            </a:r>
            <a:r>
              <a:rPr dirty="0" sz="2100" spc="825">
                <a:latin typeface="Arial"/>
                <a:cs typeface="Arial"/>
              </a:rPr>
              <a:t>2</a:t>
            </a:r>
            <a:r>
              <a:rPr dirty="0" sz="2100" spc="-390">
                <a:latin typeface="Arial"/>
                <a:cs typeface="Arial"/>
              </a:rPr>
              <a:t>4</a:t>
            </a:r>
            <a:r>
              <a:rPr dirty="0" sz="2100" spc="919">
                <a:latin typeface="Arial"/>
                <a:cs typeface="Arial"/>
              </a:rPr>
              <a:t>3</a:t>
            </a:r>
            <a:endParaRPr sz="2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165498" y="3988941"/>
            <a:ext cx="114300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100" spc="-65">
                <a:latin typeface="Arial"/>
                <a:cs typeface="Arial"/>
              </a:rPr>
              <a:t>4424</a:t>
            </a:r>
            <a:r>
              <a:rPr dirty="0" baseline="40000" sz="1875" spc="-97">
                <a:latin typeface="Symbol"/>
                <a:cs typeface="Symbol"/>
              </a:rPr>
              <a:t></a:t>
            </a:r>
            <a:r>
              <a:rPr dirty="0" baseline="40000" sz="1875" spc="217">
                <a:latin typeface="Times New Roman"/>
                <a:cs typeface="Times New Roman"/>
              </a:rPr>
              <a:t> </a:t>
            </a:r>
            <a:r>
              <a:rPr dirty="0" sz="2100" spc="275">
                <a:latin typeface="Arial"/>
                <a:cs typeface="Arial"/>
              </a:rPr>
              <a:t>43</a:t>
            </a:r>
            <a:endParaRPr sz="21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912519" y="3872358"/>
            <a:ext cx="132080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23809" sz="3150" spc="-1485">
                <a:latin typeface="Arial"/>
                <a:cs typeface="Arial"/>
              </a:rPr>
              <a:t>1</a:t>
            </a:r>
            <a:r>
              <a:rPr dirty="0" sz="1250" i="1">
                <a:latin typeface="Verdana"/>
                <a:cs typeface="Verdana"/>
              </a:rPr>
              <a:t>c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179205" y="3777996"/>
            <a:ext cx="503681" cy="7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970923" y="3777996"/>
            <a:ext cx="1296161" cy="432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626749" y="3777996"/>
            <a:ext cx="1152143" cy="2887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261501" y="5142738"/>
            <a:ext cx="998219" cy="0"/>
          </a:xfrm>
          <a:custGeom>
            <a:avLst/>
            <a:gdLst/>
            <a:ahLst/>
            <a:cxnLst/>
            <a:rect l="l" t="t" r="r" b="b"/>
            <a:pathLst>
              <a:path w="998220" h="0">
                <a:moveTo>
                  <a:pt x="0" y="0"/>
                </a:moveTo>
                <a:lnTo>
                  <a:pt x="998219" y="0"/>
                </a:lnTo>
              </a:path>
            </a:pathLst>
          </a:custGeom>
          <a:ln w="1328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3339210" y="4772713"/>
            <a:ext cx="295910" cy="534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00" spc="-409">
                <a:latin typeface="Symbol"/>
                <a:cs typeface="Symbol"/>
              </a:rPr>
              <a:t></a:t>
            </a:r>
            <a:r>
              <a:rPr dirty="0" sz="2100" spc="-5" i="1">
                <a:latin typeface="Verdana"/>
                <a:cs typeface="Verdana"/>
              </a:rPr>
              <a:t>A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267331" y="4993259"/>
            <a:ext cx="68135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3227" sz="3150" spc="82" i="1">
                <a:latin typeface="Verdana"/>
                <a:cs typeface="Verdana"/>
              </a:rPr>
              <a:t>Q</a:t>
            </a:r>
            <a:r>
              <a:rPr dirty="0" sz="1250" spc="55" i="1">
                <a:latin typeface="Verdana"/>
                <a:cs typeface="Verdana"/>
              </a:rPr>
              <a:t>pi</a:t>
            </a:r>
            <a:r>
              <a:rPr dirty="0" sz="1250" spc="-305" i="1">
                <a:latin typeface="Verdana"/>
                <a:cs typeface="Verdana"/>
              </a:rPr>
              <a:t> </a:t>
            </a:r>
            <a:r>
              <a:rPr dirty="0" sz="1250">
                <a:latin typeface="Symbol"/>
                <a:cs typeface="Symbol"/>
              </a:rPr>
              <a:t></a:t>
            </a:r>
            <a:r>
              <a:rPr dirty="0" sz="1250" spc="-210">
                <a:latin typeface="Times New Roman"/>
                <a:cs typeface="Times New Roman"/>
              </a:rPr>
              <a:t> </a:t>
            </a:r>
            <a:r>
              <a:rPr dirty="0" sz="1250" i="1">
                <a:latin typeface="Verdana"/>
                <a:cs typeface="Verdana"/>
              </a:rPr>
              <a:t>pj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39724" y="4792688"/>
            <a:ext cx="9906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250">
                <a:latin typeface="Symbol"/>
                <a:cs typeface="Symbol"/>
              </a:rPr>
              <a:t></a:t>
            </a:r>
            <a:endParaRPr sz="125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267075" y="5206616"/>
            <a:ext cx="94678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14550" sz="3150" spc="75" i="1">
                <a:latin typeface="Verdana"/>
                <a:cs typeface="Verdana"/>
              </a:rPr>
              <a:t>k</a:t>
            </a:r>
            <a:r>
              <a:rPr dirty="0" sz="1250" spc="50" i="1">
                <a:latin typeface="Verdana"/>
                <a:cs typeface="Verdana"/>
              </a:rPr>
              <a:t>pi </a:t>
            </a:r>
            <a:r>
              <a:rPr dirty="0" baseline="14550" sz="3150" spc="-7">
                <a:latin typeface="Symbol"/>
                <a:cs typeface="Symbol"/>
              </a:rPr>
              <a:t></a:t>
            </a:r>
            <a:r>
              <a:rPr dirty="0" baseline="14550" sz="3150" spc="-509">
                <a:latin typeface="Times New Roman"/>
                <a:cs typeface="Times New Roman"/>
              </a:rPr>
              <a:t> </a:t>
            </a:r>
            <a:r>
              <a:rPr dirty="0" baseline="14550" sz="3150" spc="75" i="1">
                <a:latin typeface="Verdana"/>
                <a:cs typeface="Verdana"/>
              </a:rPr>
              <a:t>k</a:t>
            </a:r>
            <a:r>
              <a:rPr dirty="0" sz="1250" spc="50" i="1">
                <a:latin typeface="Verdana"/>
                <a:cs typeface="Verdana"/>
              </a:rPr>
              <a:t>pj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031608" y="4791328"/>
            <a:ext cx="1166495" cy="345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baseline="-29100" sz="3150" spc="-7">
                <a:latin typeface="Symbol"/>
                <a:cs typeface="Symbol"/>
              </a:rPr>
              <a:t></a:t>
            </a:r>
            <a:r>
              <a:rPr dirty="0" baseline="-29100" sz="3150" spc="-7">
                <a:latin typeface="Times New Roman"/>
                <a:cs typeface="Times New Roman"/>
              </a:rPr>
              <a:t> </a:t>
            </a:r>
            <a:r>
              <a:rPr dirty="0" baseline="14550" sz="3150" spc="-7">
                <a:latin typeface="Times New Roman"/>
                <a:cs typeface="Times New Roman"/>
              </a:rPr>
              <a:t>4 </a:t>
            </a:r>
            <a:r>
              <a:rPr dirty="0" baseline="14550" sz="3150" spc="75" i="1">
                <a:latin typeface="Verdana"/>
                <a:cs typeface="Verdana"/>
              </a:rPr>
              <a:t>k</a:t>
            </a:r>
            <a:r>
              <a:rPr dirty="0" sz="1250" spc="50" i="1">
                <a:latin typeface="Verdana"/>
                <a:cs typeface="Verdana"/>
              </a:rPr>
              <a:t>pi</a:t>
            </a:r>
            <a:r>
              <a:rPr dirty="0" sz="1250" spc="-125" i="1">
                <a:latin typeface="Verdana"/>
                <a:cs typeface="Verdana"/>
              </a:rPr>
              <a:t> </a:t>
            </a:r>
            <a:r>
              <a:rPr dirty="0" baseline="14550" sz="3150" spc="75" i="1">
                <a:latin typeface="Verdana"/>
                <a:cs typeface="Verdana"/>
              </a:rPr>
              <a:t>k</a:t>
            </a:r>
            <a:r>
              <a:rPr dirty="0" sz="1250" spc="50" i="1">
                <a:latin typeface="Verdana"/>
                <a:cs typeface="Verdana"/>
              </a:rPr>
              <a:t>pj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38591" y="4635553"/>
            <a:ext cx="740410" cy="534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baseline="-17676" sz="4950" spc="-989">
                <a:latin typeface="Symbol"/>
                <a:cs typeface="Symbol"/>
              </a:rPr>
              <a:t></a:t>
            </a:r>
            <a:r>
              <a:rPr dirty="0" sz="1250">
                <a:latin typeface="Times New Roman"/>
                <a:cs typeface="Times New Roman"/>
              </a:rPr>
              <a:t>1</a:t>
            </a:r>
            <a:r>
              <a:rPr dirty="0" sz="1250" spc="-180">
                <a:latin typeface="Times New Roman"/>
                <a:cs typeface="Times New Roman"/>
              </a:rPr>
              <a:t> </a:t>
            </a:r>
            <a:r>
              <a:rPr dirty="0" sz="1250" i="1">
                <a:latin typeface="Times New Roman"/>
                <a:cs typeface="Times New Roman"/>
              </a:rPr>
              <a:t>/</a:t>
            </a:r>
            <a:r>
              <a:rPr dirty="0" sz="1250" spc="25" i="1">
                <a:latin typeface="Times New Roman"/>
                <a:cs typeface="Times New Roman"/>
              </a:rPr>
              <a:t> </a:t>
            </a:r>
            <a:r>
              <a:rPr dirty="0" sz="1250">
                <a:latin typeface="Times New Roman"/>
                <a:cs typeface="Times New Roman"/>
              </a:rPr>
              <a:t>2</a:t>
            </a:r>
            <a:r>
              <a:rPr dirty="0" sz="1250" spc="5">
                <a:latin typeface="Times New Roman"/>
                <a:cs typeface="Times New Roman"/>
              </a:rPr>
              <a:t> </a:t>
            </a:r>
            <a:r>
              <a:rPr dirty="0" baseline="-27777" sz="3300" spc="-547" i="1">
                <a:latin typeface="Symbol"/>
                <a:cs typeface="Symbol"/>
              </a:rPr>
              <a:t>Δ</a:t>
            </a:r>
            <a:r>
              <a:rPr dirty="0" baseline="-29100" sz="3150" spc="-450" i="1">
                <a:latin typeface="Verdana"/>
                <a:cs typeface="Verdana"/>
              </a:rPr>
              <a:t>T</a:t>
            </a:r>
            <a:endParaRPr baseline="-29100" sz="3150">
              <a:latin typeface="Verdana"/>
              <a:cs typeface="Verdan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593710" y="5102831"/>
            <a:ext cx="2113280" cy="2171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675764" algn="l"/>
              </a:tabLst>
            </a:pPr>
            <a:r>
              <a:rPr dirty="0" sz="1250" i="1">
                <a:latin typeface="Verdana"/>
                <a:cs typeface="Verdana"/>
              </a:rPr>
              <a:t>contact</a:t>
            </a:r>
            <a:r>
              <a:rPr dirty="0" sz="1250" spc="-235" i="1">
                <a:latin typeface="Verdana"/>
                <a:cs typeface="Verdana"/>
              </a:rPr>
              <a:t> </a:t>
            </a:r>
            <a:r>
              <a:rPr dirty="0" sz="1250" spc="-20" i="1">
                <a:latin typeface="Times New Roman"/>
                <a:cs typeface="Times New Roman"/>
              </a:rPr>
              <a:t>,</a:t>
            </a:r>
            <a:r>
              <a:rPr dirty="0" sz="1250" spc="-20" i="1">
                <a:latin typeface="Verdana"/>
                <a:cs typeface="Verdana"/>
              </a:rPr>
              <a:t>i</a:t>
            </a:r>
            <a:r>
              <a:rPr dirty="0" sz="1250" spc="-270" i="1">
                <a:latin typeface="Verdana"/>
                <a:cs typeface="Verdana"/>
              </a:rPr>
              <a:t> </a:t>
            </a:r>
            <a:r>
              <a:rPr dirty="0" sz="1250">
                <a:latin typeface="Symbol"/>
                <a:cs typeface="Symbol"/>
              </a:rPr>
              <a:t></a:t>
            </a:r>
            <a:r>
              <a:rPr dirty="0" sz="1250" spc="-15">
                <a:latin typeface="Times New Roman"/>
                <a:cs typeface="Times New Roman"/>
              </a:rPr>
              <a:t> </a:t>
            </a:r>
            <a:r>
              <a:rPr dirty="0" sz="1250" i="1">
                <a:latin typeface="Verdana"/>
                <a:cs typeface="Verdana"/>
              </a:rPr>
              <a:t>j	pi</a:t>
            </a:r>
            <a:r>
              <a:rPr dirty="0" sz="1250" spc="-305" i="1">
                <a:latin typeface="Verdana"/>
                <a:cs typeface="Verdana"/>
              </a:rPr>
              <a:t> </a:t>
            </a:r>
            <a:r>
              <a:rPr dirty="0" sz="1250">
                <a:latin typeface="Symbol"/>
                <a:cs typeface="Symbol"/>
              </a:rPr>
              <a:t></a:t>
            </a:r>
            <a:r>
              <a:rPr dirty="0" sz="1250" spc="-204">
                <a:latin typeface="Times New Roman"/>
                <a:cs typeface="Times New Roman"/>
              </a:rPr>
              <a:t> </a:t>
            </a:r>
            <a:r>
              <a:rPr dirty="0" sz="1250" i="1">
                <a:latin typeface="Verdana"/>
                <a:cs typeface="Verdana"/>
              </a:rPr>
              <a:t>pj</a:t>
            </a:r>
            <a:endParaRPr sz="1250">
              <a:latin typeface="Verdana"/>
              <a:cs typeface="Verdana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 txBox="1"/>
          <p:nvPr/>
        </p:nvSpPr>
        <p:spPr>
          <a:xfrm>
            <a:off x="1212476" y="5556463"/>
            <a:ext cx="8637270" cy="112268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Solution: </a:t>
            </a:r>
            <a:r>
              <a:rPr dirty="0" sz="2000" spc="-5">
                <a:latin typeface="Arial"/>
                <a:cs typeface="Arial"/>
              </a:rPr>
              <a:t>A new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fix</a:t>
            </a:r>
            <a:r>
              <a:rPr dirty="0" sz="200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transportequation/scalar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Every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model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can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request </a:t>
            </a:r>
            <a:r>
              <a:rPr dirty="0" sz="2000" spc="-5">
                <a:latin typeface="Arial"/>
                <a:cs typeface="Arial"/>
              </a:rPr>
              <a:t>a scalar transport equation to be</a:t>
            </a:r>
            <a:r>
              <a:rPr dirty="0" sz="2000" spc="45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solved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The </a:t>
            </a:r>
            <a:r>
              <a:rPr dirty="0" sz="2000" spc="-10">
                <a:latin typeface="Arial"/>
                <a:cs typeface="Arial"/>
              </a:rPr>
              <a:t>transportequation makes </a:t>
            </a:r>
            <a:r>
              <a:rPr dirty="0" sz="2000" spc="-5">
                <a:latin typeface="Arial"/>
                <a:cs typeface="Arial"/>
              </a:rPr>
              <a:t>use of multiple fixes of type</a:t>
            </a:r>
            <a:r>
              <a:rPr dirty="0" sz="2000" spc="12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property/peratom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5" name="object 6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8636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/>
              <a:t>25</a:t>
            </a:fld>
          </a:p>
        </p:txBody>
      </p:sp>
      <p:sp>
        <p:nvSpPr>
          <p:cNvPr id="66" name="object 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8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3404" y="3221990"/>
            <a:ext cx="76688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/>
              <a:t>V. </a:t>
            </a:r>
            <a:r>
              <a:rPr dirty="0" sz="3600"/>
              <a:t>Coupling to </a:t>
            </a:r>
            <a:r>
              <a:rPr dirty="0" sz="3600" spc="-5"/>
              <a:t>Continuum</a:t>
            </a:r>
            <a:r>
              <a:rPr dirty="0" sz="3600" spc="-114"/>
              <a:t> </a:t>
            </a:r>
            <a:r>
              <a:rPr dirty="0" sz="3600"/>
              <a:t>Methods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63497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47377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Coupling to Continuum</a:t>
            </a:r>
            <a:r>
              <a:rPr dirty="0" sz="2400" spc="-12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Methods  </a:t>
            </a:r>
            <a:r>
              <a:rPr dirty="0" sz="2400" spc="-5">
                <a:solidFill>
                  <a:srgbClr val="000000"/>
                </a:solidFill>
              </a:rPr>
              <a:t>Motivation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2476" y="1510995"/>
            <a:ext cx="7816850" cy="2219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06425">
              <a:lnSpc>
                <a:spcPct val="120000"/>
              </a:lnSpc>
              <a:spcBef>
                <a:spcPts val="100"/>
              </a:spcBef>
            </a:pPr>
            <a:r>
              <a:rPr dirty="0" sz="2000" spc="-10">
                <a:latin typeface="Arial"/>
                <a:cs typeface="Arial"/>
              </a:rPr>
              <a:t>Many problems </a:t>
            </a:r>
            <a:r>
              <a:rPr dirty="0" sz="2000" spc="-5">
                <a:latin typeface="Arial"/>
                <a:cs typeface="Arial"/>
              </a:rPr>
              <a:t>are </a:t>
            </a:r>
            <a:r>
              <a:rPr dirty="0" sz="2000" spc="-10">
                <a:latin typeface="Arial"/>
                <a:cs typeface="Arial"/>
              </a:rPr>
              <a:t>better modeled using </a:t>
            </a:r>
            <a:r>
              <a:rPr dirty="0" sz="2000" spc="-5">
                <a:latin typeface="Arial"/>
                <a:cs typeface="Arial"/>
              </a:rPr>
              <a:t>a </a:t>
            </a:r>
            <a:r>
              <a:rPr dirty="0" sz="2000" spc="-10">
                <a:latin typeface="Arial"/>
                <a:cs typeface="Arial"/>
              </a:rPr>
              <a:t>continuum approach  </a:t>
            </a:r>
            <a:r>
              <a:rPr dirty="0" sz="2000" spc="-5">
                <a:latin typeface="Arial"/>
                <a:cs typeface="Arial"/>
              </a:rPr>
              <a:t>Our main interest lies in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fluid</a:t>
            </a:r>
            <a:r>
              <a:rPr dirty="0" sz="2000" spc="-2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mechanics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 marR="1278890">
              <a:lnSpc>
                <a:spcPct val="120000"/>
              </a:lnSpc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Weapon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of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choice: OpenFOAM®, </a:t>
            </a:r>
            <a:r>
              <a:rPr dirty="0" u="heavy" sz="2000" spc="-10" b="1">
                <a:solidFill>
                  <a:srgbClr val="A31522"/>
                </a:solidFill>
                <a:uFill>
                  <a:solidFill>
                    <a:srgbClr val="A31522"/>
                  </a:solidFill>
                </a:uFill>
                <a:latin typeface="Arial"/>
                <a:cs typeface="Arial"/>
                <a:hlinkClick r:id="rId2"/>
              </a:rPr>
              <a:t>www.openfoam.com </a:t>
            </a:r>
            <a:r>
              <a:rPr dirty="0" sz="2000" spc="-10" b="1">
                <a:solidFill>
                  <a:srgbClr val="A31522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Open Field </a:t>
            </a:r>
            <a:r>
              <a:rPr dirty="0" sz="2000" spc="-10" b="1">
                <a:latin typeface="Arial"/>
                <a:cs typeface="Arial"/>
              </a:rPr>
              <a:t>Operation </a:t>
            </a:r>
            <a:r>
              <a:rPr dirty="0" sz="2000" spc="-5" b="1">
                <a:latin typeface="Arial"/>
                <a:cs typeface="Arial"/>
              </a:rPr>
              <a:t>and</a:t>
            </a:r>
            <a:r>
              <a:rPr dirty="0" sz="2000" spc="1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Manipulation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10" b="1">
                <a:latin typeface="Arial"/>
                <a:cs typeface="Arial"/>
              </a:rPr>
              <a:t>Leader </a:t>
            </a:r>
            <a:r>
              <a:rPr dirty="0" sz="2000" spc="-5" b="1">
                <a:latin typeface="Arial"/>
                <a:cs typeface="Arial"/>
              </a:rPr>
              <a:t>in </a:t>
            </a:r>
            <a:r>
              <a:rPr dirty="0" sz="2000" spc="-10" b="1">
                <a:latin typeface="Arial"/>
                <a:cs typeface="Arial"/>
              </a:rPr>
              <a:t>OpenSource </a:t>
            </a:r>
            <a:r>
              <a:rPr dirty="0" sz="2000" spc="-5" b="1">
                <a:latin typeface="Arial"/>
                <a:cs typeface="Arial"/>
              </a:rPr>
              <a:t>CFD, </a:t>
            </a:r>
            <a:r>
              <a:rPr dirty="0" sz="2000" spc="-10" b="1">
                <a:latin typeface="Arial"/>
                <a:cs typeface="Arial"/>
              </a:rPr>
              <a:t>market share Germany ~30%, </a:t>
            </a:r>
            <a:r>
              <a:rPr dirty="0" sz="2000" spc="-5" b="1">
                <a:latin typeface="Arial"/>
                <a:cs typeface="Arial"/>
              </a:rPr>
              <a:t>US</a:t>
            </a:r>
            <a:r>
              <a:rPr dirty="0" sz="2000" spc="15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??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3463" y="3810000"/>
            <a:ext cx="3527297" cy="9761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12451" y="4802845"/>
            <a:ext cx="7900034" cy="173228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93675" indent="-180975">
              <a:lnSpc>
                <a:spcPct val="100000"/>
              </a:lnSpc>
              <a:spcBef>
                <a:spcPts val="5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Initiated by </a:t>
            </a:r>
            <a:r>
              <a:rPr dirty="0" sz="2000" spc="-10" b="1">
                <a:latin typeface="Arial"/>
                <a:cs typeface="Arial"/>
              </a:rPr>
              <a:t>Henry </a:t>
            </a:r>
            <a:r>
              <a:rPr dirty="0" sz="2000" spc="-5" b="1">
                <a:latin typeface="Arial"/>
                <a:cs typeface="Arial"/>
              </a:rPr>
              <a:t>Weller </a:t>
            </a:r>
            <a:r>
              <a:rPr dirty="0" sz="2000" spc="-5">
                <a:latin typeface="Arial"/>
                <a:cs typeface="Arial"/>
              </a:rPr>
              <a:t>and </a:t>
            </a:r>
            <a:r>
              <a:rPr dirty="0" sz="2000" spc="-10" b="1">
                <a:latin typeface="Arial"/>
                <a:cs typeface="Arial"/>
              </a:rPr>
              <a:t>Hrvoje Jasak </a:t>
            </a:r>
            <a:r>
              <a:rPr dirty="0" sz="2000" spc="-5">
                <a:latin typeface="Arial"/>
                <a:cs typeface="Arial"/>
              </a:rPr>
              <a:t>at </a:t>
            </a:r>
            <a:r>
              <a:rPr dirty="0" sz="2000" spc="-5" b="1">
                <a:latin typeface="Arial"/>
                <a:cs typeface="Arial"/>
              </a:rPr>
              <a:t>Imperial </a:t>
            </a:r>
            <a:r>
              <a:rPr dirty="0" sz="2000" spc="-5">
                <a:latin typeface="Arial"/>
                <a:cs typeface="Arial"/>
              </a:rPr>
              <a:t>in the</a:t>
            </a:r>
            <a:r>
              <a:rPr dirty="0" sz="2000" spc="7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90s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94310" algn="l"/>
              </a:tabLst>
            </a:pPr>
            <a:r>
              <a:rPr dirty="0" sz="2000" spc="-10" b="1">
                <a:latin typeface="Arial"/>
                <a:cs typeface="Arial"/>
              </a:rPr>
              <a:t>Constant development </a:t>
            </a:r>
            <a:r>
              <a:rPr dirty="0" sz="2000" spc="-5" b="1">
                <a:latin typeface="Arial"/>
                <a:cs typeface="Arial"/>
              </a:rPr>
              <a:t>by </a:t>
            </a:r>
            <a:r>
              <a:rPr dirty="0" sz="2000" spc="-10" b="1">
                <a:latin typeface="Arial"/>
                <a:cs typeface="Arial"/>
              </a:rPr>
              <a:t>universities </a:t>
            </a:r>
            <a:r>
              <a:rPr dirty="0" sz="2000" spc="-5" b="1">
                <a:latin typeface="Arial"/>
                <a:cs typeface="Arial"/>
              </a:rPr>
              <a:t>and</a:t>
            </a:r>
            <a:r>
              <a:rPr dirty="0" sz="2000" spc="8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companies</a:t>
            </a:r>
            <a:r>
              <a:rPr dirty="0" sz="2000" spc="-10">
                <a:latin typeface="Arial"/>
                <a:cs typeface="Arial"/>
              </a:rPr>
              <a:t>,</a:t>
            </a:r>
            <a:endParaRPr sz="2000">
              <a:latin typeface="Arial"/>
              <a:cs typeface="Arial"/>
            </a:endParaRPr>
          </a:p>
          <a:p>
            <a:pPr marL="193675">
              <a:lnSpc>
                <a:spcPct val="100000"/>
              </a:lnSpc>
            </a:pPr>
            <a:r>
              <a:rPr dirty="0" sz="2000" spc="-5">
                <a:latin typeface="Arial"/>
                <a:cs typeface="Arial"/>
              </a:rPr>
              <a:t>~ </a:t>
            </a:r>
            <a:r>
              <a:rPr dirty="0" sz="2000" spc="-10">
                <a:latin typeface="Arial"/>
                <a:cs typeface="Arial"/>
              </a:rPr>
              <a:t>2.000.000 </a:t>
            </a:r>
            <a:r>
              <a:rPr dirty="0" sz="2000" spc="-5">
                <a:latin typeface="Arial"/>
                <a:cs typeface="Arial"/>
              </a:rPr>
              <a:t>LOC </a:t>
            </a:r>
            <a:r>
              <a:rPr dirty="0" sz="2000" spc="-10">
                <a:latin typeface="Arial"/>
                <a:cs typeface="Arial"/>
              </a:rPr>
              <a:t>according </a:t>
            </a:r>
            <a:r>
              <a:rPr dirty="0" sz="2000" spc="-5">
                <a:latin typeface="Arial"/>
                <a:cs typeface="Arial"/>
              </a:rPr>
              <a:t>to </a:t>
            </a:r>
            <a:r>
              <a:rPr dirty="0" sz="2000" spc="-10">
                <a:latin typeface="Arial"/>
                <a:cs typeface="Arial"/>
              </a:rPr>
              <a:t>Jasak </a:t>
            </a:r>
            <a:r>
              <a:rPr dirty="0" sz="2000" spc="-5">
                <a:latin typeface="Arial"/>
                <a:cs typeface="Arial"/>
              </a:rPr>
              <a:t>(end of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2009)</a:t>
            </a:r>
            <a:endParaRPr sz="2000">
              <a:latin typeface="Arial"/>
              <a:cs typeface="Arial"/>
            </a:endParaRPr>
          </a:p>
          <a:p>
            <a:pPr marL="193675" marR="5080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10">
                <a:latin typeface="Arial"/>
                <a:cs typeface="Arial"/>
              </a:rPr>
              <a:t>Capable </a:t>
            </a:r>
            <a:r>
              <a:rPr dirty="0" sz="2000" spc="-5">
                <a:latin typeface="Arial"/>
                <a:cs typeface="Arial"/>
              </a:rPr>
              <a:t>of </a:t>
            </a:r>
            <a:r>
              <a:rPr dirty="0" sz="2000" spc="-10">
                <a:latin typeface="Arial"/>
                <a:cs typeface="Arial"/>
              </a:rPr>
              <a:t>doing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Finite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Volume,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Finite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Element, Particle Methods  (Lagrangian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tracking, DSMC, MD),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Electromagnetics,</a:t>
            </a:r>
            <a:r>
              <a:rPr dirty="0" sz="2000" spc="7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Financial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58470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57506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65997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74488" y="2670855"/>
            <a:ext cx="3263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rox.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47169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D5A933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45839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D5A933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44510" y="2670855"/>
            <a:ext cx="590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D5A933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03562" y="2670855"/>
            <a:ext cx="45402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D5A933"/>
                </a:solidFill>
                <a:latin typeface="Arial"/>
                <a:cs typeface="Arial"/>
              </a:rPr>
              <a:t>isfies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04047" y="2670855"/>
            <a:ext cx="15811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D5A933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61868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D5A933"/>
                </a:solidFill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70274" y="2670855"/>
            <a:ext cx="15811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D5A933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28094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D5A933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26791" y="2670855"/>
            <a:ext cx="483234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D5A933"/>
                </a:solidFill>
                <a:latin typeface="Arial"/>
                <a:cs typeface="Arial"/>
              </a:rPr>
              <a:t>ntum.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87021" y="3951021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87938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4670" y="2670855"/>
            <a:ext cx="10922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43268" y="2670855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50457" y="2670855"/>
            <a:ext cx="10922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9055" y="2670855"/>
            <a:ext cx="4953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80960" y="2670855"/>
            <a:ext cx="12827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U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22393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69228" y="2670855"/>
            <a:ext cx="4953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18704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217595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16486" y="2670855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22276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21053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29540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38027" y="2670855"/>
            <a:ext cx="13843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w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76162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32569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31346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230123" y="2670855"/>
            <a:ext cx="4953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79486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u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87327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32656" y="2670855"/>
            <a:ext cx="10922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u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341254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440142" y="2670855"/>
            <a:ext cx="4953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489615" y="2670855"/>
            <a:ext cx="10922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98213" y="2670855"/>
            <a:ext cx="10922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754731" y="2670855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813941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943179" y="2457498"/>
            <a:ext cx="10413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+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095729" y="2457498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54923" y="2457498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53735" y="2457498"/>
            <a:ext cx="15811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11671" y="2457498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70865" y="2457498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530059" y="2457498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38581" y="2457498"/>
            <a:ext cx="4953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88462" y="2457498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787125" y="2457498"/>
            <a:ext cx="590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(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46168" y="2457498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953582" y="2457498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062037" y="2457498"/>
            <a:ext cx="4953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111369" y="2457498"/>
            <a:ext cx="4953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,</a:t>
            </a:r>
            <a:endParaRPr sz="14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207218" y="2457498"/>
            <a:ext cx="12827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U</a:t>
            </a:r>
            <a:endParaRPr sz="14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35323" y="2457498"/>
            <a:ext cx="590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443124" y="2457498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-</a:t>
            </a:r>
            <a:endParaRPr sz="14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551320" y="2457498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610390" y="2457498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709078" y="2457498"/>
            <a:ext cx="15811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866890" y="2457498"/>
            <a:ext cx="87756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::laplacian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743438" y="2457498"/>
            <a:ext cx="3257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(nu,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115087" y="2457498"/>
            <a:ext cx="12827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U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243191" y="2457498"/>
            <a:ext cx="590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350993" y="2457498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410062" y="2457498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097914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196514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04823" y="2670855"/>
            <a:ext cx="4953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354008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1452608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551208" y="2670855"/>
            <a:ext cx="590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(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610189" y="2670855"/>
            <a:ext cx="12827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U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38264" y="2670855"/>
            <a:ext cx="11874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856543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q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964852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120442" y="2670855"/>
            <a:ext cx="10413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=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224043" y="2670855"/>
            <a:ext cx="104139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=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376434" y="2670855"/>
            <a:ext cx="590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-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435468" y="2670855"/>
            <a:ext cx="590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2494502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2593154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691807" y="2670855"/>
            <a:ext cx="590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750841" y="2670855"/>
            <a:ext cx="5905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:</a:t>
            </a:r>
            <a:endParaRPr sz="14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2809875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g</a:t>
            </a:r>
            <a:endParaRPr sz="14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918237" y="2670855"/>
            <a:ext cx="6921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987240" y="2670855"/>
            <a:ext cx="20701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ad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193332" y="2670855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(</a:t>
            </a:r>
            <a:endParaRPr sz="14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3252011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360431" y="2670855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3419523" y="2670855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478615" y="2670855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;</a:t>
            </a:r>
            <a:endParaRPr sz="14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585085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//</a:t>
            </a:r>
            <a:endParaRPr sz="14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3731957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830735" y="2670855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o</a:t>
            </a:r>
            <a:endParaRPr sz="14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939221" y="2670855"/>
            <a:ext cx="4953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3988584" y="2670855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255851" y="2457498"/>
            <a:ext cx="11874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364114" y="2457498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462873" y="2457498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561633" y="2457498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620774" y="2457498"/>
            <a:ext cx="70104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orMatrix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2367528" y="2457498"/>
            <a:ext cx="12827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2495758" y="2457498"/>
            <a:ext cx="11874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614191" y="2457498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q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722654" y="2457498"/>
            <a:ext cx="108585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2831118" y="2457498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(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2939806" y="2457498"/>
            <a:ext cx="95758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fvm::ddt(U)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72980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Coupling to Continuum</a:t>
            </a:r>
            <a:r>
              <a:rPr dirty="0" sz="2400" spc="-45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Methods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000000"/>
                </a:solidFill>
              </a:rPr>
              <a:t>How does OpenFOAM (R) work? </a:t>
            </a:r>
            <a:r>
              <a:rPr dirty="0" sz="2400">
                <a:solidFill>
                  <a:srgbClr val="000000"/>
                </a:solidFill>
              </a:rPr>
              <a:t>– </a:t>
            </a:r>
            <a:r>
              <a:rPr dirty="0" sz="2400" spc="-5">
                <a:solidFill>
                  <a:srgbClr val="000000"/>
                </a:solidFill>
              </a:rPr>
              <a:t>PISO</a:t>
            </a:r>
            <a:r>
              <a:rPr dirty="0" sz="2400" spc="-10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Algorithm</a:t>
            </a:r>
            <a:endParaRPr sz="2400"/>
          </a:p>
        </p:txBody>
      </p:sp>
      <p:sp>
        <p:nvSpPr>
          <p:cNvPr id="113" name="object 11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 txBox="1"/>
          <p:nvPr/>
        </p:nvSpPr>
        <p:spPr>
          <a:xfrm>
            <a:off x="1097914" y="2457498"/>
            <a:ext cx="5969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f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157108" y="2457498"/>
            <a:ext cx="99060" cy="1987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45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v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1026299" y="2448305"/>
            <a:ext cx="8785098" cy="472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1007249" y="2429255"/>
            <a:ext cx="8823325" cy="491490"/>
          </a:xfrm>
          <a:custGeom>
            <a:avLst/>
            <a:gdLst/>
            <a:ahLst/>
            <a:cxnLst/>
            <a:rect l="l" t="t" r="r" b="b"/>
            <a:pathLst>
              <a:path w="8823325" h="491489">
                <a:moveTo>
                  <a:pt x="8823198" y="491489"/>
                </a:moveTo>
                <a:lnTo>
                  <a:pt x="8823198" y="0"/>
                </a:lnTo>
                <a:lnTo>
                  <a:pt x="0" y="0"/>
                </a:lnTo>
                <a:lnTo>
                  <a:pt x="0" y="491490"/>
                </a:lnTo>
                <a:lnTo>
                  <a:pt x="19050" y="49149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8785098" y="38099"/>
                </a:lnTo>
                <a:lnTo>
                  <a:pt x="8785098" y="19049"/>
                </a:lnTo>
                <a:lnTo>
                  <a:pt x="8804148" y="38099"/>
                </a:lnTo>
                <a:lnTo>
                  <a:pt x="8804148" y="491489"/>
                </a:lnTo>
                <a:lnTo>
                  <a:pt x="8823198" y="491489"/>
                </a:lnTo>
                <a:close/>
              </a:path>
              <a:path w="8823325" h="491489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8823325" h="491489">
                <a:moveTo>
                  <a:pt x="38100" y="49149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491490"/>
                </a:lnTo>
                <a:lnTo>
                  <a:pt x="38100" y="491490"/>
                </a:lnTo>
                <a:close/>
              </a:path>
              <a:path w="8823325" h="491489">
                <a:moveTo>
                  <a:pt x="8804148" y="38099"/>
                </a:moveTo>
                <a:lnTo>
                  <a:pt x="8785098" y="19049"/>
                </a:lnTo>
                <a:lnTo>
                  <a:pt x="8785098" y="38099"/>
                </a:lnTo>
                <a:lnTo>
                  <a:pt x="8804148" y="38099"/>
                </a:lnTo>
                <a:close/>
              </a:path>
              <a:path w="8823325" h="491489">
                <a:moveTo>
                  <a:pt x="8804148" y="491489"/>
                </a:moveTo>
                <a:lnTo>
                  <a:pt x="8804148" y="38099"/>
                </a:lnTo>
                <a:lnTo>
                  <a:pt x="8785098" y="38099"/>
                </a:lnTo>
                <a:lnTo>
                  <a:pt x="8785098" y="491489"/>
                </a:lnTo>
                <a:lnTo>
                  <a:pt x="8804148" y="491489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5"/>
              <a:t>Pressure-Implicit Split-Operator </a:t>
            </a:r>
            <a:r>
              <a:rPr dirty="0" spc="-5" i="0">
                <a:latin typeface="Arial"/>
                <a:cs typeface="Arial"/>
              </a:rPr>
              <a:t>(PISO)</a:t>
            </a:r>
            <a:r>
              <a:rPr dirty="0" spc="-120" i="0">
                <a:latin typeface="Arial"/>
                <a:cs typeface="Arial"/>
              </a:rPr>
              <a:t> </a:t>
            </a:r>
            <a:r>
              <a:rPr dirty="0" spc="-5" i="0">
                <a:latin typeface="Arial"/>
                <a:cs typeface="Arial"/>
              </a:rPr>
              <a:t>Algorithm</a:t>
            </a:r>
          </a:p>
          <a:p>
            <a:pPr marL="12700">
              <a:lnSpc>
                <a:spcPct val="100000"/>
              </a:lnSpc>
            </a:pPr>
            <a:r>
              <a:rPr dirty="0" spc="-5" b="1" i="0">
                <a:latin typeface="Arial"/>
                <a:cs typeface="Arial"/>
              </a:rPr>
              <a:t>for (runTime++; !runTime.end(); </a:t>
            </a:r>
            <a:r>
              <a:rPr dirty="0" spc="-10" b="1" i="0">
                <a:latin typeface="Arial"/>
                <a:cs typeface="Arial"/>
              </a:rPr>
              <a:t>runTime++) </a:t>
            </a:r>
            <a:r>
              <a:rPr dirty="0" spc="-5" b="1" i="0">
                <a:solidFill>
                  <a:srgbClr val="D5A933"/>
                </a:solidFill>
                <a:latin typeface="Arial"/>
                <a:cs typeface="Arial"/>
              </a:rPr>
              <a:t>// use the </a:t>
            </a:r>
            <a:r>
              <a:rPr dirty="0" spc="-10" b="1" i="0">
                <a:solidFill>
                  <a:srgbClr val="D5A933"/>
                </a:solidFill>
                <a:latin typeface="Arial"/>
                <a:cs typeface="Arial"/>
              </a:rPr>
              <a:t>runTime </a:t>
            </a:r>
            <a:r>
              <a:rPr dirty="0" spc="-5" b="1" i="0">
                <a:solidFill>
                  <a:srgbClr val="D5A933"/>
                </a:solidFill>
                <a:latin typeface="Arial"/>
                <a:cs typeface="Arial"/>
              </a:rPr>
              <a:t>object to control time</a:t>
            </a:r>
            <a:r>
              <a:rPr dirty="0" spc="35" b="1" i="0">
                <a:solidFill>
                  <a:srgbClr val="D5A933"/>
                </a:solidFill>
                <a:latin typeface="Arial"/>
                <a:cs typeface="Arial"/>
              </a:rPr>
              <a:t> </a:t>
            </a:r>
            <a:r>
              <a:rPr dirty="0" spc="-5" b="1" i="0">
                <a:solidFill>
                  <a:srgbClr val="D5A933"/>
                </a:solidFill>
                <a:latin typeface="Arial"/>
                <a:cs typeface="Arial"/>
              </a:rPr>
              <a:t>stepping</a:t>
            </a:r>
          </a:p>
          <a:p>
            <a:pPr marL="12700">
              <a:lnSpc>
                <a:spcPct val="100000"/>
              </a:lnSpc>
            </a:pPr>
            <a:r>
              <a:rPr dirty="0" spc="-5" b="1" i="0">
                <a:latin typeface="Arial"/>
                <a:cs typeface="Arial"/>
              </a:rPr>
              <a:t>{</a:t>
            </a:r>
          </a:p>
          <a:p>
            <a:pPr marL="257810">
              <a:lnSpc>
                <a:spcPct val="100000"/>
              </a:lnSpc>
            </a:pPr>
            <a:r>
              <a:rPr dirty="0" spc="-5" b="1" i="0">
                <a:solidFill>
                  <a:srgbClr val="D5A933"/>
                </a:solidFill>
                <a:latin typeface="Arial"/>
                <a:cs typeface="Arial"/>
              </a:rPr>
              <a:t>//linear </a:t>
            </a:r>
            <a:r>
              <a:rPr dirty="0" spc="-10" b="1" i="0">
                <a:solidFill>
                  <a:srgbClr val="D5A933"/>
                </a:solidFill>
                <a:latin typeface="Arial"/>
                <a:cs typeface="Arial"/>
              </a:rPr>
              <a:t>momentum equation. </a:t>
            </a:r>
            <a:r>
              <a:rPr dirty="0" spc="-5" b="1" i="0">
                <a:solidFill>
                  <a:srgbClr val="D5A933"/>
                </a:solidFill>
                <a:latin typeface="Arial"/>
                <a:cs typeface="Arial"/>
              </a:rPr>
              <a:t>The flux of U, phi, is treated</a:t>
            </a:r>
            <a:r>
              <a:rPr dirty="0" spc="-40" b="1" i="0">
                <a:solidFill>
                  <a:srgbClr val="D5A933"/>
                </a:solidFill>
                <a:latin typeface="Arial"/>
                <a:cs typeface="Arial"/>
              </a:rPr>
              <a:t> </a:t>
            </a:r>
            <a:r>
              <a:rPr dirty="0" spc="-5" b="1" i="0">
                <a:solidFill>
                  <a:srgbClr val="D5A933"/>
                </a:solidFill>
                <a:latin typeface="Arial"/>
                <a:cs typeface="Arial"/>
              </a:rPr>
              <a:t>explicity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algn="r" marR="1637664">
              <a:lnSpc>
                <a:spcPct val="100000"/>
              </a:lnSpc>
            </a:pPr>
            <a:r>
              <a:rPr dirty="0" spc="2345" i="0">
                <a:solidFill>
                  <a:srgbClr val="D5A933"/>
                </a:solidFill>
                <a:latin typeface="Wingdings"/>
                <a:cs typeface="Wingdings"/>
              </a:rPr>
              <a:t>€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208915">
              <a:lnSpc>
                <a:spcPct val="100000"/>
              </a:lnSpc>
            </a:pPr>
            <a:r>
              <a:rPr dirty="0" spc="-5" b="1" i="0">
                <a:latin typeface="Arial"/>
                <a:cs typeface="Arial"/>
              </a:rPr>
              <a:t>for (int corr=0; corr&lt;nCorr; corr++) </a:t>
            </a:r>
            <a:r>
              <a:rPr dirty="0" spc="-5" b="1" i="0">
                <a:solidFill>
                  <a:srgbClr val="D5A933"/>
                </a:solidFill>
                <a:latin typeface="Arial"/>
                <a:cs typeface="Arial"/>
              </a:rPr>
              <a:t>// --- PISO loop---- take nCorr corrector steps</a:t>
            </a:r>
          </a:p>
        </p:txBody>
      </p:sp>
      <p:sp>
        <p:nvSpPr>
          <p:cNvPr id="120" name="object 120"/>
          <p:cNvSpPr txBox="1"/>
          <p:nvPr/>
        </p:nvSpPr>
        <p:spPr>
          <a:xfrm>
            <a:off x="1085221" y="3281422"/>
            <a:ext cx="9461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1026299" y="2923413"/>
            <a:ext cx="8782303" cy="29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007249" y="2920745"/>
            <a:ext cx="8823325" cy="51435"/>
          </a:xfrm>
          <a:custGeom>
            <a:avLst/>
            <a:gdLst/>
            <a:ahLst/>
            <a:cxnLst/>
            <a:rect l="l" t="t" r="r" b="b"/>
            <a:pathLst>
              <a:path w="8823325" h="51435">
                <a:moveTo>
                  <a:pt x="38100" y="12954"/>
                </a:moveTo>
                <a:lnTo>
                  <a:pt x="38100" y="0"/>
                </a:lnTo>
                <a:lnTo>
                  <a:pt x="0" y="0"/>
                </a:lnTo>
                <a:lnTo>
                  <a:pt x="0" y="51054"/>
                </a:lnTo>
                <a:lnTo>
                  <a:pt x="19049" y="51054"/>
                </a:lnTo>
                <a:lnTo>
                  <a:pt x="19050" y="12954"/>
                </a:lnTo>
                <a:lnTo>
                  <a:pt x="38100" y="12954"/>
                </a:lnTo>
                <a:close/>
              </a:path>
              <a:path w="8823325" h="51435">
                <a:moveTo>
                  <a:pt x="8804148" y="12953"/>
                </a:moveTo>
                <a:lnTo>
                  <a:pt x="19050" y="12954"/>
                </a:lnTo>
                <a:lnTo>
                  <a:pt x="38100" y="32004"/>
                </a:lnTo>
                <a:lnTo>
                  <a:pt x="38100" y="51054"/>
                </a:lnTo>
                <a:lnTo>
                  <a:pt x="8785098" y="51053"/>
                </a:lnTo>
                <a:lnTo>
                  <a:pt x="8785098" y="32003"/>
                </a:lnTo>
                <a:lnTo>
                  <a:pt x="8804148" y="12953"/>
                </a:lnTo>
                <a:close/>
              </a:path>
              <a:path w="8823325" h="51435">
                <a:moveTo>
                  <a:pt x="38100" y="51054"/>
                </a:moveTo>
                <a:lnTo>
                  <a:pt x="38100" y="32004"/>
                </a:lnTo>
                <a:lnTo>
                  <a:pt x="19050" y="12954"/>
                </a:lnTo>
                <a:lnTo>
                  <a:pt x="19049" y="51054"/>
                </a:lnTo>
                <a:lnTo>
                  <a:pt x="38100" y="51054"/>
                </a:lnTo>
                <a:close/>
              </a:path>
              <a:path w="8823325" h="51435">
                <a:moveTo>
                  <a:pt x="8823198" y="51053"/>
                </a:moveTo>
                <a:lnTo>
                  <a:pt x="8823198" y="0"/>
                </a:lnTo>
                <a:lnTo>
                  <a:pt x="8785098" y="0"/>
                </a:lnTo>
                <a:lnTo>
                  <a:pt x="8785098" y="12953"/>
                </a:lnTo>
                <a:lnTo>
                  <a:pt x="8804148" y="12953"/>
                </a:lnTo>
                <a:lnTo>
                  <a:pt x="8804148" y="51053"/>
                </a:lnTo>
                <a:lnTo>
                  <a:pt x="8823198" y="51053"/>
                </a:lnTo>
                <a:close/>
              </a:path>
              <a:path w="8823325" h="51435">
                <a:moveTo>
                  <a:pt x="8804148" y="51053"/>
                </a:moveTo>
                <a:lnTo>
                  <a:pt x="8804148" y="12953"/>
                </a:lnTo>
                <a:lnTo>
                  <a:pt x="8785098" y="32003"/>
                </a:lnTo>
                <a:lnTo>
                  <a:pt x="8785098" y="51053"/>
                </a:lnTo>
                <a:lnTo>
                  <a:pt x="8804148" y="5105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5842139" y="2968751"/>
            <a:ext cx="1169035" cy="611505"/>
          </a:xfrm>
          <a:custGeom>
            <a:avLst/>
            <a:gdLst/>
            <a:ahLst/>
            <a:cxnLst/>
            <a:rect l="l" t="t" r="r" b="b"/>
            <a:pathLst>
              <a:path w="1169034" h="611504">
                <a:moveTo>
                  <a:pt x="1168908" y="576833"/>
                </a:moveTo>
                <a:lnTo>
                  <a:pt x="16763" y="0"/>
                </a:lnTo>
                <a:lnTo>
                  <a:pt x="0" y="34289"/>
                </a:lnTo>
                <a:lnTo>
                  <a:pt x="1152131" y="611123"/>
                </a:lnTo>
                <a:lnTo>
                  <a:pt x="1168908" y="576833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587875" y="3646304"/>
            <a:ext cx="277325" cy="1316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535309" y="3543300"/>
            <a:ext cx="5007610" cy="234950"/>
          </a:xfrm>
          <a:custGeom>
            <a:avLst/>
            <a:gdLst/>
            <a:ahLst/>
            <a:cxnLst/>
            <a:rect l="l" t="t" r="r" b="b"/>
            <a:pathLst>
              <a:path w="5007609" h="234950">
                <a:moveTo>
                  <a:pt x="5007102" y="234696"/>
                </a:moveTo>
                <a:lnTo>
                  <a:pt x="5007102" y="0"/>
                </a:lnTo>
                <a:lnTo>
                  <a:pt x="0" y="0"/>
                </a:lnTo>
                <a:lnTo>
                  <a:pt x="0" y="234696"/>
                </a:lnTo>
                <a:lnTo>
                  <a:pt x="19050" y="234696"/>
                </a:lnTo>
                <a:lnTo>
                  <a:pt x="19050" y="38100"/>
                </a:lnTo>
                <a:lnTo>
                  <a:pt x="38099" y="19050"/>
                </a:lnTo>
                <a:lnTo>
                  <a:pt x="38099" y="38100"/>
                </a:lnTo>
                <a:lnTo>
                  <a:pt x="4968989" y="38100"/>
                </a:lnTo>
                <a:lnTo>
                  <a:pt x="4968989" y="19050"/>
                </a:lnTo>
                <a:lnTo>
                  <a:pt x="4988039" y="38100"/>
                </a:lnTo>
                <a:lnTo>
                  <a:pt x="4988039" y="234696"/>
                </a:lnTo>
                <a:lnTo>
                  <a:pt x="5007102" y="234696"/>
                </a:lnTo>
                <a:close/>
              </a:path>
              <a:path w="5007609" h="234950">
                <a:moveTo>
                  <a:pt x="38099" y="38100"/>
                </a:moveTo>
                <a:lnTo>
                  <a:pt x="38099" y="19050"/>
                </a:lnTo>
                <a:lnTo>
                  <a:pt x="19050" y="38100"/>
                </a:lnTo>
                <a:lnTo>
                  <a:pt x="38099" y="38100"/>
                </a:lnTo>
                <a:close/>
              </a:path>
              <a:path w="5007609" h="234950">
                <a:moveTo>
                  <a:pt x="38099" y="234696"/>
                </a:moveTo>
                <a:lnTo>
                  <a:pt x="38099" y="38100"/>
                </a:lnTo>
                <a:lnTo>
                  <a:pt x="19050" y="38100"/>
                </a:lnTo>
                <a:lnTo>
                  <a:pt x="19050" y="234696"/>
                </a:lnTo>
                <a:lnTo>
                  <a:pt x="38099" y="234696"/>
                </a:lnTo>
                <a:close/>
              </a:path>
              <a:path w="5007609" h="234950">
                <a:moveTo>
                  <a:pt x="4988039" y="38100"/>
                </a:moveTo>
                <a:lnTo>
                  <a:pt x="4968989" y="19050"/>
                </a:lnTo>
                <a:lnTo>
                  <a:pt x="4968989" y="38100"/>
                </a:lnTo>
                <a:lnTo>
                  <a:pt x="4988039" y="38100"/>
                </a:lnTo>
                <a:close/>
              </a:path>
              <a:path w="5007609" h="234950">
                <a:moveTo>
                  <a:pt x="4988039" y="234696"/>
                </a:moveTo>
                <a:lnTo>
                  <a:pt x="4988039" y="38100"/>
                </a:lnTo>
                <a:lnTo>
                  <a:pt x="4968989" y="38100"/>
                </a:lnTo>
                <a:lnTo>
                  <a:pt x="4968989" y="234696"/>
                </a:lnTo>
                <a:lnTo>
                  <a:pt x="4988039" y="234696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 txBox="1"/>
          <p:nvPr/>
        </p:nvSpPr>
        <p:spPr>
          <a:xfrm>
            <a:off x="7153033" y="3228086"/>
            <a:ext cx="24777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momenum</a:t>
            </a:r>
            <a:r>
              <a:rPr dirty="0" sz="2000" spc="-2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predictor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4577970" y="3777996"/>
            <a:ext cx="4744242" cy="406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535309" y="3777996"/>
            <a:ext cx="5007610" cy="452120"/>
          </a:xfrm>
          <a:custGeom>
            <a:avLst/>
            <a:gdLst/>
            <a:ahLst/>
            <a:cxnLst/>
            <a:rect l="l" t="t" r="r" b="b"/>
            <a:pathLst>
              <a:path w="5007609" h="452120">
                <a:moveTo>
                  <a:pt x="38100" y="413766"/>
                </a:moveTo>
                <a:lnTo>
                  <a:pt x="38100" y="0"/>
                </a:lnTo>
                <a:lnTo>
                  <a:pt x="0" y="0"/>
                </a:lnTo>
                <a:lnTo>
                  <a:pt x="0" y="451866"/>
                </a:lnTo>
                <a:lnTo>
                  <a:pt x="19050" y="451866"/>
                </a:lnTo>
                <a:lnTo>
                  <a:pt x="19050" y="413766"/>
                </a:lnTo>
                <a:lnTo>
                  <a:pt x="38100" y="413766"/>
                </a:lnTo>
                <a:close/>
              </a:path>
              <a:path w="5007609" h="452120">
                <a:moveTo>
                  <a:pt x="4988039" y="413765"/>
                </a:moveTo>
                <a:lnTo>
                  <a:pt x="19050" y="413766"/>
                </a:lnTo>
                <a:lnTo>
                  <a:pt x="38100" y="432816"/>
                </a:lnTo>
                <a:lnTo>
                  <a:pt x="38100" y="451866"/>
                </a:lnTo>
                <a:lnTo>
                  <a:pt x="4968989" y="451865"/>
                </a:lnTo>
                <a:lnTo>
                  <a:pt x="4968989" y="432816"/>
                </a:lnTo>
                <a:lnTo>
                  <a:pt x="4988039" y="413765"/>
                </a:lnTo>
                <a:close/>
              </a:path>
              <a:path w="5007609" h="452120">
                <a:moveTo>
                  <a:pt x="38100" y="451866"/>
                </a:moveTo>
                <a:lnTo>
                  <a:pt x="38100" y="432816"/>
                </a:lnTo>
                <a:lnTo>
                  <a:pt x="19050" y="413766"/>
                </a:lnTo>
                <a:lnTo>
                  <a:pt x="19050" y="451866"/>
                </a:lnTo>
                <a:lnTo>
                  <a:pt x="38100" y="451866"/>
                </a:lnTo>
                <a:close/>
              </a:path>
              <a:path w="5007609" h="452120">
                <a:moveTo>
                  <a:pt x="5007102" y="451865"/>
                </a:moveTo>
                <a:lnTo>
                  <a:pt x="5007102" y="0"/>
                </a:lnTo>
                <a:lnTo>
                  <a:pt x="4968989" y="0"/>
                </a:lnTo>
                <a:lnTo>
                  <a:pt x="4968989" y="413765"/>
                </a:lnTo>
                <a:lnTo>
                  <a:pt x="4988039" y="413765"/>
                </a:lnTo>
                <a:lnTo>
                  <a:pt x="4988039" y="451865"/>
                </a:lnTo>
                <a:lnTo>
                  <a:pt x="5007102" y="451865"/>
                </a:lnTo>
                <a:close/>
              </a:path>
              <a:path w="5007609" h="452120">
                <a:moveTo>
                  <a:pt x="4988039" y="451865"/>
                </a:moveTo>
                <a:lnTo>
                  <a:pt x="4988039" y="413765"/>
                </a:lnTo>
                <a:lnTo>
                  <a:pt x="4968989" y="432816"/>
                </a:lnTo>
                <a:lnTo>
                  <a:pt x="4968989" y="451865"/>
                </a:lnTo>
                <a:lnTo>
                  <a:pt x="4988039" y="451865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 txBox="1"/>
          <p:nvPr/>
        </p:nvSpPr>
        <p:spPr>
          <a:xfrm>
            <a:off x="888627" y="3494780"/>
            <a:ext cx="8817610" cy="3225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5765" marR="551688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volScalarField rUA =</a:t>
            </a:r>
            <a:r>
              <a:rPr dirty="0" sz="1400" spc="-5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1.0/UEqn.A();  U =</a:t>
            </a: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rUA*UEqn.H();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phi = </a:t>
            </a: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(fvc::interpolate(U) </a:t>
            </a: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&amp;</a:t>
            </a:r>
            <a:r>
              <a:rPr dirty="0" sz="1400" spc="-2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mesh.Sf())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405765">
              <a:lnSpc>
                <a:spcPct val="100000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for (int nonOrth=0; nonOrth&lt;=nNonOrthCorr;</a:t>
            </a:r>
            <a:r>
              <a:rPr dirty="0" sz="1400" spc="-5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nonOrth++)</a:t>
            </a:r>
            <a:endParaRPr sz="1400">
              <a:latin typeface="Arial"/>
              <a:cs typeface="Arial"/>
            </a:endParaRPr>
          </a:p>
          <a:p>
            <a:pPr marL="405765">
              <a:lnSpc>
                <a:spcPct val="100000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601980" marR="350520">
              <a:lnSpc>
                <a:spcPct val="100000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fvScalarMatrix pEqn ( fvm::laplacian(rUA, p) == fvc::div(phi) ); </a:t>
            </a: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// set up the pressure equation  </a:t>
            </a: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pEqn.solve();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50">
              <a:latin typeface="Times New Roman"/>
              <a:cs typeface="Times New Roman"/>
            </a:endParaRPr>
          </a:p>
          <a:p>
            <a:pPr marL="601980">
              <a:lnSpc>
                <a:spcPct val="100000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if (nonOrth == nNonOrthCorr) phi -= pEqn.flux(); </a:t>
            </a: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// on last non-orth. </a:t>
            </a:r>
            <a:r>
              <a:rPr dirty="0" sz="1400" spc="-15" b="1">
                <a:solidFill>
                  <a:srgbClr val="D5A933"/>
                </a:solidFill>
                <a:latin typeface="Arial"/>
                <a:cs typeface="Arial"/>
              </a:rPr>
              <a:t>corr., </a:t>
            </a: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correct flux using new</a:t>
            </a:r>
            <a:r>
              <a:rPr dirty="0" sz="1400" spc="-65" b="1">
                <a:solidFill>
                  <a:srgbClr val="D5A933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p</a:t>
            </a:r>
            <a:endParaRPr sz="1400">
              <a:latin typeface="Arial"/>
              <a:cs typeface="Arial"/>
            </a:endParaRPr>
          </a:p>
          <a:p>
            <a:pPr marL="405765" marR="5305425">
              <a:lnSpc>
                <a:spcPct val="100000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} </a:t>
            </a: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// end of non-orthogonality </a:t>
            </a:r>
            <a:r>
              <a:rPr dirty="0" sz="1400" spc="-10" b="1">
                <a:solidFill>
                  <a:srgbClr val="D5A933"/>
                </a:solidFill>
                <a:latin typeface="Arial"/>
                <a:cs typeface="Arial"/>
              </a:rPr>
              <a:t>looping  </a:t>
            </a: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U -= rUA*fvc::grad(p);  </a:t>
            </a: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U.correctBoundaryConditions();</a:t>
            </a:r>
            <a:endParaRPr sz="1400">
              <a:latin typeface="Arial"/>
              <a:cs typeface="Arial"/>
            </a:endParaRPr>
          </a:p>
          <a:p>
            <a:pPr algn="ctr" marR="6381750">
              <a:lnSpc>
                <a:spcPct val="100000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} </a:t>
            </a: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// end of the PISO</a:t>
            </a:r>
            <a:r>
              <a:rPr dirty="0" sz="1400" spc="-55" b="1">
                <a:solidFill>
                  <a:srgbClr val="D5A933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loop</a:t>
            </a:r>
            <a:endParaRPr sz="1400">
              <a:latin typeface="Arial"/>
              <a:cs typeface="Arial"/>
            </a:endParaRPr>
          </a:p>
          <a:p>
            <a:pPr algn="ctr" marR="6423025">
              <a:lnSpc>
                <a:spcPct val="100000"/>
              </a:lnSpc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} </a:t>
            </a: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// end of the time step</a:t>
            </a:r>
            <a:r>
              <a:rPr dirty="0" sz="1400" spc="-60" b="1">
                <a:solidFill>
                  <a:srgbClr val="D5A933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D5A933"/>
                </a:solidFill>
                <a:latin typeface="Arial"/>
                <a:cs typeface="Arial"/>
              </a:rPr>
              <a:t>loop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2" name="object 1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33" name="object 133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6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4" name="object 1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47377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Coupling to Continuum</a:t>
            </a:r>
            <a:r>
              <a:rPr dirty="0" sz="2400" spc="-12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Methods  </a:t>
            </a:r>
            <a:r>
              <a:rPr dirty="0" sz="2400" spc="-5">
                <a:solidFill>
                  <a:srgbClr val="000000"/>
                </a:solidFill>
              </a:rPr>
              <a:t>How does OpenFOAM (R)</a:t>
            </a:r>
            <a:r>
              <a:rPr dirty="0" sz="2400" spc="-8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work?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11693" y="1743455"/>
            <a:ext cx="7526655" cy="320040"/>
          </a:xfrm>
          <a:custGeom>
            <a:avLst/>
            <a:gdLst/>
            <a:ahLst/>
            <a:cxnLst/>
            <a:rect l="l" t="t" r="r" b="b"/>
            <a:pathLst>
              <a:path w="7526655" h="320039">
                <a:moveTo>
                  <a:pt x="7526274" y="320039"/>
                </a:moveTo>
                <a:lnTo>
                  <a:pt x="7526274" y="0"/>
                </a:lnTo>
                <a:lnTo>
                  <a:pt x="0" y="0"/>
                </a:lnTo>
                <a:lnTo>
                  <a:pt x="0" y="320040"/>
                </a:lnTo>
                <a:lnTo>
                  <a:pt x="19050" y="320040"/>
                </a:lnTo>
                <a:lnTo>
                  <a:pt x="19050" y="38100"/>
                </a:lnTo>
                <a:lnTo>
                  <a:pt x="38099" y="19050"/>
                </a:lnTo>
                <a:lnTo>
                  <a:pt x="38099" y="38100"/>
                </a:lnTo>
                <a:lnTo>
                  <a:pt x="7488173" y="38099"/>
                </a:lnTo>
                <a:lnTo>
                  <a:pt x="7488173" y="19049"/>
                </a:lnTo>
                <a:lnTo>
                  <a:pt x="7507223" y="38099"/>
                </a:lnTo>
                <a:lnTo>
                  <a:pt x="7507223" y="320039"/>
                </a:lnTo>
                <a:lnTo>
                  <a:pt x="7526274" y="320039"/>
                </a:lnTo>
                <a:close/>
              </a:path>
              <a:path w="7526655" h="320039">
                <a:moveTo>
                  <a:pt x="38099" y="38100"/>
                </a:moveTo>
                <a:lnTo>
                  <a:pt x="38099" y="19050"/>
                </a:lnTo>
                <a:lnTo>
                  <a:pt x="19050" y="38100"/>
                </a:lnTo>
                <a:lnTo>
                  <a:pt x="38099" y="38100"/>
                </a:lnTo>
                <a:close/>
              </a:path>
              <a:path w="7526655" h="320039">
                <a:moveTo>
                  <a:pt x="38099" y="320040"/>
                </a:moveTo>
                <a:lnTo>
                  <a:pt x="38099" y="38100"/>
                </a:lnTo>
                <a:lnTo>
                  <a:pt x="19050" y="38100"/>
                </a:lnTo>
                <a:lnTo>
                  <a:pt x="19050" y="320040"/>
                </a:lnTo>
                <a:lnTo>
                  <a:pt x="38099" y="320040"/>
                </a:lnTo>
                <a:close/>
              </a:path>
              <a:path w="7526655" h="320039">
                <a:moveTo>
                  <a:pt x="7507223" y="38099"/>
                </a:moveTo>
                <a:lnTo>
                  <a:pt x="7488173" y="19049"/>
                </a:lnTo>
                <a:lnTo>
                  <a:pt x="7488173" y="38099"/>
                </a:lnTo>
                <a:lnTo>
                  <a:pt x="7507223" y="38099"/>
                </a:lnTo>
                <a:close/>
              </a:path>
              <a:path w="7526655" h="320039">
                <a:moveTo>
                  <a:pt x="7507223" y="320039"/>
                </a:moveTo>
                <a:lnTo>
                  <a:pt x="7507223" y="38099"/>
                </a:lnTo>
                <a:lnTo>
                  <a:pt x="7488173" y="38099"/>
                </a:lnTo>
                <a:lnTo>
                  <a:pt x="7488173" y="320039"/>
                </a:lnTo>
                <a:lnTo>
                  <a:pt x="7507223" y="320039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20634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30743" y="2063495"/>
            <a:ext cx="0" cy="857250"/>
          </a:xfrm>
          <a:custGeom>
            <a:avLst/>
            <a:gdLst/>
            <a:ahLst/>
            <a:cxnLst/>
            <a:rect l="l" t="t" r="r" b="b"/>
            <a:pathLst>
              <a:path w="0" h="857250">
                <a:moveTo>
                  <a:pt x="0" y="0"/>
                </a:moveTo>
                <a:lnTo>
                  <a:pt x="0" y="857250"/>
                </a:lnTo>
              </a:path>
            </a:pathLst>
          </a:custGeom>
          <a:ln w="38099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018917" y="2063495"/>
            <a:ext cx="0" cy="857250"/>
          </a:xfrm>
          <a:custGeom>
            <a:avLst/>
            <a:gdLst/>
            <a:ahLst/>
            <a:cxnLst/>
            <a:rect l="l" t="t" r="r" b="b"/>
            <a:pathLst>
              <a:path w="0" h="857250">
                <a:moveTo>
                  <a:pt x="0" y="0"/>
                </a:moveTo>
                <a:lnTo>
                  <a:pt x="0" y="857250"/>
                </a:lnTo>
              </a:path>
            </a:pathLst>
          </a:custGeom>
          <a:ln w="381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30743" y="2920745"/>
            <a:ext cx="0" cy="857250"/>
          </a:xfrm>
          <a:custGeom>
            <a:avLst/>
            <a:gdLst/>
            <a:ahLst/>
            <a:cxnLst/>
            <a:rect l="l" t="t" r="r" b="b"/>
            <a:pathLst>
              <a:path w="0" h="857250">
                <a:moveTo>
                  <a:pt x="0" y="0"/>
                </a:moveTo>
                <a:lnTo>
                  <a:pt x="0" y="857250"/>
                </a:lnTo>
              </a:path>
            </a:pathLst>
          </a:custGeom>
          <a:ln w="38099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018917" y="2920745"/>
            <a:ext cx="0" cy="857250"/>
          </a:xfrm>
          <a:custGeom>
            <a:avLst/>
            <a:gdLst/>
            <a:ahLst/>
            <a:cxnLst/>
            <a:rect l="l" t="t" r="r" b="b"/>
            <a:pathLst>
              <a:path w="0" h="857250">
                <a:moveTo>
                  <a:pt x="0" y="0"/>
                </a:moveTo>
                <a:lnTo>
                  <a:pt x="0" y="857250"/>
                </a:lnTo>
              </a:path>
            </a:pathLst>
          </a:custGeom>
          <a:ln w="38100">
            <a:solidFill>
              <a:srgbClr val="FF3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803019" y="1785619"/>
            <a:ext cx="6898005" cy="315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513580">
              <a:lnSpc>
                <a:spcPct val="100000"/>
              </a:lnSpc>
              <a:spcBef>
                <a:spcPts val="100"/>
              </a:spcBef>
            </a:pPr>
            <a:r>
              <a:rPr dirty="0" sz="1900" spc="-15" b="1">
                <a:latin typeface="Arial"/>
                <a:cs typeface="Arial"/>
              </a:rPr>
              <a:t>fvVectorMatrix </a:t>
            </a:r>
            <a:r>
              <a:rPr dirty="0" sz="1900" b="1">
                <a:latin typeface="Arial"/>
                <a:cs typeface="Arial"/>
              </a:rPr>
              <a:t>UEqn  (</a:t>
            </a:r>
            <a:endParaRPr sz="19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dirty="0" sz="1900" b="1">
                <a:latin typeface="Arial"/>
                <a:cs typeface="Arial"/>
              </a:rPr>
              <a:t>fvm::ddt(U) + fvm::div(phi, U) - fvm::laplacian(nu,</a:t>
            </a:r>
            <a:r>
              <a:rPr dirty="0" sz="1900" spc="-5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U)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900" b="1">
                <a:latin typeface="Arial"/>
                <a:cs typeface="Arial"/>
              </a:rPr>
              <a:t>);</a:t>
            </a:r>
            <a:endParaRPr sz="1900">
              <a:latin typeface="Arial"/>
              <a:cs typeface="Arial"/>
            </a:endParaRPr>
          </a:p>
          <a:p>
            <a:pPr marL="12700" marR="6259830">
              <a:lnSpc>
                <a:spcPct val="100000"/>
              </a:lnSpc>
            </a:pPr>
            <a:r>
              <a:rPr dirty="0" sz="1900" spc="-5" b="1">
                <a:latin typeface="Arial"/>
                <a:cs typeface="Arial"/>
              </a:rPr>
              <a:t>solve  </a:t>
            </a:r>
            <a:r>
              <a:rPr dirty="0" sz="1900" b="1">
                <a:latin typeface="Arial"/>
                <a:cs typeface="Arial"/>
              </a:rPr>
              <a:t>(</a:t>
            </a:r>
            <a:endParaRPr sz="19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dirty="0" sz="1900" b="1">
                <a:latin typeface="Arial"/>
                <a:cs typeface="Arial"/>
              </a:rPr>
              <a:t>UEqn ==</a:t>
            </a:r>
            <a:r>
              <a:rPr dirty="0" sz="1900" spc="-15" b="1">
                <a:latin typeface="Arial"/>
                <a:cs typeface="Arial"/>
              </a:rPr>
              <a:t> </a:t>
            </a:r>
            <a:r>
              <a:rPr dirty="0" sz="1900" spc="-5" b="1">
                <a:latin typeface="Arial"/>
                <a:cs typeface="Arial"/>
              </a:rPr>
              <a:t>-fvc::grad(p)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900" b="1">
                <a:latin typeface="Arial"/>
                <a:cs typeface="Arial"/>
              </a:rPr>
              <a:t>);</a:t>
            </a:r>
            <a:endParaRPr sz="1900">
              <a:latin typeface="Arial"/>
              <a:cs typeface="Arial"/>
            </a:endParaRPr>
          </a:p>
          <a:p>
            <a:pPr algn="ctr" marL="344170">
              <a:lnSpc>
                <a:spcPct val="100000"/>
              </a:lnSpc>
              <a:spcBef>
                <a:spcPts val="405"/>
              </a:spcBef>
            </a:pPr>
            <a:r>
              <a:rPr dirty="0" sz="5000" spc="-5" b="1">
                <a:solidFill>
                  <a:srgbClr val="003D82"/>
                </a:solidFill>
                <a:latin typeface="Arial"/>
                <a:cs typeface="Arial"/>
              </a:rPr>
              <a:t>=</a:t>
            </a:r>
            <a:endParaRPr sz="5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11693" y="3777996"/>
            <a:ext cx="7526655" cy="524510"/>
          </a:xfrm>
          <a:custGeom>
            <a:avLst/>
            <a:gdLst/>
            <a:ahLst/>
            <a:cxnLst/>
            <a:rect l="l" t="t" r="r" b="b"/>
            <a:pathLst>
              <a:path w="7526655" h="524510">
                <a:moveTo>
                  <a:pt x="38100" y="486156"/>
                </a:moveTo>
                <a:lnTo>
                  <a:pt x="38100" y="0"/>
                </a:lnTo>
                <a:lnTo>
                  <a:pt x="0" y="0"/>
                </a:lnTo>
                <a:lnTo>
                  <a:pt x="0" y="524256"/>
                </a:lnTo>
                <a:lnTo>
                  <a:pt x="19050" y="524256"/>
                </a:lnTo>
                <a:lnTo>
                  <a:pt x="19050" y="486156"/>
                </a:lnTo>
                <a:lnTo>
                  <a:pt x="38100" y="486156"/>
                </a:lnTo>
                <a:close/>
              </a:path>
              <a:path w="7526655" h="524510">
                <a:moveTo>
                  <a:pt x="7507224" y="486155"/>
                </a:moveTo>
                <a:lnTo>
                  <a:pt x="19050" y="486156"/>
                </a:lnTo>
                <a:lnTo>
                  <a:pt x="38100" y="505206"/>
                </a:lnTo>
                <a:lnTo>
                  <a:pt x="38100" y="524256"/>
                </a:lnTo>
                <a:lnTo>
                  <a:pt x="7488173" y="524255"/>
                </a:lnTo>
                <a:lnTo>
                  <a:pt x="7488173" y="505206"/>
                </a:lnTo>
                <a:lnTo>
                  <a:pt x="7507224" y="486155"/>
                </a:lnTo>
                <a:close/>
              </a:path>
              <a:path w="7526655" h="524510">
                <a:moveTo>
                  <a:pt x="38100" y="524256"/>
                </a:moveTo>
                <a:lnTo>
                  <a:pt x="38100" y="505206"/>
                </a:lnTo>
                <a:lnTo>
                  <a:pt x="19050" y="486156"/>
                </a:lnTo>
                <a:lnTo>
                  <a:pt x="19050" y="524256"/>
                </a:lnTo>
                <a:lnTo>
                  <a:pt x="38100" y="524256"/>
                </a:lnTo>
                <a:close/>
              </a:path>
              <a:path w="7526655" h="524510">
                <a:moveTo>
                  <a:pt x="7526274" y="524255"/>
                </a:moveTo>
                <a:lnTo>
                  <a:pt x="7526274" y="0"/>
                </a:lnTo>
                <a:lnTo>
                  <a:pt x="7488173" y="0"/>
                </a:lnTo>
                <a:lnTo>
                  <a:pt x="7488173" y="486155"/>
                </a:lnTo>
                <a:lnTo>
                  <a:pt x="7507224" y="486155"/>
                </a:lnTo>
                <a:lnTo>
                  <a:pt x="7507224" y="524255"/>
                </a:lnTo>
                <a:lnTo>
                  <a:pt x="7526274" y="524255"/>
                </a:lnTo>
                <a:close/>
              </a:path>
              <a:path w="7526655" h="524510">
                <a:moveTo>
                  <a:pt x="7507224" y="524255"/>
                </a:moveTo>
                <a:lnTo>
                  <a:pt x="7507224" y="486155"/>
                </a:lnTo>
                <a:lnTo>
                  <a:pt x="7488173" y="505206"/>
                </a:lnTo>
                <a:lnTo>
                  <a:pt x="7488173" y="524255"/>
                </a:lnTo>
                <a:lnTo>
                  <a:pt x="7507224" y="524255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508133" y="4824222"/>
            <a:ext cx="4215384" cy="6682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22789" y="4805171"/>
            <a:ext cx="4358005" cy="685800"/>
          </a:xfrm>
          <a:custGeom>
            <a:avLst/>
            <a:gdLst/>
            <a:ahLst/>
            <a:cxnLst/>
            <a:rect l="l" t="t" r="r" b="b"/>
            <a:pathLst>
              <a:path w="4358005" h="685800">
                <a:moveTo>
                  <a:pt x="4357878" y="685800"/>
                </a:moveTo>
                <a:lnTo>
                  <a:pt x="4357878" y="0"/>
                </a:lnTo>
                <a:lnTo>
                  <a:pt x="0" y="0"/>
                </a:lnTo>
                <a:lnTo>
                  <a:pt x="0" y="685800"/>
                </a:lnTo>
                <a:lnTo>
                  <a:pt x="19050" y="68580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4319777" y="38100"/>
                </a:lnTo>
                <a:lnTo>
                  <a:pt x="4319777" y="19050"/>
                </a:lnTo>
                <a:lnTo>
                  <a:pt x="4338827" y="38100"/>
                </a:lnTo>
                <a:lnTo>
                  <a:pt x="4338827" y="685800"/>
                </a:lnTo>
                <a:lnTo>
                  <a:pt x="4357878" y="685800"/>
                </a:lnTo>
                <a:close/>
              </a:path>
              <a:path w="4358005" h="685800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4358005" h="685800">
                <a:moveTo>
                  <a:pt x="38100" y="64770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647700"/>
                </a:lnTo>
                <a:lnTo>
                  <a:pt x="38100" y="647700"/>
                </a:lnTo>
                <a:close/>
              </a:path>
              <a:path w="4358005" h="685800">
                <a:moveTo>
                  <a:pt x="4338827" y="647700"/>
                </a:moveTo>
                <a:lnTo>
                  <a:pt x="19050" y="647700"/>
                </a:lnTo>
                <a:lnTo>
                  <a:pt x="38100" y="666750"/>
                </a:lnTo>
                <a:lnTo>
                  <a:pt x="38100" y="685800"/>
                </a:lnTo>
                <a:lnTo>
                  <a:pt x="4319777" y="685800"/>
                </a:lnTo>
                <a:lnTo>
                  <a:pt x="4319777" y="666750"/>
                </a:lnTo>
                <a:lnTo>
                  <a:pt x="4338827" y="647700"/>
                </a:lnTo>
                <a:close/>
              </a:path>
              <a:path w="4358005" h="685800">
                <a:moveTo>
                  <a:pt x="38100" y="685800"/>
                </a:moveTo>
                <a:lnTo>
                  <a:pt x="38100" y="666750"/>
                </a:lnTo>
                <a:lnTo>
                  <a:pt x="19050" y="647700"/>
                </a:lnTo>
                <a:lnTo>
                  <a:pt x="19050" y="685800"/>
                </a:lnTo>
                <a:lnTo>
                  <a:pt x="38100" y="685800"/>
                </a:lnTo>
                <a:close/>
              </a:path>
              <a:path w="4358005" h="685800">
                <a:moveTo>
                  <a:pt x="4338827" y="38100"/>
                </a:moveTo>
                <a:lnTo>
                  <a:pt x="4319777" y="19050"/>
                </a:lnTo>
                <a:lnTo>
                  <a:pt x="4319777" y="38100"/>
                </a:lnTo>
                <a:lnTo>
                  <a:pt x="4338827" y="38100"/>
                </a:lnTo>
                <a:close/>
              </a:path>
              <a:path w="4358005" h="685800">
                <a:moveTo>
                  <a:pt x="4338827" y="647700"/>
                </a:moveTo>
                <a:lnTo>
                  <a:pt x="4338827" y="38100"/>
                </a:lnTo>
                <a:lnTo>
                  <a:pt x="4319777" y="38100"/>
                </a:lnTo>
                <a:lnTo>
                  <a:pt x="4319777" y="647700"/>
                </a:lnTo>
                <a:lnTo>
                  <a:pt x="4338827" y="647700"/>
                </a:lnTo>
                <a:close/>
              </a:path>
              <a:path w="4358005" h="685800">
                <a:moveTo>
                  <a:pt x="4338827" y="685800"/>
                </a:moveTo>
                <a:lnTo>
                  <a:pt x="4338827" y="647700"/>
                </a:lnTo>
                <a:lnTo>
                  <a:pt x="4319777" y="666750"/>
                </a:lnTo>
                <a:lnTo>
                  <a:pt x="4319777" y="685800"/>
                </a:lnTo>
                <a:lnTo>
                  <a:pt x="4338827" y="685800"/>
                </a:lnTo>
                <a:close/>
              </a:path>
            </a:pathLst>
          </a:custGeom>
          <a:solidFill>
            <a:srgbClr val="FF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508133" y="5492496"/>
            <a:ext cx="4215384" cy="14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161421" y="5837935"/>
            <a:ext cx="84048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845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OpenFOAM® is using the paradigm of object-oriented  programming to make code to solve </a:t>
            </a:r>
            <a:r>
              <a:rPr dirty="0" sz="2400" b="1">
                <a:latin typeface="Arial"/>
                <a:cs typeface="Arial"/>
              </a:rPr>
              <a:t>PDEs </a:t>
            </a:r>
            <a:r>
              <a:rPr dirty="0" sz="2400" spc="-5" b="1">
                <a:latin typeface="Arial"/>
                <a:cs typeface="Arial"/>
              </a:rPr>
              <a:t>easily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readable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7429" y="3220466"/>
            <a:ext cx="6719570" cy="12452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20415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I.</a:t>
            </a:r>
            <a:r>
              <a:rPr dirty="0" spc="-90"/>
              <a:t> </a:t>
            </a:r>
            <a:r>
              <a:rPr dirty="0" spc="-5"/>
              <a:t>Introduction</a:t>
            </a:r>
          </a:p>
          <a:p>
            <a:pPr marL="12700">
              <a:lnSpc>
                <a:spcPct val="100000"/>
              </a:lnSpc>
            </a:pPr>
            <a:r>
              <a:rPr dirty="0" spc="-5" b="0">
                <a:latin typeface="Arial"/>
                <a:cs typeface="Arial"/>
              </a:rPr>
              <a:t>About Us </a:t>
            </a:r>
            <a:r>
              <a:rPr dirty="0" b="0">
                <a:latin typeface="Arial"/>
                <a:cs typeface="Arial"/>
              </a:rPr>
              <a:t>/ </a:t>
            </a:r>
            <a:r>
              <a:rPr dirty="0" spc="-5" b="0">
                <a:latin typeface="Arial"/>
                <a:cs typeface="Arial"/>
              </a:rPr>
              <a:t>Mission</a:t>
            </a:r>
            <a:r>
              <a:rPr dirty="0" spc="-95" b="0">
                <a:latin typeface="Arial"/>
                <a:cs typeface="Arial"/>
              </a:rPr>
              <a:t> </a:t>
            </a:r>
            <a:r>
              <a:rPr dirty="0" spc="-5" b="0">
                <a:latin typeface="Arial"/>
                <a:cs typeface="Arial"/>
              </a:rPr>
              <a:t>Statement</a:t>
            </a:r>
          </a:p>
        </p:txBody>
      </p:sp>
      <p:sp>
        <p:nvSpPr>
          <p:cNvPr id="4" name="object 4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63497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47377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Coupling to Continuum</a:t>
            </a:r>
            <a:r>
              <a:rPr dirty="0" sz="2400" spc="-12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Methods  </a:t>
            </a:r>
            <a:r>
              <a:rPr dirty="0" sz="2400" spc="-5">
                <a:solidFill>
                  <a:srgbClr val="000000"/>
                </a:solidFill>
              </a:rPr>
              <a:t>Motivation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78237" y="4128722"/>
            <a:ext cx="2967990" cy="259079"/>
          </a:xfrm>
          <a:custGeom>
            <a:avLst/>
            <a:gdLst/>
            <a:ahLst/>
            <a:cxnLst/>
            <a:rect l="l" t="t" r="r" b="b"/>
            <a:pathLst>
              <a:path w="2967990" h="259079">
                <a:moveTo>
                  <a:pt x="91943" y="170524"/>
                </a:moveTo>
                <a:lnTo>
                  <a:pt x="58674" y="129333"/>
                </a:lnTo>
                <a:lnTo>
                  <a:pt x="0" y="258873"/>
                </a:lnTo>
                <a:lnTo>
                  <a:pt x="82296" y="240786"/>
                </a:lnTo>
                <a:lnTo>
                  <a:pt x="82296" y="175815"/>
                </a:lnTo>
                <a:lnTo>
                  <a:pt x="91943" y="170524"/>
                </a:lnTo>
                <a:close/>
              </a:path>
              <a:path w="2967990" h="259079">
                <a:moveTo>
                  <a:pt x="108157" y="190598"/>
                </a:moveTo>
                <a:lnTo>
                  <a:pt x="91943" y="170524"/>
                </a:lnTo>
                <a:lnTo>
                  <a:pt x="82296" y="175815"/>
                </a:lnTo>
                <a:lnTo>
                  <a:pt x="95250" y="197913"/>
                </a:lnTo>
                <a:lnTo>
                  <a:pt x="108157" y="190598"/>
                </a:lnTo>
                <a:close/>
              </a:path>
              <a:path w="2967990" h="259079">
                <a:moveTo>
                  <a:pt x="138684" y="228393"/>
                </a:moveTo>
                <a:lnTo>
                  <a:pt x="108157" y="190598"/>
                </a:lnTo>
                <a:lnTo>
                  <a:pt x="95250" y="197913"/>
                </a:lnTo>
                <a:lnTo>
                  <a:pt x="82296" y="175815"/>
                </a:lnTo>
                <a:lnTo>
                  <a:pt x="82296" y="240786"/>
                </a:lnTo>
                <a:lnTo>
                  <a:pt x="138684" y="228393"/>
                </a:lnTo>
                <a:close/>
              </a:path>
              <a:path w="2967990" h="259079">
                <a:moveTo>
                  <a:pt x="2967990" y="239823"/>
                </a:moveTo>
                <a:lnTo>
                  <a:pt x="2967228" y="234489"/>
                </a:lnTo>
                <a:lnTo>
                  <a:pt x="2967228" y="232203"/>
                </a:lnTo>
                <a:lnTo>
                  <a:pt x="2965704" y="226869"/>
                </a:lnTo>
                <a:lnTo>
                  <a:pt x="2964942" y="226107"/>
                </a:lnTo>
                <a:lnTo>
                  <a:pt x="2964942" y="225345"/>
                </a:lnTo>
                <a:lnTo>
                  <a:pt x="2964179" y="224583"/>
                </a:lnTo>
                <a:lnTo>
                  <a:pt x="2936424" y="192910"/>
                </a:lnTo>
                <a:lnTo>
                  <a:pt x="2890783" y="167375"/>
                </a:lnTo>
                <a:lnTo>
                  <a:pt x="2840689" y="147966"/>
                </a:lnTo>
                <a:lnTo>
                  <a:pt x="2799575" y="134667"/>
                </a:lnTo>
                <a:lnTo>
                  <a:pt x="2752880" y="122528"/>
                </a:lnTo>
                <a:lnTo>
                  <a:pt x="2705575" y="111250"/>
                </a:lnTo>
                <a:lnTo>
                  <a:pt x="2657734" y="100788"/>
                </a:lnTo>
                <a:lnTo>
                  <a:pt x="2609431" y="91101"/>
                </a:lnTo>
                <a:lnTo>
                  <a:pt x="2560741" y="82145"/>
                </a:lnTo>
                <a:lnTo>
                  <a:pt x="2511738" y="73877"/>
                </a:lnTo>
                <a:lnTo>
                  <a:pt x="2462496" y="66254"/>
                </a:lnTo>
                <a:lnTo>
                  <a:pt x="2413090" y="59233"/>
                </a:lnTo>
                <a:lnTo>
                  <a:pt x="2363593" y="52772"/>
                </a:lnTo>
                <a:lnTo>
                  <a:pt x="2314080" y="46828"/>
                </a:lnTo>
                <a:lnTo>
                  <a:pt x="2264626" y="41357"/>
                </a:lnTo>
                <a:lnTo>
                  <a:pt x="2215304" y="36317"/>
                </a:lnTo>
                <a:lnTo>
                  <a:pt x="2166188" y="31664"/>
                </a:lnTo>
                <a:lnTo>
                  <a:pt x="2117353" y="27357"/>
                </a:lnTo>
                <a:lnTo>
                  <a:pt x="2068874" y="23351"/>
                </a:lnTo>
                <a:lnTo>
                  <a:pt x="2020824" y="19605"/>
                </a:lnTo>
                <a:lnTo>
                  <a:pt x="1969425" y="16084"/>
                </a:lnTo>
                <a:lnTo>
                  <a:pt x="1918003" y="12902"/>
                </a:lnTo>
                <a:lnTo>
                  <a:pt x="1866559" y="10063"/>
                </a:lnTo>
                <a:lnTo>
                  <a:pt x="1815096" y="7569"/>
                </a:lnTo>
                <a:lnTo>
                  <a:pt x="1763616" y="5423"/>
                </a:lnTo>
                <a:lnTo>
                  <a:pt x="1712123" y="3627"/>
                </a:lnTo>
                <a:lnTo>
                  <a:pt x="1660620" y="2184"/>
                </a:lnTo>
                <a:lnTo>
                  <a:pt x="1609108" y="1097"/>
                </a:lnTo>
                <a:lnTo>
                  <a:pt x="1557590" y="369"/>
                </a:lnTo>
                <a:lnTo>
                  <a:pt x="1517667" y="85"/>
                </a:lnTo>
                <a:lnTo>
                  <a:pt x="1454548" y="0"/>
                </a:lnTo>
                <a:lnTo>
                  <a:pt x="1403030" y="364"/>
                </a:lnTo>
                <a:lnTo>
                  <a:pt x="1351516" y="1098"/>
                </a:lnTo>
                <a:lnTo>
                  <a:pt x="1300010" y="2204"/>
                </a:lnTo>
                <a:lnTo>
                  <a:pt x="1248515" y="3685"/>
                </a:lnTo>
                <a:lnTo>
                  <a:pt x="1197032" y="5544"/>
                </a:lnTo>
                <a:lnTo>
                  <a:pt x="1145566" y="7783"/>
                </a:lnTo>
                <a:lnTo>
                  <a:pt x="1094118" y="10406"/>
                </a:lnTo>
                <a:lnTo>
                  <a:pt x="1042690" y="13415"/>
                </a:lnTo>
                <a:lnTo>
                  <a:pt x="991287" y="16812"/>
                </a:lnTo>
                <a:lnTo>
                  <a:pt x="939910" y="20601"/>
                </a:lnTo>
                <a:lnTo>
                  <a:pt x="888562" y="24784"/>
                </a:lnTo>
                <a:lnTo>
                  <a:pt x="837245" y="29364"/>
                </a:lnTo>
                <a:lnTo>
                  <a:pt x="785964" y="34344"/>
                </a:lnTo>
                <a:lnTo>
                  <a:pt x="734719" y="39726"/>
                </a:lnTo>
                <a:lnTo>
                  <a:pt x="683514" y="45513"/>
                </a:lnTo>
                <a:lnTo>
                  <a:pt x="637051" y="51374"/>
                </a:lnTo>
                <a:lnTo>
                  <a:pt x="589362" y="57623"/>
                </a:lnTo>
                <a:lnTo>
                  <a:pt x="540730" y="64352"/>
                </a:lnTo>
                <a:lnTo>
                  <a:pt x="491439" y="71658"/>
                </a:lnTo>
                <a:lnTo>
                  <a:pt x="441773" y="79632"/>
                </a:lnTo>
                <a:lnTo>
                  <a:pt x="392015" y="88370"/>
                </a:lnTo>
                <a:lnTo>
                  <a:pt x="342450" y="97966"/>
                </a:lnTo>
                <a:lnTo>
                  <a:pt x="293361" y="108513"/>
                </a:lnTo>
                <a:lnTo>
                  <a:pt x="245032" y="120106"/>
                </a:lnTo>
                <a:lnTo>
                  <a:pt x="197746" y="132838"/>
                </a:lnTo>
                <a:lnTo>
                  <a:pt x="151788" y="146805"/>
                </a:lnTo>
                <a:lnTo>
                  <a:pt x="107442" y="162099"/>
                </a:lnTo>
                <a:lnTo>
                  <a:pt x="105918" y="162099"/>
                </a:lnTo>
                <a:lnTo>
                  <a:pt x="105918" y="162861"/>
                </a:lnTo>
                <a:lnTo>
                  <a:pt x="91943" y="170524"/>
                </a:lnTo>
                <a:lnTo>
                  <a:pt x="108157" y="190598"/>
                </a:lnTo>
                <a:lnTo>
                  <a:pt x="116586" y="185822"/>
                </a:lnTo>
                <a:lnTo>
                  <a:pt x="118110" y="184959"/>
                </a:lnTo>
                <a:lnTo>
                  <a:pt x="118110" y="185206"/>
                </a:lnTo>
                <a:lnTo>
                  <a:pt x="161419" y="170595"/>
                </a:lnTo>
                <a:lnTo>
                  <a:pt x="207728" y="156736"/>
                </a:lnTo>
                <a:lnTo>
                  <a:pt x="255276" y="144061"/>
                </a:lnTo>
                <a:lnTo>
                  <a:pt x="303824" y="132485"/>
                </a:lnTo>
                <a:lnTo>
                  <a:pt x="353138" y="121923"/>
                </a:lnTo>
                <a:lnTo>
                  <a:pt x="402980" y="112291"/>
                </a:lnTo>
                <a:lnTo>
                  <a:pt x="453112" y="103503"/>
                </a:lnTo>
                <a:lnTo>
                  <a:pt x="503299" y="95477"/>
                </a:lnTo>
                <a:lnTo>
                  <a:pt x="553304" y="88127"/>
                </a:lnTo>
                <a:lnTo>
                  <a:pt x="602889" y="81369"/>
                </a:lnTo>
                <a:lnTo>
                  <a:pt x="651818" y="75118"/>
                </a:lnTo>
                <a:lnTo>
                  <a:pt x="699853" y="69290"/>
                </a:lnTo>
                <a:lnTo>
                  <a:pt x="746760" y="63801"/>
                </a:lnTo>
                <a:lnTo>
                  <a:pt x="797977" y="58582"/>
                </a:lnTo>
                <a:lnTo>
                  <a:pt x="849231" y="53744"/>
                </a:lnTo>
                <a:lnTo>
                  <a:pt x="900520" y="49288"/>
                </a:lnTo>
                <a:lnTo>
                  <a:pt x="951841" y="45212"/>
                </a:lnTo>
                <a:lnTo>
                  <a:pt x="1003190" y="41515"/>
                </a:lnTo>
                <a:lnTo>
                  <a:pt x="1054566" y="38197"/>
                </a:lnTo>
                <a:lnTo>
                  <a:pt x="1105965" y="35256"/>
                </a:lnTo>
                <a:lnTo>
                  <a:pt x="1157384" y="32693"/>
                </a:lnTo>
                <a:lnTo>
                  <a:pt x="1208822" y="30505"/>
                </a:lnTo>
                <a:lnTo>
                  <a:pt x="1260275" y="28693"/>
                </a:lnTo>
                <a:lnTo>
                  <a:pt x="1311740" y="27256"/>
                </a:lnTo>
                <a:lnTo>
                  <a:pt x="1363214" y="26192"/>
                </a:lnTo>
                <a:lnTo>
                  <a:pt x="1414695" y="25501"/>
                </a:lnTo>
                <a:lnTo>
                  <a:pt x="1454548" y="25254"/>
                </a:lnTo>
                <a:lnTo>
                  <a:pt x="1517667" y="25234"/>
                </a:lnTo>
                <a:lnTo>
                  <a:pt x="1569152" y="25657"/>
                </a:lnTo>
                <a:lnTo>
                  <a:pt x="1620633" y="26449"/>
                </a:lnTo>
                <a:lnTo>
                  <a:pt x="1672106" y="27611"/>
                </a:lnTo>
                <a:lnTo>
                  <a:pt x="1723570" y="29140"/>
                </a:lnTo>
                <a:lnTo>
                  <a:pt x="1775021" y="31037"/>
                </a:lnTo>
                <a:lnTo>
                  <a:pt x="1826457" y="33300"/>
                </a:lnTo>
                <a:lnTo>
                  <a:pt x="1877874" y="35929"/>
                </a:lnTo>
                <a:lnTo>
                  <a:pt x="1929271" y="38923"/>
                </a:lnTo>
                <a:lnTo>
                  <a:pt x="1980644" y="42280"/>
                </a:lnTo>
                <a:lnTo>
                  <a:pt x="2031990" y="46001"/>
                </a:lnTo>
                <a:lnTo>
                  <a:pt x="2083308" y="50085"/>
                </a:lnTo>
                <a:lnTo>
                  <a:pt x="2130660" y="54240"/>
                </a:lnTo>
                <a:lnTo>
                  <a:pt x="2178683" y="58649"/>
                </a:lnTo>
                <a:lnTo>
                  <a:pt x="2227257" y="63368"/>
                </a:lnTo>
                <a:lnTo>
                  <a:pt x="2276262" y="68452"/>
                </a:lnTo>
                <a:lnTo>
                  <a:pt x="2325578" y="73958"/>
                </a:lnTo>
                <a:lnTo>
                  <a:pt x="2375086" y="79940"/>
                </a:lnTo>
                <a:lnTo>
                  <a:pt x="2424665" y="86454"/>
                </a:lnTo>
                <a:lnTo>
                  <a:pt x="2474196" y="93555"/>
                </a:lnTo>
                <a:lnTo>
                  <a:pt x="2523558" y="101300"/>
                </a:lnTo>
                <a:lnTo>
                  <a:pt x="2572633" y="109744"/>
                </a:lnTo>
                <a:lnTo>
                  <a:pt x="2621300" y="118941"/>
                </a:lnTo>
                <a:lnTo>
                  <a:pt x="2669439" y="128949"/>
                </a:lnTo>
                <a:lnTo>
                  <a:pt x="2716931" y="139821"/>
                </a:lnTo>
                <a:lnTo>
                  <a:pt x="2763656" y="151615"/>
                </a:lnTo>
                <a:lnTo>
                  <a:pt x="2809494" y="164385"/>
                </a:lnTo>
                <a:lnTo>
                  <a:pt x="2882155" y="191269"/>
                </a:lnTo>
                <a:lnTo>
                  <a:pt x="2919177" y="211807"/>
                </a:lnTo>
                <a:lnTo>
                  <a:pt x="2941320" y="235207"/>
                </a:lnTo>
                <a:lnTo>
                  <a:pt x="2941320" y="233727"/>
                </a:lnTo>
                <a:lnTo>
                  <a:pt x="2942081" y="236013"/>
                </a:lnTo>
                <a:lnTo>
                  <a:pt x="2942081" y="236775"/>
                </a:lnTo>
                <a:lnTo>
                  <a:pt x="2942844" y="239823"/>
                </a:lnTo>
                <a:lnTo>
                  <a:pt x="2942844" y="242109"/>
                </a:lnTo>
                <a:lnTo>
                  <a:pt x="2967990" y="239823"/>
                </a:lnTo>
                <a:close/>
              </a:path>
              <a:path w="2967990" h="259079">
                <a:moveTo>
                  <a:pt x="118110" y="184959"/>
                </a:moveTo>
                <a:lnTo>
                  <a:pt x="116586" y="185721"/>
                </a:lnTo>
                <a:lnTo>
                  <a:pt x="117029" y="185571"/>
                </a:lnTo>
                <a:lnTo>
                  <a:pt x="118110" y="184959"/>
                </a:lnTo>
                <a:close/>
              </a:path>
              <a:path w="2967990" h="259079">
                <a:moveTo>
                  <a:pt x="117029" y="185571"/>
                </a:moveTo>
                <a:lnTo>
                  <a:pt x="116586" y="185721"/>
                </a:lnTo>
                <a:lnTo>
                  <a:pt x="117029" y="185571"/>
                </a:lnTo>
                <a:close/>
              </a:path>
              <a:path w="2967990" h="259079">
                <a:moveTo>
                  <a:pt x="118110" y="185206"/>
                </a:moveTo>
                <a:lnTo>
                  <a:pt x="118110" y="184959"/>
                </a:lnTo>
                <a:lnTo>
                  <a:pt x="117029" y="185571"/>
                </a:lnTo>
                <a:lnTo>
                  <a:pt x="118110" y="185206"/>
                </a:lnTo>
                <a:close/>
              </a:path>
              <a:path w="2967990" h="259079">
                <a:moveTo>
                  <a:pt x="2942081" y="236013"/>
                </a:moveTo>
                <a:lnTo>
                  <a:pt x="2941320" y="233727"/>
                </a:lnTo>
                <a:lnTo>
                  <a:pt x="2941823" y="235739"/>
                </a:lnTo>
                <a:lnTo>
                  <a:pt x="2942081" y="236013"/>
                </a:lnTo>
                <a:close/>
              </a:path>
              <a:path w="2967990" h="259079">
                <a:moveTo>
                  <a:pt x="2941823" y="235739"/>
                </a:moveTo>
                <a:lnTo>
                  <a:pt x="2941320" y="233727"/>
                </a:lnTo>
                <a:lnTo>
                  <a:pt x="2941320" y="235207"/>
                </a:lnTo>
                <a:lnTo>
                  <a:pt x="2941823" y="235739"/>
                </a:lnTo>
                <a:close/>
              </a:path>
              <a:path w="2967990" h="259079">
                <a:moveTo>
                  <a:pt x="2942081" y="236775"/>
                </a:moveTo>
                <a:lnTo>
                  <a:pt x="2942081" y="236013"/>
                </a:lnTo>
                <a:lnTo>
                  <a:pt x="2941823" y="235739"/>
                </a:lnTo>
                <a:lnTo>
                  <a:pt x="2942081" y="236775"/>
                </a:lnTo>
                <a:close/>
              </a:path>
              <a:path w="2967990" h="259079">
                <a:moveTo>
                  <a:pt x="2942844" y="242109"/>
                </a:moveTo>
                <a:lnTo>
                  <a:pt x="2942844" y="239823"/>
                </a:lnTo>
                <a:lnTo>
                  <a:pt x="2942081" y="236775"/>
                </a:lnTo>
                <a:lnTo>
                  <a:pt x="2942844" y="242109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2476" y="1716277"/>
            <a:ext cx="6972300" cy="2315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Motivation </a:t>
            </a:r>
            <a:r>
              <a:rPr dirty="0" sz="2000" spc="-5" b="1">
                <a:latin typeface="Arial"/>
                <a:cs typeface="Arial"/>
              </a:rPr>
              <a:t>for </a:t>
            </a:r>
            <a:r>
              <a:rPr dirty="0" sz="2000" spc="-10" b="1">
                <a:latin typeface="Arial"/>
                <a:cs typeface="Arial"/>
              </a:rPr>
              <a:t>using OpenFOAM® </a:t>
            </a:r>
            <a:r>
              <a:rPr dirty="0" sz="2000" spc="-5" b="1">
                <a:latin typeface="Arial"/>
                <a:cs typeface="Arial"/>
              </a:rPr>
              <a:t>is</a:t>
            </a:r>
            <a:r>
              <a:rPr dirty="0" sz="2000" spc="3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manifold: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93675" indent="-180975">
              <a:lnSpc>
                <a:spcPct val="100000"/>
              </a:lnSpc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for </a:t>
            </a:r>
            <a:r>
              <a:rPr dirty="0" sz="2000" spc="-5" b="1">
                <a:latin typeface="Arial"/>
                <a:cs typeface="Arial"/>
              </a:rPr>
              <a:t>postprocessing </a:t>
            </a:r>
            <a:r>
              <a:rPr dirty="0" sz="2000" spc="-5">
                <a:latin typeface="Arial"/>
                <a:cs typeface="Arial"/>
              </a:rPr>
              <a:t>of </a:t>
            </a:r>
            <a:r>
              <a:rPr dirty="0" sz="2000" spc="-10">
                <a:latin typeface="Arial"/>
                <a:cs typeface="Arial"/>
              </a:rPr>
              <a:t>DEM/MD simulations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for simulation of </a:t>
            </a:r>
            <a:r>
              <a:rPr dirty="0" sz="2000" spc="-5" b="1">
                <a:latin typeface="Arial"/>
                <a:cs typeface="Arial"/>
              </a:rPr>
              <a:t>coupled fluid-granular flow (FV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method)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can use the full </a:t>
            </a:r>
            <a:r>
              <a:rPr dirty="0" sz="2000" spc="-10">
                <a:latin typeface="Arial"/>
                <a:cs typeface="Arial"/>
              </a:rPr>
              <a:t>model portfolio </a:t>
            </a:r>
            <a:r>
              <a:rPr dirty="0" sz="2000" spc="-5">
                <a:latin typeface="Arial"/>
                <a:cs typeface="Arial"/>
              </a:rPr>
              <a:t>of OF </a:t>
            </a:r>
            <a:r>
              <a:rPr dirty="0" sz="2000">
                <a:latin typeface="Arial"/>
                <a:cs typeface="Arial"/>
              </a:rPr>
              <a:t>(</a:t>
            </a:r>
            <a:r>
              <a:rPr dirty="0" sz="2000" b="1">
                <a:latin typeface="Arial"/>
                <a:cs typeface="Arial"/>
              </a:rPr>
              <a:t>FE,</a:t>
            </a:r>
            <a:r>
              <a:rPr dirty="0" sz="2000" spc="4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electrostatics,</a:t>
            </a:r>
            <a:r>
              <a:rPr dirty="0" sz="2000" spc="-10">
                <a:latin typeface="Arial"/>
                <a:cs typeface="Arial"/>
              </a:rPr>
              <a:t>...)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algn="ctr" marL="721360">
              <a:lnSpc>
                <a:spcPct val="100000"/>
              </a:lnSpc>
            </a:pPr>
            <a:r>
              <a:rPr dirty="0" sz="1600" spc="-5" b="1">
                <a:latin typeface="Arial"/>
                <a:cs typeface="Arial"/>
              </a:rPr>
              <a:t>particle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02237" y="4370070"/>
            <a:ext cx="2863215" cy="265430"/>
          </a:xfrm>
          <a:custGeom>
            <a:avLst/>
            <a:gdLst/>
            <a:ahLst/>
            <a:cxnLst/>
            <a:rect l="l" t="t" r="r" b="b"/>
            <a:pathLst>
              <a:path w="2863215" h="265429">
                <a:moveTo>
                  <a:pt x="0" y="0"/>
                </a:moveTo>
                <a:lnTo>
                  <a:pt x="0" y="265176"/>
                </a:lnTo>
                <a:lnTo>
                  <a:pt x="2862833" y="265175"/>
                </a:lnTo>
                <a:lnTo>
                  <a:pt x="286283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97665" y="4364735"/>
            <a:ext cx="2872105" cy="270510"/>
          </a:xfrm>
          <a:custGeom>
            <a:avLst/>
            <a:gdLst/>
            <a:ahLst/>
            <a:cxnLst/>
            <a:rect l="l" t="t" r="r" b="b"/>
            <a:pathLst>
              <a:path w="2872104" h="270510">
                <a:moveTo>
                  <a:pt x="2871977" y="270510"/>
                </a:moveTo>
                <a:lnTo>
                  <a:pt x="2871977" y="0"/>
                </a:lnTo>
                <a:lnTo>
                  <a:pt x="0" y="0"/>
                </a:lnTo>
                <a:lnTo>
                  <a:pt x="0" y="270510"/>
                </a:lnTo>
                <a:lnTo>
                  <a:pt x="4571" y="270510"/>
                </a:lnTo>
                <a:lnTo>
                  <a:pt x="4571" y="9906"/>
                </a:lnTo>
                <a:lnTo>
                  <a:pt x="9143" y="5334"/>
                </a:lnTo>
                <a:lnTo>
                  <a:pt x="9143" y="9906"/>
                </a:lnTo>
                <a:lnTo>
                  <a:pt x="2862821" y="9905"/>
                </a:lnTo>
                <a:lnTo>
                  <a:pt x="2862821" y="5334"/>
                </a:lnTo>
                <a:lnTo>
                  <a:pt x="2867406" y="9905"/>
                </a:lnTo>
                <a:lnTo>
                  <a:pt x="2867406" y="270510"/>
                </a:lnTo>
                <a:lnTo>
                  <a:pt x="2871977" y="270510"/>
                </a:lnTo>
                <a:close/>
              </a:path>
              <a:path w="2872104" h="270510">
                <a:moveTo>
                  <a:pt x="9143" y="9906"/>
                </a:moveTo>
                <a:lnTo>
                  <a:pt x="9143" y="5334"/>
                </a:lnTo>
                <a:lnTo>
                  <a:pt x="4571" y="9906"/>
                </a:lnTo>
                <a:lnTo>
                  <a:pt x="9143" y="9906"/>
                </a:lnTo>
                <a:close/>
              </a:path>
              <a:path w="2872104" h="270510">
                <a:moveTo>
                  <a:pt x="9143" y="270510"/>
                </a:moveTo>
                <a:lnTo>
                  <a:pt x="9143" y="9906"/>
                </a:lnTo>
                <a:lnTo>
                  <a:pt x="4571" y="9906"/>
                </a:lnTo>
                <a:lnTo>
                  <a:pt x="4571" y="270510"/>
                </a:lnTo>
                <a:lnTo>
                  <a:pt x="9143" y="270510"/>
                </a:lnTo>
                <a:close/>
              </a:path>
              <a:path w="2872104" h="270510">
                <a:moveTo>
                  <a:pt x="2867406" y="9905"/>
                </a:moveTo>
                <a:lnTo>
                  <a:pt x="2862821" y="5334"/>
                </a:lnTo>
                <a:lnTo>
                  <a:pt x="2862821" y="9905"/>
                </a:lnTo>
                <a:lnTo>
                  <a:pt x="2867406" y="9905"/>
                </a:lnTo>
                <a:close/>
              </a:path>
              <a:path w="2872104" h="270510">
                <a:moveTo>
                  <a:pt x="2867406" y="270510"/>
                </a:moveTo>
                <a:lnTo>
                  <a:pt x="2867406" y="9905"/>
                </a:lnTo>
                <a:lnTo>
                  <a:pt x="2862821" y="9905"/>
                </a:lnTo>
                <a:lnTo>
                  <a:pt x="2862821" y="270510"/>
                </a:lnTo>
                <a:lnTo>
                  <a:pt x="2867406" y="270510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78443" y="4387596"/>
            <a:ext cx="2799080" cy="247650"/>
          </a:xfrm>
          <a:custGeom>
            <a:avLst/>
            <a:gdLst/>
            <a:ahLst/>
            <a:cxnLst/>
            <a:rect l="l" t="t" r="r" b="b"/>
            <a:pathLst>
              <a:path w="2799079" h="247650">
                <a:moveTo>
                  <a:pt x="0" y="0"/>
                </a:moveTo>
                <a:lnTo>
                  <a:pt x="0" y="247650"/>
                </a:lnTo>
                <a:lnTo>
                  <a:pt x="2798825" y="247650"/>
                </a:lnTo>
                <a:lnTo>
                  <a:pt x="2798825" y="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173871" y="4382261"/>
            <a:ext cx="2807970" cy="253365"/>
          </a:xfrm>
          <a:custGeom>
            <a:avLst/>
            <a:gdLst/>
            <a:ahLst/>
            <a:cxnLst/>
            <a:rect l="l" t="t" r="r" b="b"/>
            <a:pathLst>
              <a:path w="2807970" h="253364">
                <a:moveTo>
                  <a:pt x="2807969" y="252984"/>
                </a:moveTo>
                <a:lnTo>
                  <a:pt x="2807969" y="0"/>
                </a:lnTo>
                <a:lnTo>
                  <a:pt x="0" y="0"/>
                </a:lnTo>
                <a:lnTo>
                  <a:pt x="0" y="252984"/>
                </a:lnTo>
                <a:lnTo>
                  <a:pt x="4572" y="252984"/>
                </a:lnTo>
                <a:lnTo>
                  <a:pt x="4572" y="9905"/>
                </a:lnTo>
                <a:lnTo>
                  <a:pt x="9143" y="5334"/>
                </a:lnTo>
                <a:lnTo>
                  <a:pt x="9143" y="9905"/>
                </a:lnTo>
                <a:lnTo>
                  <a:pt x="2798825" y="9905"/>
                </a:lnTo>
                <a:lnTo>
                  <a:pt x="2798825" y="5334"/>
                </a:lnTo>
                <a:lnTo>
                  <a:pt x="2803397" y="9905"/>
                </a:lnTo>
                <a:lnTo>
                  <a:pt x="2803397" y="252984"/>
                </a:lnTo>
                <a:lnTo>
                  <a:pt x="2807969" y="252984"/>
                </a:lnTo>
                <a:close/>
              </a:path>
              <a:path w="2807970" h="253364">
                <a:moveTo>
                  <a:pt x="9143" y="9905"/>
                </a:moveTo>
                <a:lnTo>
                  <a:pt x="9143" y="5334"/>
                </a:lnTo>
                <a:lnTo>
                  <a:pt x="4572" y="9905"/>
                </a:lnTo>
                <a:lnTo>
                  <a:pt x="9143" y="9905"/>
                </a:lnTo>
                <a:close/>
              </a:path>
              <a:path w="2807970" h="253364">
                <a:moveTo>
                  <a:pt x="9143" y="252984"/>
                </a:moveTo>
                <a:lnTo>
                  <a:pt x="9143" y="9905"/>
                </a:lnTo>
                <a:lnTo>
                  <a:pt x="4572" y="9905"/>
                </a:lnTo>
                <a:lnTo>
                  <a:pt x="4572" y="252984"/>
                </a:lnTo>
                <a:lnTo>
                  <a:pt x="9143" y="252984"/>
                </a:lnTo>
                <a:close/>
              </a:path>
              <a:path w="2807970" h="253364">
                <a:moveTo>
                  <a:pt x="2803397" y="9905"/>
                </a:moveTo>
                <a:lnTo>
                  <a:pt x="2798825" y="5334"/>
                </a:lnTo>
                <a:lnTo>
                  <a:pt x="2798825" y="9905"/>
                </a:lnTo>
                <a:lnTo>
                  <a:pt x="2803397" y="9905"/>
                </a:lnTo>
                <a:close/>
              </a:path>
              <a:path w="2807970" h="253364">
                <a:moveTo>
                  <a:pt x="2803397" y="252984"/>
                </a:moveTo>
                <a:lnTo>
                  <a:pt x="2803397" y="9905"/>
                </a:lnTo>
                <a:lnTo>
                  <a:pt x="2798825" y="9905"/>
                </a:lnTo>
                <a:lnTo>
                  <a:pt x="2798825" y="252984"/>
                </a:lnTo>
                <a:lnTo>
                  <a:pt x="2803397" y="252984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102237" y="4635246"/>
            <a:ext cx="2863215" cy="538480"/>
          </a:xfrm>
          <a:custGeom>
            <a:avLst/>
            <a:gdLst/>
            <a:ahLst/>
            <a:cxnLst/>
            <a:rect l="l" t="t" r="r" b="b"/>
            <a:pathLst>
              <a:path w="2863215" h="538479">
                <a:moveTo>
                  <a:pt x="0" y="0"/>
                </a:moveTo>
                <a:lnTo>
                  <a:pt x="0" y="537972"/>
                </a:lnTo>
                <a:lnTo>
                  <a:pt x="2862833" y="537972"/>
                </a:lnTo>
                <a:lnTo>
                  <a:pt x="2862833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97665" y="4635246"/>
            <a:ext cx="2872105" cy="542925"/>
          </a:xfrm>
          <a:custGeom>
            <a:avLst/>
            <a:gdLst/>
            <a:ahLst/>
            <a:cxnLst/>
            <a:rect l="l" t="t" r="r" b="b"/>
            <a:pathLst>
              <a:path w="2872104" h="542925">
                <a:moveTo>
                  <a:pt x="9143" y="533400"/>
                </a:moveTo>
                <a:lnTo>
                  <a:pt x="9143" y="0"/>
                </a:lnTo>
                <a:lnTo>
                  <a:pt x="0" y="0"/>
                </a:lnTo>
                <a:lnTo>
                  <a:pt x="0" y="542544"/>
                </a:lnTo>
                <a:lnTo>
                  <a:pt x="4571" y="542544"/>
                </a:lnTo>
                <a:lnTo>
                  <a:pt x="4571" y="533400"/>
                </a:lnTo>
                <a:lnTo>
                  <a:pt x="9143" y="533400"/>
                </a:lnTo>
                <a:close/>
              </a:path>
              <a:path w="2872104" h="542925">
                <a:moveTo>
                  <a:pt x="2867406" y="533400"/>
                </a:moveTo>
                <a:lnTo>
                  <a:pt x="4571" y="533400"/>
                </a:lnTo>
                <a:lnTo>
                  <a:pt x="9143" y="537972"/>
                </a:lnTo>
                <a:lnTo>
                  <a:pt x="9143" y="542544"/>
                </a:lnTo>
                <a:lnTo>
                  <a:pt x="2862821" y="542543"/>
                </a:lnTo>
                <a:lnTo>
                  <a:pt x="2862821" y="537971"/>
                </a:lnTo>
                <a:lnTo>
                  <a:pt x="2867406" y="533400"/>
                </a:lnTo>
                <a:close/>
              </a:path>
              <a:path w="2872104" h="542925">
                <a:moveTo>
                  <a:pt x="9143" y="542544"/>
                </a:moveTo>
                <a:lnTo>
                  <a:pt x="9143" y="537972"/>
                </a:lnTo>
                <a:lnTo>
                  <a:pt x="4571" y="533400"/>
                </a:lnTo>
                <a:lnTo>
                  <a:pt x="4571" y="542544"/>
                </a:lnTo>
                <a:lnTo>
                  <a:pt x="9143" y="542544"/>
                </a:lnTo>
                <a:close/>
              </a:path>
              <a:path w="2872104" h="542925">
                <a:moveTo>
                  <a:pt x="2871977" y="542543"/>
                </a:moveTo>
                <a:lnTo>
                  <a:pt x="2871977" y="0"/>
                </a:lnTo>
                <a:lnTo>
                  <a:pt x="2862821" y="0"/>
                </a:lnTo>
                <a:lnTo>
                  <a:pt x="2862821" y="533400"/>
                </a:lnTo>
                <a:lnTo>
                  <a:pt x="2867406" y="533400"/>
                </a:lnTo>
                <a:lnTo>
                  <a:pt x="2867406" y="542543"/>
                </a:lnTo>
                <a:lnTo>
                  <a:pt x="2871977" y="542543"/>
                </a:lnTo>
                <a:close/>
              </a:path>
              <a:path w="2872104" h="542925">
                <a:moveTo>
                  <a:pt x="2867406" y="542543"/>
                </a:moveTo>
                <a:lnTo>
                  <a:pt x="2867406" y="533400"/>
                </a:lnTo>
                <a:lnTo>
                  <a:pt x="2862821" y="537971"/>
                </a:lnTo>
                <a:lnTo>
                  <a:pt x="2862821" y="542543"/>
                </a:lnTo>
                <a:lnTo>
                  <a:pt x="2867406" y="542543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102237" y="4566920"/>
            <a:ext cx="2863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350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latin typeface="Arial"/>
                <a:cs typeface="Arial"/>
              </a:rPr>
              <a:t>LIGGGHTS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78443" y="4635246"/>
            <a:ext cx="2799080" cy="537210"/>
          </a:xfrm>
          <a:custGeom>
            <a:avLst/>
            <a:gdLst/>
            <a:ahLst/>
            <a:cxnLst/>
            <a:rect l="l" t="t" r="r" b="b"/>
            <a:pathLst>
              <a:path w="2799079" h="537210">
                <a:moveTo>
                  <a:pt x="0" y="0"/>
                </a:moveTo>
                <a:lnTo>
                  <a:pt x="0" y="537210"/>
                </a:lnTo>
                <a:lnTo>
                  <a:pt x="2798825" y="537210"/>
                </a:lnTo>
                <a:lnTo>
                  <a:pt x="2798825" y="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173871" y="4635246"/>
            <a:ext cx="2807970" cy="542290"/>
          </a:xfrm>
          <a:custGeom>
            <a:avLst/>
            <a:gdLst/>
            <a:ahLst/>
            <a:cxnLst/>
            <a:rect l="l" t="t" r="r" b="b"/>
            <a:pathLst>
              <a:path w="2807970" h="542289">
                <a:moveTo>
                  <a:pt x="9143" y="532638"/>
                </a:moveTo>
                <a:lnTo>
                  <a:pt x="9143" y="0"/>
                </a:lnTo>
                <a:lnTo>
                  <a:pt x="0" y="0"/>
                </a:lnTo>
                <a:lnTo>
                  <a:pt x="0" y="541781"/>
                </a:lnTo>
                <a:lnTo>
                  <a:pt x="4572" y="541781"/>
                </a:lnTo>
                <a:lnTo>
                  <a:pt x="4572" y="532638"/>
                </a:lnTo>
                <a:lnTo>
                  <a:pt x="9143" y="532638"/>
                </a:lnTo>
                <a:close/>
              </a:path>
              <a:path w="2807970" h="542289">
                <a:moveTo>
                  <a:pt x="2803397" y="532638"/>
                </a:moveTo>
                <a:lnTo>
                  <a:pt x="4572" y="532638"/>
                </a:lnTo>
                <a:lnTo>
                  <a:pt x="9143" y="537209"/>
                </a:lnTo>
                <a:lnTo>
                  <a:pt x="9143" y="541781"/>
                </a:lnTo>
                <a:lnTo>
                  <a:pt x="2798825" y="541781"/>
                </a:lnTo>
                <a:lnTo>
                  <a:pt x="2798825" y="537209"/>
                </a:lnTo>
                <a:lnTo>
                  <a:pt x="2803397" y="532638"/>
                </a:lnTo>
                <a:close/>
              </a:path>
              <a:path w="2807970" h="542289">
                <a:moveTo>
                  <a:pt x="9143" y="541781"/>
                </a:moveTo>
                <a:lnTo>
                  <a:pt x="9143" y="537209"/>
                </a:lnTo>
                <a:lnTo>
                  <a:pt x="4572" y="532638"/>
                </a:lnTo>
                <a:lnTo>
                  <a:pt x="4572" y="541781"/>
                </a:lnTo>
                <a:lnTo>
                  <a:pt x="9143" y="541781"/>
                </a:lnTo>
                <a:close/>
              </a:path>
              <a:path w="2807970" h="542289">
                <a:moveTo>
                  <a:pt x="2807969" y="541781"/>
                </a:moveTo>
                <a:lnTo>
                  <a:pt x="2807969" y="0"/>
                </a:lnTo>
                <a:lnTo>
                  <a:pt x="2798825" y="0"/>
                </a:lnTo>
                <a:lnTo>
                  <a:pt x="2798825" y="532638"/>
                </a:lnTo>
                <a:lnTo>
                  <a:pt x="2803397" y="532638"/>
                </a:lnTo>
                <a:lnTo>
                  <a:pt x="2803397" y="541781"/>
                </a:lnTo>
                <a:lnTo>
                  <a:pt x="2807969" y="541781"/>
                </a:lnTo>
                <a:close/>
              </a:path>
              <a:path w="2807970" h="542289">
                <a:moveTo>
                  <a:pt x="2803397" y="541781"/>
                </a:moveTo>
                <a:lnTo>
                  <a:pt x="2803397" y="532638"/>
                </a:lnTo>
                <a:lnTo>
                  <a:pt x="2798825" y="537209"/>
                </a:lnTo>
                <a:lnTo>
                  <a:pt x="2798825" y="541781"/>
                </a:lnTo>
                <a:lnTo>
                  <a:pt x="2803397" y="541781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2178443" y="4607305"/>
            <a:ext cx="27990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844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latin typeface="Arial"/>
                <a:cs typeface="Arial"/>
              </a:rPr>
              <a:t>OpenFoam®</a:t>
            </a:r>
            <a:r>
              <a:rPr dirty="0" sz="200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Solver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65283" y="5170932"/>
            <a:ext cx="2967990" cy="243840"/>
          </a:xfrm>
          <a:custGeom>
            <a:avLst/>
            <a:gdLst/>
            <a:ahLst/>
            <a:cxnLst/>
            <a:rect l="l" t="t" r="r" b="b"/>
            <a:pathLst>
              <a:path w="2967990" h="243839">
                <a:moveTo>
                  <a:pt x="26375" y="7350"/>
                </a:moveTo>
                <a:lnTo>
                  <a:pt x="25146" y="3047"/>
                </a:lnTo>
                <a:lnTo>
                  <a:pt x="25146" y="0"/>
                </a:lnTo>
                <a:lnTo>
                  <a:pt x="0" y="3047"/>
                </a:lnTo>
                <a:lnTo>
                  <a:pt x="762" y="8381"/>
                </a:lnTo>
                <a:lnTo>
                  <a:pt x="762" y="10667"/>
                </a:lnTo>
                <a:lnTo>
                  <a:pt x="2286" y="16001"/>
                </a:lnTo>
                <a:lnTo>
                  <a:pt x="3048" y="16763"/>
                </a:lnTo>
                <a:lnTo>
                  <a:pt x="3048" y="17525"/>
                </a:lnTo>
                <a:lnTo>
                  <a:pt x="25146" y="42389"/>
                </a:lnTo>
                <a:lnTo>
                  <a:pt x="25146" y="3047"/>
                </a:lnTo>
                <a:lnTo>
                  <a:pt x="25908" y="5333"/>
                </a:lnTo>
                <a:lnTo>
                  <a:pt x="25908" y="6857"/>
                </a:lnTo>
                <a:lnTo>
                  <a:pt x="26375" y="7350"/>
                </a:lnTo>
                <a:close/>
              </a:path>
              <a:path w="2967990" h="243839">
                <a:moveTo>
                  <a:pt x="26670" y="8381"/>
                </a:moveTo>
                <a:lnTo>
                  <a:pt x="26375" y="7350"/>
                </a:lnTo>
                <a:lnTo>
                  <a:pt x="25908" y="6857"/>
                </a:lnTo>
                <a:lnTo>
                  <a:pt x="26670" y="8381"/>
                </a:lnTo>
                <a:close/>
              </a:path>
              <a:path w="2967990" h="243839">
                <a:moveTo>
                  <a:pt x="26670" y="44104"/>
                </a:moveTo>
                <a:lnTo>
                  <a:pt x="26670" y="8381"/>
                </a:lnTo>
                <a:lnTo>
                  <a:pt x="25908" y="6857"/>
                </a:lnTo>
                <a:lnTo>
                  <a:pt x="25908" y="43247"/>
                </a:lnTo>
                <a:lnTo>
                  <a:pt x="26670" y="44104"/>
                </a:lnTo>
                <a:close/>
              </a:path>
              <a:path w="2967990" h="243839">
                <a:moveTo>
                  <a:pt x="2852153" y="95399"/>
                </a:moveTo>
                <a:lnTo>
                  <a:pt x="2852153" y="69341"/>
                </a:lnTo>
                <a:lnTo>
                  <a:pt x="2849867" y="70103"/>
                </a:lnTo>
                <a:lnTo>
                  <a:pt x="2806272" y="83437"/>
                </a:lnTo>
                <a:lnTo>
                  <a:pt x="2759356" y="96320"/>
                </a:lnTo>
                <a:lnTo>
                  <a:pt x="2711567" y="108074"/>
                </a:lnTo>
                <a:lnTo>
                  <a:pt x="2663066" y="118784"/>
                </a:lnTo>
                <a:lnTo>
                  <a:pt x="2614016" y="128535"/>
                </a:lnTo>
                <a:lnTo>
                  <a:pt x="2564577" y="137410"/>
                </a:lnTo>
                <a:lnTo>
                  <a:pt x="2514912" y="145494"/>
                </a:lnTo>
                <a:lnTo>
                  <a:pt x="2465183" y="152872"/>
                </a:lnTo>
                <a:lnTo>
                  <a:pt x="2415551" y="159628"/>
                </a:lnTo>
                <a:lnTo>
                  <a:pt x="2366178" y="165846"/>
                </a:lnTo>
                <a:lnTo>
                  <a:pt x="2317226" y="171611"/>
                </a:lnTo>
                <a:lnTo>
                  <a:pt x="2268856" y="177006"/>
                </a:lnTo>
                <a:lnTo>
                  <a:pt x="2221229" y="182117"/>
                </a:lnTo>
                <a:lnTo>
                  <a:pt x="2169988" y="187086"/>
                </a:lnTo>
                <a:lnTo>
                  <a:pt x="2118714" y="191682"/>
                </a:lnTo>
                <a:lnTo>
                  <a:pt x="2067409" y="195907"/>
                </a:lnTo>
                <a:lnTo>
                  <a:pt x="2016077" y="199762"/>
                </a:lnTo>
                <a:lnTo>
                  <a:pt x="1964719" y="203249"/>
                </a:lnTo>
                <a:lnTo>
                  <a:pt x="1913337" y="206368"/>
                </a:lnTo>
                <a:lnTo>
                  <a:pt x="1861936" y="209121"/>
                </a:lnTo>
                <a:lnTo>
                  <a:pt x="1810516" y="211509"/>
                </a:lnTo>
                <a:lnTo>
                  <a:pt x="1759080" y="213534"/>
                </a:lnTo>
                <a:lnTo>
                  <a:pt x="1707632" y="215196"/>
                </a:lnTo>
                <a:lnTo>
                  <a:pt x="1656172" y="216498"/>
                </a:lnTo>
                <a:lnTo>
                  <a:pt x="1604705" y="217439"/>
                </a:lnTo>
                <a:lnTo>
                  <a:pt x="1553232" y="218022"/>
                </a:lnTo>
                <a:lnTo>
                  <a:pt x="1461810" y="218146"/>
                </a:lnTo>
                <a:lnTo>
                  <a:pt x="1450278" y="218117"/>
                </a:lnTo>
                <a:lnTo>
                  <a:pt x="1398802" y="217632"/>
                </a:lnTo>
                <a:lnTo>
                  <a:pt x="1347331" y="216794"/>
                </a:lnTo>
                <a:lnTo>
                  <a:pt x="1295866" y="215603"/>
                </a:lnTo>
                <a:lnTo>
                  <a:pt x="1244410" y="214061"/>
                </a:lnTo>
                <a:lnTo>
                  <a:pt x="1192966" y="212170"/>
                </a:lnTo>
                <a:lnTo>
                  <a:pt x="1141536" y="209930"/>
                </a:lnTo>
                <a:lnTo>
                  <a:pt x="1090122" y="207342"/>
                </a:lnTo>
                <a:lnTo>
                  <a:pt x="1038727" y="204409"/>
                </a:lnTo>
                <a:lnTo>
                  <a:pt x="987354" y="201132"/>
                </a:lnTo>
                <a:lnTo>
                  <a:pt x="936004" y="197511"/>
                </a:lnTo>
                <a:lnTo>
                  <a:pt x="884682" y="193547"/>
                </a:lnTo>
                <a:lnTo>
                  <a:pt x="837224" y="189265"/>
                </a:lnTo>
                <a:lnTo>
                  <a:pt x="789159" y="184762"/>
                </a:lnTo>
                <a:lnTo>
                  <a:pt x="740598" y="179979"/>
                </a:lnTo>
                <a:lnTo>
                  <a:pt x="691649" y="174854"/>
                </a:lnTo>
                <a:lnTo>
                  <a:pt x="642425" y="169327"/>
                </a:lnTo>
                <a:lnTo>
                  <a:pt x="593034" y="163336"/>
                </a:lnTo>
                <a:lnTo>
                  <a:pt x="543588" y="156821"/>
                </a:lnTo>
                <a:lnTo>
                  <a:pt x="494197" y="149720"/>
                </a:lnTo>
                <a:lnTo>
                  <a:pt x="444970" y="141972"/>
                </a:lnTo>
                <a:lnTo>
                  <a:pt x="396019" y="133516"/>
                </a:lnTo>
                <a:lnTo>
                  <a:pt x="347454" y="124292"/>
                </a:lnTo>
                <a:lnTo>
                  <a:pt x="299385" y="114237"/>
                </a:lnTo>
                <a:lnTo>
                  <a:pt x="251922" y="103292"/>
                </a:lnTo>
                <a:lnTo>
                  <a:pt x="205176" y="91395"/>
                </a:lnTo>
                <a:lnTo>
                  <a:pt x="159258" y="78485"/>
                </a:lnTo>
                <a:lnTo>
                  <a:pt x="86372" y="51554"/>
                </a:lnTo>
                <a:lnTo>
                  <a:pt x="48426" y="30592"/>
                </a:lnTo>
                <a:lnTo>
                  <a:pt x="26375" y="7350"/>
                </a:lnTo>
                <a:lnTo>
                  <a:pt x="26670" y="8381"/>
                </a:lnTo>
                <a:lnTo>
                  <a:pt x="26670" y="44104"/>
                </a:lnTo>
                <a:lnTo>
                  <a:pt x="31580" y="49629"/>
                </a:lnTo>
                <a:lnTo>
                  <a:pt x="76504" y="75157"/>
                </a:lnTo>
                <a:lnTo>
                  <a:pt x="125849" y="94348"/>
                </a:lnTo>
                <a:lnTo>
                  <a:pt x="167639" y="107441"/>
                </a:lnTo>
                <a:lnTo>
                  <a:pt x="214345" y="120065"/>
                </a:lnTo>
                <a:lnTo>
                  <a:pt x="261664" y="131696"/>
                </a:lnTo>
                <a:lnTo>
                  <a:pt x="309521" y="142394"/>
                </a:lnTo>
                <a:lnTo>
                  <a:pt x="357844" y="152220"/>
                </a:lnTo>
                <a:lnTo>
                  <a:pt x="406558" y="161235"/>
                </a:lnTo>
                <a:lnTo>
                  <a:pt x="455590" y="169497"/>
                </a:lnTo>
                <a:lnTo>
                  <a:pt x="504865" y="177068"/>
                </a:lnTo>
                <a:lnTo>
                  <a:pt x="554312" y="184008"/>
                </a:lnTo>
                <a:lnTo>
                  <a:pt x="603854" y="190377"/>
                </a:lnTo>
                <a:lnTo>
                  <a:pt x="653420" y="196235"/>
                </a:lnTo>
                <a:lnTo>
                  <a:pt x="702935" y="201642"/>
                </a:lnTo>
                <a:lnTo>
                  <a:pt x="752325" y="206659"/>
                </a:lnTo>
                <a:lnTo>
                  <a:pt x="801517" y="211346"/>
                </a:lnTo>
                <a:lnTo>
                  <a:pt x="850437" y="215763"/>
                </a:lnTo>
                <a:lnTo>
                  <a:pt x="899011" y="219970"/>
                </a:lnTo>
                <a:lnTo>
                  <a:pt x="947165" y="224027"/>
                </a:lnTo>
                <a:lnTo>
                  <a:pt x="998554" y="227543"/>
                </a:lnTo>
                <a:lnTo>
                  <a:pt x="1049967" y="230714"/>
                </a:lnTo>
                <a:lnTo>
                  <a:pt x="1101400" y="233538"/>
                </a:lnTo>
                <a:lnTo>
                  <a:pt x="1152851" y="236016"/>
                </a:lnTo>
                <a:lnTo>
                  <a:pt x="1204319" y="238146"/>
                </a:lnTo>
                <a:lnTo>
                  <a:pt x="1255800" y="239927"/>
                </a:lnTo>
                <a:lnTo>
                  <a:pt x="1307292" y="241359"/>
                </a:lnTo>
                <a:lnTo>
                  <a:pt x="1358793" y="242441"/>
                </a:lnTo>
                <a:lnTo>
                  <a:pt x="1410300" y="243172"/>
                </a:lnTo>
                <a:lnTo>
                  <a:pt x="1450278" y="243467"/>
                </a:lnTo>
                <a:lnTo>
                  <a:pt x="1513322" y="243579"/>
                </a:lnTo>
                <a:lnTo>
                  <a:pt x="1564833" y="243253"/>
                </a:lnTo>
                <a:lnTo>
                  <a:pt x="1616340" y="242573"/>
                </a:lnTo>
                <a:lnTo>
                  <a:pt x="1667840" y="241538"/>
                </a:lnTo>
                <a:lnTo>
                  <a:pt x="1719333" y="240148"/>
                </a:lnTo>
                <a:lnTo>
                  <a:pt x="1770814" y="238401"/>
                </a:lnTo>
                <a:lnTo>
                  <a:pt x="1822281" y="236297"/>
                </a:lnTo>
                <a:lnTo>
                  <a:pt x="1873733" y="233836"/>
                </a:lnTo>
                <a:lnTo>
                  <a:pt x="1925166" y="231016"/>
                </a:lnTo>
                <a:lnTo>
                  <a:pt x="1976578" y="227836"/>
                </a:lnTo>
                <a:lnTo>
                  <a:pt x="2027967" y="224297"/>
                </a:lnTo>
                <a:lnTo>
                  <a:pt x="2079330" y="220396"/>
                </a:lnTo>
                <a:lnTo>
                  <a:pt x="2130665" y="216133"/>
                </a:lnTo>
                <a:lnTo>
                  <a:pt x="2181969" y="211508"/>
                </a:lnTo>
                <a:lnTo>
                  <a:pt x="2233240" y="206520"/>
                </a:lnTo>
                <a:lnTo>
                  <a:pt x="2284476" y="201167"/>
                </a:lnTo>
                <a:lnTo>
                  <a:pt x="2331360" y="195566"/>
                </a:lnTo>
                <a:lnTo>
                  <a:pt x="2379152" y="189701"/>
                </a:lnTo>
                <a:lnTo>
                  <a:pt x="2427638" y="183466"/>
                </a:lnTo>
                <a:lnTo>
                  <a:pt x="2476603" y="176752"/>
                </a:lnTo>
                <a:lnTo>
                  <a:pt x="2525832" y="169454"/>
                </a:lnTo>
                <a:lnTo>
                  <a:pt x="2575110" y="161463"/>
                </a:lnTo>
                <a:lnTo>
                  <a:pt x="2624222" y="152671"/>
                </a:lnTo>
                <a:lnTo>
                  <a:pt x="2672953" y="142973"/>
                </a:lnTo>
                <a:lnTo>
                  <a:pt x="2721089" y="132261"/>
                </a:lnTo>
                <a:lnTo>
                  <a:pt x="2768414" y="120426"/>
                </a:lnTo>
                <a:lnTo>
                  <a:pt x="2814714" y="107363"/>
                </a:lnTo>
                <a:lnTo>
                  <a:pt x="2852153" y="95399"/>
                </a:lnTo>
                <a:close/>
              </a:path>
              <a:path w="2967990" h="243839">
                <a:moveTo>
                  <a:pt x="2967977" y="2285"/>
                </a:moveTo>
                <a:lnTo>
                  <a:pt x="2828544" y="26669"/>
                </a:lnTo>
                <a:lnTo>
                  <a:pt x="2857500" y="65863"/>
                </a:lnTo>
                <a:lnTo>
                  <a:pt x="2870441" y="58673"/>
                </a:lnTo>
                <a:lnTo>
                  <a:pt x="2882646" y="80771"/>
                </a:lnTo>
                <a:lnTo>
                  <a:pt x="2882646" y="99898"/>
                </a:lnTo>
                <a:lnTo>
                  <a:pt x="2903982" y="128777"/>
                </a:lnTo>
                <a:lnTo>
                  <a:pt x="2967977" y="2285"/>
                </a:lnTo>
                <a:close/>
              </a:path>
              <a:path w="2967990" h="243839">
                <a:moveTo>
                  <a:pt x="2850107" y="69970"/>
                </a:moveTo>
                <a:lnTo>
                  <a:pt x="2849867" y="70044"/>
                </a:lnTo>
                <a:lnTo>
                  <a:pt x="2850107" y="69970"/>
                </a:lnTo>
                <a:close/>
              </a:path>
              <a:path w="2967990" h="243839">
                <a:moveTo>
                  <a:pt x="2852153" y="69341"/>
                </a:moveTo>
                <a:lnTo>
                  <a:pt x="2850107" y="69970"/>
                </a:lnTo>
                <a:lnTo>
                  <a:pt x="2849867" y="70103"/>
                </a:lnTo>
                <a:lnTo>
                  <a:pt x="2852153" y="69341"/>
                </a:lnTo>
                <a:close/>
              </a:path>
              <a:path w="2967990" h="243839">
                <a:moveTo>
                  <a:pt x="2872627" y="86338"/>
                </a:moveTo>
                <a:lnTo>
                  <a:pt x="2857500" y="65863"/>
                </a:lnTo>
                <a:lnTo>
                  <a:pt x="2850107" y="69970"/>
                </a:lnTo>
                <a:lnTo>
                  <a:pt x="2852153" y="69341"/>
                </a:lnTo>
                <a:lnTo>
                  <a:pt x="2852153" y="95399"/>
                </a:lnTo>
                <a:lnTo>
                  <a:pt x="2859773" y="92963"/>
                </a:lnTo>
                <a:lnTo>
                  <a:pt x="2861310" y="92963"/>
                </a:lnTo>
                <a:lnTo>
                  <a:pt x="2862072" y="92201"/>
                </a:lnTo>
                <a:lnTo>
                  <a:pt x="2872627" y="86338"/>
                </a:lnTo>
                <a:close/>
              </a:path>
              <a:path w="2967990" h="243839">
                <a:moveTo>
                  <a:pt x="2882646" y="80771"/>
                </a:moveTo>
                <a:lnTo>
                  <a:pt x="2870441" y="58673"/>
                </a:lnTo>
                <a:lnTo>
                  <a:pt x="2857500" y="65863"/>
                </a:lnTo>
                <a:lnTo>
                  <a:pt x="2872627" y="86338"/>
                </a:lnTo>
                <a:lnTo>
                  <a:pt x="2882646" y="80771"/>
                </a:lnTo>
                <a:close/>
              </a:path>
              <a:path w="2967990" h="243839">
                <a:moveTo>
                  <a:pt x="2882646" y="99898"/>
                </a:moveTo>
                <a:lnTo>
                  <a:pt x="2882646" y="80771"/>
                </a:lnTo>
                <a:lnTo>
                  <a:pt x="2872627" y="86338"/>
                </a:lnTo>
                <a:lnTo>
                  <a:pt x="2882646" y="99898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20616" y="5490464"/>
            <a:ext cx="21621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Arial"/>
                <a:cs typeface="Arial"/>
              </a:rPr>
              <a:t>particle data</a:t>
            </a:r>
            <a:r>
              <a:rPr dirty="0" sz="1600" spc="-4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feedback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74839" y="6349746"/>
            <a:ext cx="9144000" cy="570230"/>
          </a:xfrm>
          <a:custGeom>
            <a:avLst/>
            <a:gdLst/>
            <a:ahLst/>
            <a:cxnLst/>
            <a:rect l="l" t="t" r="r" b="b"/>
            <a:pathLst>
              <a:path w="9144000" h="570229">
                <a:moveTo>
                  <a:pt x="0" y="569976"/>
                </a:moveTo>
                <a:lnTo>
                  <a:pt x="9143999" y="569976"/>
                </a:lnTo>
                <a:lnTo>
                  <a:pt x="9143999" y="0"/>
                </a:lnTo>
                <a:lnTo>
                  <a:pt x="0" y="0"/>
                </a:lnTo>
                <a:lnTo>
                  <a:pt x="0" y="569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212476" y="6116066"/>
            <a:ext cx="74009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More information and downloads:</a:t>
            </a:r>
            <a:r>
              <a:rPr dirty="0" sz="2400" spc="-8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  <a:hlinkClick r:id="rId2"/>
              </a:rPr>
              <a:t>www.cfdem.com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47377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Coupling to Continuum</a:t>
            </a:r>
            <a:r>
              <a:rPr dirty="0" sz="2400" spc="-12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Methods  </a:t>
            </a:r>
            <a:r>
              <a:rPr dirty="0" sz="2400" spc="-5">
                <a:solidFill>
                  <a:srgbClr val="000000"/>
                </a:solidFill>
              </a:rPr>
              <a:t>Motivation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12476" y="1655012"/>
            <a:ext cx="8192134" cy="1793239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Post-processing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of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DEM/MD</a:t>
            </a:r>
            <a:r>
              <a:rPr dirty="0" sz="2000" spc="3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Able to </a:t>
            </a:r>
            <a:r>
              <a:rPr dirty="0" sz="2000" spc="-10" b="1">
                <a:latin typeface="Arial"/>
                <a:cs typeface="Arial"/>
              </a:rPr>
              <a:t>transfer arbitrary </a:t>
            </a:r>
            <a:r>
              <a:rPr dirty="0" sz="2000" spc="-5" b="1">
                <a:latin typeface="Arial"/>
                <a:cs typeface="Arial"/>
              </a:rPr>
              <a:t>particle properties to OpenFOAM</a:t>
            </a:r>
            <a:r>
              <a:rPr dirty="0" sz="2000" spc="7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fields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Can use arbitrary </a:t>
            </a:r>
            <a:r>
              <a:rPr dirty="0" sz="2000" spc="-10" b="1">
                <a:latin typeface="Arial"/>
                <a:cs typeface="Arial"/>
              </a:rPr>
              <a:t>unstructured</a:t>
            </a:r>
            <a:r>
              <a:rPr dirty="0" sz="2000" spc="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meshes</a:t>
            </a:r>
            <a:endParaRPr sz="2000">
              <a:latin typeface="Arial"/>
              <a:cs typeface="Arial"/>
            </a:endParaRPr>
          </a:p>
          <a:p>
            <a:pPr marL="193675" marR="5080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Example: Evaluating voidage, which is an important </a:t>
            </a:r>
            <a:r>
              <a:rPr dirty="0" sz="2000" spc="-10">
                <a:latin typeface="Arial"/>
                <a:cs typeface="Arial"/>
              </a:rPr>
              <a:t>process </a:t>
            </a:r>
            <a:r>
              <a:rPr dirty="0" sz="2000" spc="-5">
                <a:latin typeface="Arial"/>
                <a:cs typeface="Arial"/>
              </a:rPr>
              <a:t>parameter  in </a:t>
            </a:r>
            <a:r>
              <a:rPr dirty="0" sz="2000" spc="-10">
                <a:latin typeface="Arial"/>
                <a:cs typeface="Arial"/>
              </a:rPr>
              <a:t>multiphase </a:t>
            </a:r>
            <a:r>
              <a:rPr dirty="0" sz="2000" spc="-5">
                <a:latin typeface="Arial"/>
                <a:cs typeface="Arial"/>
              </a:rPr>
              <a:t>flow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reactors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82629" y="3562350"/>
            <a:ext cx="4140771" cy="1072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0311" y="3849623"/>
            <a:ext cx="3832097" cy="785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208267" y="4635246"/>
            <a:ext cx="3805362" cy="8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02994" y="4635246"/>
            <a:ext cx="3758560" cy="857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86301" y="5492496"/>
            <a:ext cx="3915132" cy="8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27691" y="5492496"/>
            <a:ext cx="3272399" cy="857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223377" y="6154678"/>
            <a:ext cx="1587246" cy="1950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89532" y="6349746"/>
            <a:ext cx="1858012" cy="1022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607448" y="6349746"/>
            <a:ext cx="1817999" cy="1609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8223377" y="6349746"/>
            <a:ext cx="1587246" cy="4937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12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47377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Coupling to Continuum</a:t>
            </a:r>
            <a:r>
              <a:rPr dirty="0" sz="2400" spc="-12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Methods  </a:t>
            </a:r>
            <a:r>
              <a:rPr dirty="0" sz="2400" spc="-5">
                <a:solidFill>
                  <a:srgbClr val="000000"/>
                </a:solidFill>
              </a:rPr>
              <a:t>Motivation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12476" y="1655012"/>
            <a:ext cx="7901305" cy="148844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Simulation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of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Coupled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Fluid-Granular Flow: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CFD-DEM</a:t>
            </a:r>
            <a:r>
              <a:rPr dirty="0" sz="2000" spc="4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Method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Able to </a:t>
            </a:r>
            <a:r>
              <a:rPr dirty="0" sz="2000" spc="-10" b="1">
                <a:latin typeface="Arial"/>
                <a:cs typeface="Arial"/>
              </a:rPr>
              <a:t>transfer arbitrary </a:t>
            </a:r>
            <a:r>
              <a:rPr dirty="0" sz="2000" spc="-5" b="1">
                <a:latin typeface="Arial"/>
                <a:cs typeface="Arial"/>
              </a:rPr>
              <a:t>particle properties to OpenFOAM</a:t>
            </a:r>
            <a:r>
              <a:rPr dirty="0" sz="2000" spc="10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fields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Can use arbitrary </a:t>
            </a:r>
            <a:r>
              <a:rPr dirty="0" sz="2000" spc="-10" b="1">
                <a:latin typeface="Arial"/>
                <a:cs typeface="Arial"/>
              </a:rPr>
              <a:t>unstructured</a:t>
            </a:r>
            <a:r>
              <a:rPr dirty="0" sz="2000" spc="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meshes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Able to perform </a:t>
            </a:r>
            <a:r>
              <a:rPr dirty="0" sz="2000" spc="-5" b="1">
                <a:latin typeface="Arial"/>
                <a:cs typeface="Arial"/>
              </a:rPr>
              <a:t>resolved CFD-DEM </a:t>
            </a:r>
            <a:r>
              <a:rPr dirty="0" sz="2000" spc="-5">
                <a:latin typeface="Arial"/>
                <a:cs typeface="Arial"/>
              </a:rPr>
              <a:t>and </a:t>
            </a:r>
            <a:r>
              <a:rPr dirty="0" sz="2000" spc="-5" b="1">
                <a:latin typeface="Arial"/>
                <a:cs typeface="Arial"/>
              </a:rPr>
              <a:t>unresolved</a:t>
            </a:r>
            <a:r>
              <a:rPr dirty="0" sz="2000" spc="10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CFD-DEM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59293" y="3692652"/>
            <a:ext cx="486155" cy="85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46339" y="3679697"/>
            <a:ext cx="513080" cy="98425"/>
          </a:xfrm>
          <a:custGeom>
            <a:avLst/>
            <a:gdLst/>
            <a:ahLst/>
            <a:cxnLst/>
            <a:rect l="l" t="t" r="r" b="b"/>
            <a:pathLst>
              <a:path w="513080" h="98425">
                <a:moveTo>
                  <a:pt x="512826" y="98298"/>
                </a:moveTo>
                <a:lnTo>
                  <a:pt x="512826" y="6096"/>
                </a:lnTo>
                <a:lnTo>
                  <a:pt x="507492" y="0"/>
                </a:lnTo>
                <a:lnTo>
                  <a:pt x="6096" y="0"/>
                </a:lnTo>
                <a:lnTo>
                  <a:pt x="0" y="6096"/>
                </a:lnTo>
                <a:lnTo>
                  <a:pt x="0" y="98298"/>
                </a:lnTo>
                <a:lnTo>
                  <a:pt x="12954" y="98298"/>
                </a:lnTo>
                <a:lnTo>
                  <a:pt x="12954" y="25907"/>
                </a:lnTo>
                <a:lnTo>
                  <a:pt x="25907" y="12953"/>
                </a:lnTo>
                <a:lnTo>
                  <a:pt x="25907" y="25907"/>
                </a:lnTo>
                <a:lnTo>
                  <a:pt x="487680" y="25907"/>
                </a:lnTo>
                <a:lnTo>
                  <a:pt x="487680" y="12953"/>
                </a:lnTo>
                <a:lnTo>
                  <a:pt x="500634" y="25907"/>
                </a:lnTo>
                <a:lnTo>
                  <a:pt x="500634" y="98298"/>
                </a:lnTo>
                <a:lnTo>
                  <a:pt x="512826" y="98298"/>
                </a:lnTo>
                <a:close/>
              </a:path>
              <a:path w="513080" h="98425">
                <a:moveTo>
                  <a:pt x="25907" y="25907"/>
                </a:moveTo>
                <a:lnTo>
                  <a:pt x="25907" y="12953"/>
                </a:lnTo>
                <a:lnTo>
                  <a:pt x="12954" y="25907"/>
                </a:lnTo>
                <a:lnTo>
                  <a:pt x="25907" y="25907"/>
                </a:lnTo>
                <a:close/>
              </a:path>
              <a:path w="513080" h="98425">
                <a:moveTo>
                  <a:pt x="25907" y="98298"/>
                </a:moveTo>
                <a:lnTo>
                  <a:pt x="25907" y="25907"/>
                </a:lnTo>
                <a:lnTo>
                  <a:pt x="12954" y="25907"/>
                </a:lnTo>
                <a:lnTo>
                  <a:pt x="12954" y="98298"/>
                </a:lnTo>
                <a:lnTo>
                  <a:pt x="25907" y="98298"/>
                </a:lnTo>
                <a:close/>
              </a:path>
              <a:path w="513080" h="98425">
                <a:moveTo>
                  <a:pt x="500634" y="25907"/>
                </a:moveTo>
                <a:lnTo>
                  <a:pt x="487680" y="12953"/>
                </a:lnTo>
                <a:lnTo>
                  <a:pt x="487680" y="25907"/>
                </a:lnTo>
                <a:lnTo>
                  <a:pt x="500634" y="25907"/>
                </a:lnTo>
                <a:close/>
              </a:path>
              <a:path w="513080" h="98425">
                <a:moveTo>
                  <a:pt x="500634" y="98298"/>
                </a:moveTo>
                <a:lnTo>
                  <a:pt x="500634" y="25907"/>
                </a:lnTo>
                <a:lnTo>
                  <a:pt x="487680" y="25907"/>
                </a:lnTo>
                <a:lnTo>
                  <a:pt x="487680" y="98298"/>
                </a:lnTo>
                <a:lnTo>
                  <a:pt x="500634" y="98298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46973" y="3692652"/>
            <a:ext cx="486155" cy="85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34019" y="3679697"/>
            <a:ext cx="513080" cy="98425"/>
          </a:xfrm>
          <a:custGeom>
            <a:avLst/>
            <a:gdLst/>
            <a:ahLst/>
            <a:cxnLst/>
            <a:rect l="l" t="t" r="r" b="b"/>
            <a:pathLst>
              <a:path w="513080" h="98425">
                <a:moveTo>
                  <a:pt x="512825" y="98298"/>
                </a:moveTo>
                <a:lnTo>
                  <a:pt x="512825" y="6096"/>
                </a:lnTo>
                <a:lnTo>
                  <a:pt x="507492" y="0"/>
                </a:lnTo>
                <a:lnTo>
                  <a:pt x="6095" y="0"/>
                </a:lnTo>
                <a:lnTo>
                  <a:pt x="0" y="6096"/>
                </a:lnTo>
                <a:lnTo>
                  <a:pt x="0" y="98298"/>
                </a:lnTo>
                <a:lnTo>
                  <a:pt x="12954" y="98298"/>
                </a:lnTo>
                <a:lnTo>
                  <a:pt x="12954" y="25907"/>
                </a:lnTo>
                <a:lnTo>
                  <a:pt x="25145" y="12953"/>
                </a:lnTo>
                <a:lnTo>
                  <a:pt x="25145" y="25907"/>
                </a:lnTo>
                <a:lnTo>
                  <a:pt x="487680" y="25907"/>
                </a:lnTo>
                <a:lnTo>
                  <a:pt x="487680" y="12953"/>
                </a:lnTo>
                <a:lnTo>
                  <a:pt x="499871" y="25907"/>
                </a:lnTo>
                <a:lnTo>
                  <a:pt x="499871" y="98298"/>
                </a:lnTo>
                <a:lnTo>
                  <a:pt x="512825" y="98298"/>
                </a:lnTo>
                <a:close/>
              </a:path>
              <a:path w="513080" h="98425">
                <a:moveTo>
                  <a:pt x="25145" y="25907"/>
                </a:moveTo>
                <a:lnTo>
                  <a:pt x="25145" y="12953"/>
                </a:lnTo>
                <a:lnTo>
                  <a:pt x="12954" y="25907"/>
                </a:lnTo>
                <a:lnTo>
                  <a:pt x="25145" y="25907"/>
                </a:lnTo>
                <a:close/>
              </a:path>
              <a:path w="513080" h="98425">
                <a:moveTo>
                  <a:pt x="25145" y="98298"/>
                </a:moveTo>
                <a:lnTo>
                  <a:pt x="25145" y="25907"/>
                </a:lnTo>
                <a:lnTo>
                  <a:pt x="12954" y="25907"/>
                </a:lnTo>
                <a:lnTo>
                  <a:pt x="12954" y="98298"/>
                </a:lnTo>
                <a:lnTo>
                  <a:pt x="25145" y="98298"/>
                </a:lnTo>
                <a:close/>
              </a:path>
              <a:path w="513080" h="98425">
                <a:moveTo>
                  <a:pt x="499871" y="25907"/>
                </a:moveTo>
                <a:lnTo>
                  <a:pt x="487680" y="12953"/>
                </a:lnTo>
                <a:lnTo>
                  <a:pt x="487680" y="25907"/>
                </a:lnTo>
                <a:lnTo>
                  <a:pt x="499871" y="25907"/>
                </a:lnTo>
                <a:close/>
              </a:path>
              <a:path w="513080" h="98425">
                <a:moveTo>
                  <a:pt x="499871" y="98298"/>
                </a:moveTo>
                <a:lnTo>
                  <a:pt x="499871" y="25907"/>
                </a:lnTo>
                <a:lnTo>
                  <a:pt x="487680" y="25907"/>
                </a:lnTo>
                <a:lnTo>
                  <a:pt x="487680" y="98298"/>
                </a:lnTo>
                <a:lnTo>
                  <a:pt x="499871" y="98298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64509" y="3474720"/>
            <a:ext cx="269875" cy="303530"/>
          </a:xfrm>
          <a:custGeom>
            <a:avLst/>
            <a:gdLst/>
            <a:ahLst/>
            <a:cxnLst/>
            <a:rect l="l" t="t" r="r" b="b"/>
            <a:pathLst>
              <a:path w="269875" h="303529">
                <a:moveTo>
                  <a:pt x="222235" y="58954"/>
                </a:moveTo>
                <a:lnTo>
                  <a:pt x="186443" y="72569"/>
                </a:lnTo>
                <a:lnTo>
                  <a:pt x="0" y="303275"/>
                </a:lnTo>
                <a:lnTo>
                  <a:pt x="49013" y="303275"/>
                </a:lnTo>
                <a:lnTo>
                  <a:pt x="216587" y="96320"/>
                </a:lnTo>
                <a:lnTo>
                  <a:pt x="222235" y="58954"/>
                </a:lnTo>
                <a:close/>
              </a:path>
              <a:path w="269875" h="303529">
                <a:moveTo>
                  <a:pt x="269787" y="0"/>
                </a:moveTo>
                <a:lnTo>
                  <a:pt x="115101" y="58674"/>
                </a:lnTo>
                <a:lnTo>
                  <a:pt x="109041" y="62817"/>
                </a:lnTo>
                <a:lnTo>
                  <a:pt x="104910" y="68960"/>
                </a:lnTo>
                <a:lnTo>
                  <a:pt x="103207" y="76247"/>
                </a:lnTo>
                <a:lnTo>
                  <a:pt x="104433" y="83819"/>
                </a:lnTo>
                <a:lnTo>
                  <a:pt x="108458" y="89880"/>
                </a:lnTo>
                <a:lnTo>
                  <a:pt x="114339" y="94011"/>
                </a:lnTo>
                <a:lnTo>
                  <a:pt x="121364" y="95714"/>
                </a:lnTo>
                <a:lnTo>
                  <a:pt x="128817" y="94487"/>
                </a:lnTo>
                <a:lnTo>
                  <a:pt x="186443" y="72569"/>
                </a:lnTo>
                <a:lnTo>
                  <a:pt x="230925" y="17525"/>
                </a:lnTo>
                <a:lnTo>
                  <a:pt x="260643" y="41909"/>
                </a:lnTo>
                <a:lnTo>
                  <a:pt x="260643" y="59297"/>
                </a:lnTo>
                <a:lnTo>
                  <a:pt x="269787" y="0"/>
                </a:lnTo>
                <a:close/>
              </a:path>
              <a:path w="269875" h="303529">
                <a:moveTo>
                  <a:pt x="260643" y="41909"/>
                </a:moveTo>
                <a:lnTo>
                  <a:pt x="230925" y="17525"/>
                </a:lnTo>
                <a:lnTo>
                  <a:pt x="186443" y="72569"/>
                </a:lnTo>
                <a:lnTo>
                  <a:pt x="222235" y="58954"/>
                </a:lnTo>
                <a:lnTo>
                  <a:pt x="227115" y="26669"/>
                </a:lnTo>
                <a:lnTo>
                  <a:pt x="253023" y="47243"/>
                </a:lnTo>
                <a:lnTo>
                  <a:pt x="253023" y="51320"/>
                </a:lnTo>
                <a:lnTo>
                  <a:pt x="260643" y="41909"/>
                </a:lnTo>
                <a:close/>
              </a:path>
              <a:path w="269875" h="303529">
                <a:moveTo>
                  <a:pt x="260643" y="59297"/>
                </a:moveTo>
                <a:lnTo>
                  <a:pt x="260643" y="41909"/>
                </a:lnTo>
                <a:lnTo>
                  <a:pt x="216587" y="96320"/>
                </a:lnTo>
                <a:lnTo>
                  <a:pt x="207303" y="157733"/>
                </a:lnTo>
                <a:lnTo>
                  <a:pt x="207661" y="165353"/>
                </a:lnTo>
                <a:lnTo>
                  <a:pt x="210732" y="171830"/>
                </a:lnTo>
                <a:lnTo>
                  <a:pt x="216090" y="176593"/>
                </a:lnTo>
                <a:lnTo>
                  <a:pt x="223305" y="179069"/>
                </a:lnTo>
                <a:lnTo>
                  <a:pt x="230604" y="179034"/>
                </a:lnTo>
                <a:lnTo>
                  <a:pt x="237117" y="175926"/>
                </a:lnTo>
                <a:lnTo>
                  <a:pt x="242058" y="170390"/>
                </a:lnTo>
                <a:lnTo>
                  <a:pt x="244641" y="163067"/>
                </a:lnTo>
                <a:lnTo>
                  <a:pt x="260643" y="59297"/>
                </a:lnTo>
                <a:close/>
              </a:path>
              <a:path w="269875" h="303529">
                <a:moveTo>
                  <a:pt x="253023" y="51320"/>
                </a:moveTo>
                <a:lnTo>
                  <a:pt x="253023" y="47243"/>
                </a:lnTo>
                <a:lnTo>
                  <a:pt x="222235" y="58954"/>
                </a:lnTo>
                <a:lnTo>
                  <a:pt x="216587" y="96320"/>
                </a:lnTo>
                <a:lnTo>
                  <a:pt x="253023" y="51320"/>
                </a:lnTo>
                <a:close/>
              </a:path>
              <a:path w="269875" h="303529">
                <a:moveTo>
                  <a:pt x="253023" y="47243"/>
                </a:moveTo>
                <a:lnTo>
                  <a:pt x="227115" y="26669"/>
                </a:lnTo>
                <a:lnTo>
                  <a:pt x="222235" y="58954"/>
                </a:lnTo>
                <a:lnTo>
                  <a:pt x="253023" y="47243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777591" y="3474720"/>
            <a:ext cx="269240" cy="303530"/>
          </a:xfrm>
          <a:custGeom>
            <a:avLst/>
            <a:gdLst/>
            <a:ahLst/>
            <a:cxnLst/>
            <a:rect l="l" t="t" r="r" b="b"/>
            <a:pathLst>
              <a:path w="269239" h="303529">
                <a:moveTo>
                  <a:pt x="221462" y="59031"/>
                </a:moveTo>
                <a:lnTo>
                  <a:pt x="186601" y="72373"/>
                </a:lnTo>
                <a:lnTo>
                  <a:pt x="0" y="303275"/>
                </a:lnTo>
                <a:lnTo>
                  <a:pt x="49013" y="303275"/>
                </a:lnTo>
                <a:lnTo>
                  <a:pt x="215650" y="97477"/>
                </a:lnTo>
                <a:lnTo>
                  <a:pt x="221462" y="59031"/>
                </a:lnTo>
                <a:close/>
              </a:path>
              <a:path w="269239" h="303529">
                <a:moveTo>
                  <a:pt x="269025" y="0"/>
                </a:moveTo>
                <a:lnTo>
                  <a:pt x="115101" y="58674"/>
                </a:lnTo>
                <a:lnTo>
                  <a:pt x="108601" y="62817"/>
                </a:lnTo>
                <a:lnTo>
                  <a:pt x="104243" y="68960"/>
                </a:lnTo>
                <a:lnTo>
                  <a:pt x="102457" y="76247"/>
                </a:lnTo>
                <a:lnTo>
                  <a:pt x="103671" y="83819"/>
                </a:lnTo>
                <a:lnTo>
                  <a:pt x="107815" y="89880"/>
                </a:lnTo>
                <a:lnTo>
                  <a:pt x="113958" y="94011"/>
                </a:lnTo>
                <a:lnTo>
                  <a:pt x="121245" y="95714"/>
                </a:lnTo>
                <a:lnTo>
                  <a:pt x="128817" y="94487"/>
                </a:lnTo>
                <a:lnTo>
                  <a:pt x="186601" y="72373"/>
                </a:lnTo>
                <a:lnTo>
                  <a:pt x="230925" y="17525"/>
                </a:lnTo>
                <a:lnTo>
                  <a:pt x="260643" y="41909"/>
                </a:lnTo>
                <a:lnTo>
                  <a:pt x="260643" y="56054"/>
                </a:lnTo>
                <a:lnTo>
                  <a:pt x="269025" y="0"/>
                </a:lnTo>
                <a:close/>
              </a:path>
              <a:path w="269239" h="303529">
                <a:moveTo>
                  <a:pt x="260643" y="41909"/>
                </a:moveTo>
                <a:lnTo>
                  <a:pt x="230925" y="17525"/>
                </a:lnTo>
                <a:lnTo>
                  <a:pt x="186601" y="72373"/>
                </a:lnTo>
                <a:lnTo>
                  <a:pt x="221462" y="59031"/>
                </a:lnTo>
                <a:lnTo>
                  <a:pt x="226353" y="26669"/>
                </a:lnTo>
                <a:lnTo>
                  <a:pt x="252261" y="47243"/>
                </a:lnTo>
                <a:lnTo>
                  <a:pt x="252261" y="52261"/>
                </a:lnTo>
                <a:lnTo>
                  <a:pt x="260643" y="41909"/>
                </a:lnTo>
                <a:close/>
              </a:path>
              <a:path w="269239" h="303529">
                <a:moveTo>
                  <a:pt x="260643" y="56054"/>
                </a:moveTo>
                <a:lnTo>
                  <a:pt x="260643" y="41909"/>
                </a:lnTo>
                <a:lnTo>
                  <a:pt x="215650" y="97477"/>
                </a:lnTo>
                <a:lnTo>
                  <a:pt x="206541" y="157733"/>
                </a:lnTo>
                <a:lnTo>
                  <a:pt x="206899" y="165353"/>
                </a:lnTo>
                <a:lnTo>
                  <a:pt x="209970" y="171830"/>
                </a:lnTo>
                <a:lnTo>
                  <a:pt x="215328" y="176593"/>
                </a:lnTo>
                <a:lnTo>
                  <a:pt x="222543" y="179069"/>
                </a:lnTo>
                <a:lnTo>
                  <a:pt x="230175" y="179034"/>
                </a:lnTo>
                <a:lnTo>
                  <a:pt x="236736" y="175926"/>
                </a:lnTo>
                <a:lnTo>
                  <a:pt x="241724" y="170390"/>
                </a:lnTo>
                <a:lnTo>
                  <a:pt x="244641" y="163067"/>
                </a:lnTo>
                <a:lnTo>
                  <a:pt x="260643" y="56054"/>
                </a:lnTo>
                <a:close/>
              </a:path>
              <a:path w="269239" h="303529">
                <a:moveTo>
                  <a:pt x="252261" y="52261"/>
                </a:moveTo>
                <a:lnTo>
                  <a:pt x="252261" y="47243"/>
                </a:lnTo>
                <a:lnTo>
                  <a:pt x="221462" y="59031"/>
                </a:lnTo>
                <a:lnTo>
                  <a:pt x="215650" y="97477"/>
                </a:lnTo>
                <a:lnTo>
                  <a:pt x="252261" y="52261"/>
                </a:lnTo>
                <a:close/>
              </a:path>
              <a:path w="269239" h="303529">
                <a:moveTo>
                  <a:pt x="252261" y="47243"/>
                </a:moveTo>
                <a:lnTo>
                  <a:pt x="226353" y="26669"/>
                </a:lnTo>
                <a:lnTo>
                  <a:pt x="221462" y="59031"/>
                </a:lnTo>
                <a:lnTo>
                  <a:pt x="252261" y="47243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15889" y="3732276"/>
            <a:ext cx="152283" cy="45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901117" y="3720220"/>
            <a:ext cx="182245" cy="57785"/>
          </a:xfrm>
          <a:custGeom>
            <a:avLst/>
            <a:gdLst/>
            <a:ahLst/>
            <a:cxnLst/>
            <a:rect l="l" t="t" r="r" b="b"/>
            <a:pathLst>
              <a:path w="182244" h="57785">
                <a:moveTo>
                  <a:pt x="182029" y="57775"/>
                </a:moveTo>
                <a:lnTo>
                  <a:pt x="180604" y="53315"/>
                </a:lnTo>
                <a:lnTo>
                  <a:pt x="159416" y="25544"/>
                </a:lnTo>
                <a:lnTo>
                  <a:pt x="131928" y="7827"/>
                </a:lnTo>
                <a:lnTo>
                  <a:pt x="100887" y="0"/>
                </a:lnTo>
                <a:lnTo>
                  <a:pt x="69040" y="1899"/>
                </a:lnTo>
                <a:lnTo>
                  <a:pt x="39133" y="13361"/>
                </a:lnTo>
                <a:lnTo>
                  <a:pt x="13915" y="34224"/>
                </a:lnTo>
                <a:lnTo>
                  <a:pt x="0" y="57775"/>
                </a:lnTo>
                <a:lnTo>
                  <a:pt x="29605" y="57775"/>
                </a:lnTo>
                <a:lnTo>
                  <a:pt x="46364" y="39054"/>
                </a:lnTo>
                <a:lnTo>
                  <a:pt x="76056" y="26683"/>
                </a:lnTo>
                <a:lnTo>
                  <a:pt x="108006" y="26982"/>
                </a:lnTo>
                <a:lnTo>
                  <a:pt x="137234" y="39911"/>
                </a:lnTo>
                <a:lnTo>
                  <a:pt x="152302" y="57775"/>
                </a:lnTo>
                <a:lnTo>
                  <a:pt x="182029" y="57775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49578" y="3688079"/>
            <a:ext cx="167770" cy="89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962339" y="3688079"/>
            <a:ext cx="167330" cy="899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320666" y="3558032"/>
            <a:ext cx="45472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371975" algn="l"/>
              </a:tabLst>
            </a:pPr>
            <a:r>
              <a:rPr dirty="0" sz="2000" spc="-5" b="1">
                <a:latin typeface="Arial"/>
                <a:cs typeface="Arial"/>
              </a:rPr>
              <a:t>-(f</a:t>
            </a:r>
            <a:r>
              <a:rPr dirty="0" sz="1100" spc="-5" b="1">
                <a:latin typeface="Arial"/>
                <a:cs typeface="Arial"/>
              </a:rPr>
              <a:t>1</a:t>
            </a:r>
            <a:r>
              <a:rPr dirty="0" sz="1100" spc="-1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+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f</a:t>
            </a:r>
            <a:r>
              <a:rPr dirty="0" sz="1100" spc="-5" b="1">
                <a:latin typeface="Arial"/>
                <a:cs typeface="Arial"/>
              </a:rPr>
              <a:t>2</a:t>
            </a:r>
            <a:r>
              <a:rPr dirty="0" sz="2000" spc="-5" b="1">
                <a:latin typeface="Arial"/>
                <a:cs typeface="Arial"/>
              </a:rPr>
              <a:t>)</a:t>
            </a:r>
            <a:r>
              <a:rPr dirty="0" sz="2000" b="1">
                <a:latin typeface="Arial"/>
                <a:cs typeface="Arial"/>
              </a:rPr>
              <a:t>	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</a:t>
            </a:r>
            <a:r>
              <a:rPr dirty="0" sz="1100" spc="-5" b="1">
                <a:solidFill>
                  <a:srgbClr val="003D82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125669" y="3748278"/>
            <a:ext cx="33020" cy="29845"/>
          </a:xfrm>
          <a:custGeom>
            <a:avLst/>
            <a:gdLst/>
            <a:ahLst/>
            <a:cxnLst/>
            <a:rect l="l" t="t" r="r" b="b"/>
            <a:pathLst>
              <a:path w="33020" h="29845">
                <a:moveTo>
                  <a:pt x="32792" y="29718"/>
                </a:moveTo>
                <a:lnTo>
                  <a:pt x="26853" y="0"/>
                </a:lnTo>
                <a:lnTo>
                  <a:pt x="0" y="29718"/>
                </a:lnTo>
                <a:lnTo>
                  <a:pt x="32792" y="29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82468" y="3608832"/>
            <a:ext cx="100407" cy="169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59293" y="3777996"/>
            <a:ext cx="486155" cy="4305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346339" y="3777996"/>
            <a:ext cx="513080" cy="443865"/>
          </a:xfrm>
          <a:custGeom>
            <a:avLst/>
            <a:gdLst/>
            <a:ahLst/>
            <a:cxnLst/>
            <a:rect l="l" t="t" r="r" b="b"/>
            <a:pathLst>
              <a:path w="513080" h="443864">
                <a:moveTo>
                  <a:pt x="25908" y="417575"/>
                </a:moveTo>
                <a:lnTo>
                  <a:pt x="25908" y="0"/>
                </a:lnTo>
                <a:lnTo>
                  <a:pt x="0" y="0"/>
                </a:lnTo>
                <a:lnTo>
                  <a:pt x="0" y="437388"/>
                </a:lnTo>
                <a:lnTo>
                  <a:pt x="6096" y="443483"/>
                </a:lnTo>
                <a:lnTo>
                  <a:pt x="12954" y="443483"/>
                </a:lnTo>
                <a:lnTo>
                  <a:pt x="12954" y="417575"/>
                </a:lnTo>
                <a:lnTo>
                  <a:pt x="25908" y="417575"/>
                </a:lnTo>
                <a:close/>
              </a:path>
              <a:path w="513080" h="443864">
                <a:moveTo>
                  <a:pt x="500634" y="417575"/>
                </a:moveTo>
                <a:lnTo>
                  <a:pt x="12954" y="417575"/>
                </a:lnTo>
                <a:lnTo>
                  <a:pt x="25908" y="430529"/>
                </a:lnTo>
                <a:lnTo>
                  <a:pt x="25908" y="443483"/>
                </a:lnTo>
                <a:lnTo>
                  <a:pt x="487680" y="443483"/>
                </a:lnTo>
                <a:lnTo>
                  <a:pt x="487680" y="430529"/>
                </a:lnTo>
                <a:lnTo>
                  <a:pt x="500634" y="417575"/>
                </a:lnTo>
                <a:close/>
              </a:path>
              <a:path w="513080" h="443864">
                <a:moveTo>
                  <a:pt x="25908" y="443483"/>
                </a:moveTo>
                <a:lnTo>
                  <a:pt x="25908" y="430529"/>
                </a:lnTo>
                <a:lnTo>
                  <a:pt x="12954" y="417575"/>
                </a:lnTo>
                <a:lnTo>
                  <a:pt x="12954" y="443483"/>
                </a:lnTo>
                <a:lnTo>
                  <a:pt x="25908" y="443483"/>
                </a:lnTo>
                <a:close/>
              </a:path>
              <a:path w="513080" h="443864">
                <a:moveTo>
                  <a:pt x="512826" y="437388"/>
                </a:moveTo>
                <a:lnTo>
                  <a:pt x="512826" y="0"/>
                </a:lnTo>
                <a:lnTo>
                  <a:pt x="487680" y="0"/>
                </a:lnTo>
                <a:lnTo>
                  <a:pt x="487680" y="417575"/>
                </a:lnTo>
                <a:lnTo>
                  <a:pt x="500634" y="417575"/>
                </a:lnTo>
                <a:lnTo>
                  <a:pt x="500634" y="443483"/>
                </a:lnTo>
                <a:lnTo>
                  <a:pt x="507492" y="443483"/>
                </a:lnTo>
                <a:lnTo>
                  <a:pt x="512826" y="437388"/>
                </a:lnTo>
                <a:close/>
              </a:path>
              <a:path w="513080" h="443864">
                <a:moveTo>
                  <a:pt x="500634" y="443483"/>
                </a:moveTo>
                <a:lnTo>
                  <a:pt x="500634" y="417575"/>
                </a:lnTo>
                <a:lnTo>
                  <a:pt x="487680" y="430529"/>
                </a:lnTo>
                <a:lnTo>
                  <a:pt x="487680" y="443483"/>
                </a:lnTo>
                <a:lnTo>
                  <a:pt x="500634" y="443483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846973" y="3777996"/>
            <a:ext cx="486155" cy="4305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834019" y="3777996"/>
            <a:ext cx="513080" cy="443865"/>
          </a:xfrm>
          <a:custGeom>
            <a:avLst/>
            <a:gdLst/>
            <a:ahLst/>
            <a:cxnLst/>
            <a:rect l="l" t="t" r="r" b="b"/>
            <a:pathLst>
              <a:path w="513080" h="443864">
                <a:moveTo>
                  <a:pt x="25145" y="417575"/>
                </a:moveTo>
                <a:lnTo>
                  <a:pt x="25145" y="0"/>
                </a:lnTo>
                <a:lnTo>
                  <a:pt x="0" y="0"/>
                </a:lnTo>
                <a:lnTo>
                  <a:pt x="0" y="437388"/>
                </a:lnTo>
                <a:lnTo>
                  <a:pt x="6095" y="443483"/>
                </a:lnTo>
                <a:lnTo>
                  <a:pt x="12954" y="443483"/>
                </a:lnTo>
                <a:lnTo>
                  <a:pt x="12954" y="417575"/>
                </a:lnTo>
                <a:lnTo>
                  <a:pt x="25145" y="417575"/>
                </a:lnTo>
                <a:close/>
              </a:path>
              <a:path w="513080" h="443864">
                <a:moveTo>
                  <a:pt x="499871" y="417575"/>
                </a:moveTo>
                <a:lnTo>
                  <a:pt x="12954" y="417575"/>
                </a:lnTo>
                <a:lnTo>
                  <a:pt x="25145" y="430529"/>
                </a:lnTo>
                <a:lnTo>
                  <a:pt x="25145" y="443483"/>
                </a:lnTo>
                <a:lnTo>
                  <a:pt x="487680" y="443483"/>
                </a:lnTo>
                <a:lnTo>
                  <a:pt x="487680" y="430529"/>
                </a:lnTo>
                <a:lnTo>
                  <a:pt x="499871" y="417575"/>
                </a:lnTo>
                <a:close/>
              </a:path>
              <a:path w="513080" h="443864">
                <a:moveTo>
                  <a:pt x="25145" y="443483"/>
                </a:moveTo>
                <a:lnTo>
                  <a:pt x="25145" y="430529"/>
                </a:lnTo>
                <a:lnTo>
                  <a:pt x="12954" y="417575"/>
                </a:lnTo>
                <a:lnTo>
                  <a:pt x="12954" y="443483"/>
                </a:lnTo>
                <a:lnTo>
                  <a:pt x="25145" y="443483"/>
                </a:lnTo>
                <a:close/>
              </a:path>
              <a:path w="513080" h="443864">
                <a:moveTo>
                  <a:pt x="512825" y="437388"/>
                </a:moveTo>
                <a:lnTo>
                  <a:pt x="512825" y="0"/>
                </a:lnTo>
                <a:lnTo>
                  <a:pt x="487680" y="0"/>
                </a:lnTo>
                <a:lnTo>
                  <a:pt x="487680" y="417575"/>
                </a:lnTo>
                <a:lnTo>
                  <a:pt x="499871" y="417575"/>
                </a:lnTo>
                <a:lnTo>
                  <a:pt x="499871" y="443483"/>
                </a:lnTo>
                <a:lnTo>
                  <a:pt x="507492" y="443483"/>
                </a:lnTo>
                <a:lnTo>
                  <a:pt x="512825" y="437388"/>
                </a:lnTo>
                <a:close/>
              </a:path>
              <a:path w="513080" h="443864">
                <a:moveTo>
                  <a:pt x="499871" y="443483"/>
                </a:moveTo>
                <a:lnTo>
                  <a:pt x="499871" y="417575"/>
                </a:lnTo>
                <a:lnTo>
                  <a:pt x="487680" y="430529"/>
                </a:lnTo>
                <a:lnTo>
                  <a:pt x="487680" y="443483"/>
                </a:lnTo>
                <a:lnTo>
                  <a:pt x="499871" y="443483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359293" y="4208526"/>
            <a:ext cx="486155" cy="4267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46339" y="4195571"/>
            <a:ext cx="513080" cy="440055"/>
          </a:xfrm>
          <a:custGeom>
            <a:avLst/>
            <a:gdLst/>
            <a:ahLst/>
            <a:cxnLst/>
            <a:rect l="l" t="t" r="r" b="b"/>
            <a:pathLst>
              <a:path w="513080" h="440054">
                <a:moveTo>
                  <a:pt x="512826" y="439674"/>
                </a:moveTo>
                <a:lnTo>
                  <a:pt x="512826" y="6095"/>
                </a:lnTo>
                <a:lnTo>
                  <a:pt x="507492" y="0"/>
                </a:lnTo>
                <a:lnTo>
                  <a:pt x="6096" y="0"/>
                </a:lnTo>
                <a:lnTo>
                  <a:pt x="0" y="6095"/>
                </a:lnTo>
                <a:lnTo>
                  <a:pt x="0" y="439674"/>
                </a:lnTo>
                <a:lnTo>
                  <a:pt x="12954" y="439674"/>
                </a:lnTo>
                <a:lnTo>
                  <a:pt x="12954" y="25907"/>
                </a:lnTo>
                <a:lnTo>
                  <a:pt x="25907" y="12953"/>
                </a:lnTo>
                <a:lnTo>
                  <a:pt x="25907" y="25907"/>
                </a:lnTo>
                <a:lnTo>
                  <a:pt x="487680" y="25907"/>
                </a:lnTo>
                <a:lnTo>
                  <a:pt x="487680" y="12953"/>
                </a:lnTo>
                <a:lnTo>
                  <a:pt x="500634" y="25907"/>
                </a:lnTo>
                <a:lnTo>
                  <a:pt x="500634" y="439674"/>
                </a:lnTo>
                <a:lnTo>
                  <a:pt x="512826" y="439674"/>
                </a:lnTo>
                <a:close/>
              </a:path>
              <a:path w="513080" h="440054">
                <a:moveTo>
                  <a:pt x="25907" y="25907"/>
                </a:moveTo>
                <a:lnTo>
                  <a:pt x="25907" y="12953"/>
                </a:lnTo>
                <a:lnTo>
                  <a:pt x="12954" y="25907"/>
                </a:lnTo>
                <a:lnTo>
                  <a:pt x="25907" y="25907"/>
                </a:lnTo>
                <a:close/>
              </a:path>
              <a:path w="513080" h="440054">
                <a:moveTo>
                  <a:pt x="25908" y="439674"/>
                </a:moveTo>
                <a:lnTo>
                  <a:pt x="25907" y="25907"/>
                </a:lnTo>
                <a:lnTo>
                  <a:pt x="12954" y="25907"/>
                </a:lnTo>
                <a:lnTo>
                  <a:pt x="12954" y="439674"/>
                </a:lnTo>
                <a:lnTo>
                  <a:pt x="25908" y="439674"/>
                </a:lnTo>
                <a:close/>
              </a:path>
              <a:path w="513080" h="440054">
                <a:moveTo>
                  <a:pt x="500634" y="25907"/>
                </a:moveTo>
                <a:lnTo>
                  <a:pt x="487680" y="12953"/>
                </a:lnTo>
                <a:lnTo>
                  <a:pt x="487680" y="25907"/>
                </a:lnTo>
                <a:lnTo>
                  <a:pt x="500634" y="25907"/>
                </a:lnTo>
                <a:close/>
              </a:path>
              <a:path w="513080" h="440054">
                <a:moveTo>
                  <a:pt x="500634" y="439674"/>
                </a:moveTo>
                <a:lnTo>
                  <a:pt x="500634" y="25907"/>
                </a:lnTo>
                <a:lnTo>
                  <a:pt x="487680" y="25907"/>
                </a:lnTo>
                <a:lnTo>
                  <a:pt x="487680" y="439674"/>
                </a:lnTo>
                <a:lnTo>
                  <a:pt x="500634" y="439674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846973" y="4208526"/>
            <a:ext cx="486155" cy="4267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834019" y="4195571"/>
            <a:ext cx="513080" cy="440055"/>
          </a:xfrm>
          <a:custGeom>
            <a:avLst/>
            <a:gdLst/>
            <a:ahLst/>
            <a:cxnLst/>
            <a:rect l="l" t="t" r="r" b="b"/>
            <a:pathLst>
              <a:path w="513080" h="440054">
                <a:moveTo>
                  <a:pt x="512825" y="439674"/>
                </a:moveTo>
                <a:lnTo>
                  <a:pt x="512825" y="6095"/>
                </a:lnTo>
                <a:lnTo>
                  <a:pt x="507492" y="0"/>
                </a:lnTo>
                <a:lnTo>
                  <a:pt x="6095" y="0"/>
                </a:lnTo>
                <a:lnTo>
                  <a:pt x="0" y="6095"/>
                </a:lnTo>
                <a:lnTo>
                  <a:pt x="0" y="439674"/>
                </a:lnTo>
                <a:lnTo>
                  <a:pt x="12954" y="439674"/>
                </a:lnTo>
                <a:lnTo>
                  <a:pt x="12954" y="25907"/>
                </a:lnTo>
                <a:lnTo>
                  <a:pt x="25145" y="12953"/>
                </a:lnTo>
                <a:lnTo>
                  <a:pt x="25145" y="25907"/>
                </a:lnTo>
                <a:lnTo>
                  <a:pt x="487680" y="25907"/>
                </a:lnTo>
                <a:lnTo>
                  <a:pt x="487680" y="12953"/>
                </a:lnTo>
                <a:lnTo>
                  <a:pt x="499871" y="25907"/>
                </a:lnTo>
                <a:lnTo>
                  <a:pt x="499871" y="439674"/>
                </a:lnTo>
                <a:lnTo>
                  <a:pt x="512825" y="439674"/>
                </a:lnTo>
                <a:close/>
              </a:path>
              <a:path w="513080" h="440054">
                <a:moveTo>
                  <a:pt x="25145" y="25907"/>
                </a:moveTo>
                <a:lnTo>
                  <a:pt x="25145" y="12953"/>
                </a:lnTo>
                <a:lnTo>
                  <a:pt x="12954" y="25907"/>
                </a:lnTo>
                <a:lnTo>
                  <a:pt x="25145" y="25907"/>
                </a:lnTo>
                <a:close/>
              </a:path>
              <a:path w="513080" h="440054">
                <a:moveTo>
                  <a:pt x="25145" y="439674"/>
                </a:moveTo>
                <a:lnTo>
                  <a:pt x="25145" y="25907"/>
                </a:lnTo>
                <a:lnTo>
                  <a:pt x="12954" y="25907"/>
                </a:lnTo>
                <a:lnTo>
                  <a:pt x="12954" y="439674"/>
                </a:lnTo>
                <a:lnTo>
                  <a:pt x="25145" y="439674"/>
                </a:lnTo>
                <a:close/>
              </a:path>
              <a:path w="513080" h="440054">
                <a:moveTo>
                  <a:pt x="499871" y="25907"/>
                </a:moveTo>
                <a:lnTo>
                  <a:pt x="487680" y="12953"/>
                </a:lnTo>
                <a:lnTo>
                  <a:pt x="487680" y="25907"/>
                </a:lnTo>
                <a:lnTo>
                  <a:pt x="499871" y="25907"/>
                </a:lnTo>
                <a:close/>
              </a:path>
              <a:path w="513080" h="440054">
                <a:moveTo>
                  <a:pt x="499871" y="439674"/>
                </a:moveTo>
                <a:lnTo>
                  <a:pt x="499871" y="25907"/>
                </a:lnTo>
                <a:lnTo>
                  <a:pt x="487680" y="25907"/>
                </a:lnTo>
                <a:lnTo>
                  <a:pt x="487680" y="439674"/>
                </a:lnTo>
                <a:lnTo>
                  <a:pt x="499871" y="439674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2177681" y="3777996"/>
            <a:ext cx="135890" cy="131445"/>
          </a:xfrm>
          <a:custGeom>
            <a:avLst/>
            <a:gdLst/>
            <a:ahLst/>
            <a:cxnLst/>
            <a:rect l="l" t="t" r="r" b="b"/>
            <a:pathLst>
              <a:path w="135889" h="131445">
                <a:moveTo>
                  <a:pt x="135841" y="0"/>
                </a:moveTo>
                <a:lnTo>
                  <a:pt x="86828" y="0"/>
                </a:lnTo>
                <a:lnTo>
                  <a:pt x="0" y="107441"/>
                </a:lnTo>
                <a:lnTo>
                  <a:pt x="29718" y="131063"/>
                </a:lnTo>
                <a:lnTo>
                  <a:pt x="135841" y="0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690763" y="3777996"/>
            <a:ext cx="135890" cy="131445"/>
          </a:xfrm>
          <a:custGeom>
            <a:avLst/>
            <a:gdLst/>
            <a:ahLst/>
            <a:cxnLst/>
            <a:rect l="l" t="t" r="r" b="b"/>
            <a:pathLst>
              <a:path w="135889" h="131445">
                <a:moveTo>
                  <a:pt x="135841" y="0"/>
                </a:moveTo>
                <a:lnTo>
                  <a:pt x="86828" y="0"/>
                </a:lnTo>
                <a:lnTo>
                  <a:pt x="0" y="107441"/>
                </a:lnTo>
                <a:lnTo>
                  <a:pt x="29718" y="131063"/>
                </a:lnTo>
                <a:lnTo>
                  <a:pt x="135841" y="0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077097" y="4208526"/>
            <a:ext cx="403225" cy="341630"/>
          </a:xfrm>
          <a:custGeom>
            <a:avLst/>
            <a:gdLst/>
            <a:ahLst/>
            <a:cxnLst/>
            <a:rect l="l" t="t" r="r" b="b"/>
            <a:pathLst>
              <a:path w="403225" h="341629">
                <a:moveTo>
                  <a:pt x="344961" y="48326"/>
                </a:moveTo>
                <a:lnTo>
                  <a:pt x="308282" y="54761"/>
                </a:lnTo>
                <a:lnTo>
                  <a:pt x="0" y="312420"/>
                </a:lnTo>
                <a:lnTo>
                  <a:pt x="25146" y="341375"/>
                </a:lnTo>
                <a:lnTo>
                  <a:pt x="332304" y="84114"/>
                </a:lnTo>
                <a:lnTo>
                  <a:pt x="344961" y="48326"/>
                </a:lnTo>
                <a:close/>
              </a:path>
              <a:path w="403225" h="341629">
                <a:moveTo>
                  <a:pt x="403098" y="0"/>
                </a:moveTo>
                <a:lnTo>
                  <a:pt x="240792" y="27432"/>
                </a:lnTo>
                <a:lnTo>
                  <a:pt x="224790" y="49529"/>
                </a:lnTo>
                <a:lnTo>
                  <a:pt x="227707" y="56745"/>
                </a:lnTo>
                <a:lnTo>
                  <a:pt x="232695" y="62103"/>
                </a:lnTo>
                <a:lnTo>
                  <a:pt x="239256" y="65174"/>
                </a:lnTo>
                <a:lnTo>
                  <a:pt x="246888" y="65532"/>
                </a:lnTo>
                <a:lnTo>
                  <a:pt x="308282" y="54761"/>
                </a:lnTo>
                <a:lnTo>
                  <a:pt x="361950" y="9906"/>
                </a:lnTo>
                <a:lnTo>
                  <a:pt x="386334" y="38862"/>
                </a:lnTo>
                <a:lnTo>
                  <a:pt x="386334" y="46847"/>
                </a:lnTo>
                <a:lnTo>
                  <a:pt x="403098" y="0"/>
                </a:lnTo>
                <a:close/>
              </a:path>
              <a:path w="403225" h="341629">
                <a:moveTo>
                  <a:pt x="386334" y="38862"/>
                </a:moveTo>
                <a:lnTo>
                  <a:pt x="361950" y="9906"/>
                </a:lnTo>
                <a:lnTo>
                  <a:pt x="308282" y="54761"/>
                </a:lnTo>
                <a:lnTo>
                  <a:pt x="344961" y="48326"/>
                </a:lnTo>
                <a:lnTo>
                  <a:pt x="355854" y="17525"/>
                </a:lnTo>
                <a:lnTo>
                  <a:pt x="377190" y="42672"/>
                </a:lnTo>
                <a:lnTo>
                  <a:pt x="377190" y="46520"/>
                </a:lnTo>
                <a:lnTo>
                  <a:pt x="386334" y="38862"/>
                </a:lnTo>
                <a:close/>
              </a:path>
              <a:path w="403225" h="341629">
                <a:moveTo>
                  <a:pt x="386334" y="46847"/>
                </a:moveTo>
                <a:lnTo>
                  <a:pt x="386334" y="38862"/>
                </a:lnTo>
                <a:lnTo>
                  <a:pt x="332304" y="84114"/>
                </a:lnTo>
                <a:lnTo>
                  <a:pt x="311658" y="142494"/>
                </a:lnTo>
                <a:lnTo>
                  <a:pt x="310443" y="149947"/>
                </a:lnTo>
                <a:lnTo>
                  <a:pt x="312229" y="156972"/>
                </a:lnTo>
                <a:lnTo>
                  <a:pt x="316587" y="162853"/>
                </a:lnTo>
                <a:lnTo>
                  <a:pt x="323088" y="166877"/>
                </a:lnTo>
                <a:lnTo>
                  <a:pt x="330541" y="167770"/>
                </a:lnTo>
                <a:lnTo>
                  <a:pt x="337566" y="166020"/>
                </a:lnTo>
                <a:lnTo>
                  <a:pt x="343447" y="161841"/>
                </a:lnTo>
                <a:lnTo>
                  <a:pt x="347472" y="155448"/>
                </a:lnTo>
                <a:lnTo>
                  <a:pt x="386334" y="46847"/>
                </a:lnTo>
                <a:close/>
              </a:path>
              <a:path w="403225" h="341629">
                <a:moveTo>
                  <a:pt x="377190" y="46520"/>
                </a:moveTo>
                <a:lnTo>
                  <a:pt x="377190" y="42672"/>
                </a:lnTo>
                <a:lnTo>
                  <a:pt x="344961" y="48326"/>
                </a:lnTo>
                <a:lnTo>
                  <a:pt x="332304" y="84114"/>
                </a:lnTo>
                <a:lnTo>
                  <a:pt x="377190" y="46520"/>
                </a:lnTo>
                <a:close/>
              </a:path>
              <a:path w="403225" h="341629">
                <a:moveTo>
                  <a:pt x="377190" y="42672"/>
                </a:moveTo>
                <a:lnTo>
                  <a:pt x="355854" y="17525"/>
                </a:lnTo>
                <a:lnTo>
                  <a:pt x="344961" y="48326"/>
                </a:lnTo>
                <a:lnTo>
                  <a:pt x="377190" y="42672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589417" y="4254246"/>
            <a:ext cx="306705" cy="295275"/>
          </a:xfrm>
          <a:custGeom>
            <a:avLst/>
            <a:gdLst/>
            <a:ahLst/>
            <a:cxnLst/>
            <a:rect l="l" t="t" r="r" b="b"/>
            <a:pathLst>
              <a:path w="306705" h="295275">
                <a:moveTo>
                  <a:pt x="252467" y="52294"/>
                </a:moveTo>
                <a:lnTo>
                  <a:pt x="215749" y="60985"/>
                </a:lnTo>
                <a:lnTo>
                  <a:pt x="0" y="267462"/>
                </a:lnTo>
                <a:lnTo>
                  <a:pt x="25908" y="294893"/>
                </a:lnTo>
                <a:lnTo>
                  <a:pt x="242013" y="88668"/>
                </a:lnTo>
                <a:lnTo>
                  <a:pt x="252467" y="52294"/>
                </a:lnTo>
                <a:close/>
              </a:path>
              <a:path w="306705" h="295275">
                <a:moveTo>
                  <a:pt x="306323" y="0"/>
                </a:moveTo>
                <a:lnTo>
                  <a:pt x="146303" y="38862"/>
                </a:lnTo>
                <a:lnTo>
                  <a:pt x="139219" y="42005"/>
                </a:lnTo>
                <a:lnTo>
                  <a:pt x="134207" y="47434"/>
                </a:lnTo>
                <a:lnTo>
                  <a:pt x="131623" y="54292"/>
                </a:lnTo>
                <a:lnTo>
                  <a:pt x="131826" y="61721"/>
                </a:lnTo>
                <a:lnTo>
                  <a:pt x="135290" y="68472"/>
                </a:lnTo>
                <a:lnTo>
                  <a:pt x="140684" y="73437"/>
                </a:lnTo>
                <a:lnTo>
                  <a:pt x="147363" y="75973"/>
                </a:lnTo>
                <a:lnTo>
                  <a:pt x="154685" y="75437"/>
                </a:lnTo>
                <a:lnTo>
                  <a:pt x="215749" y="60985"/>
                </a:lnTo>
                <a:lnTo>
                  <a:pt x="265938" y="12953"/>
                </a:lnTo>
                <a:lnTo>
                  <a:pt x="292608" y="40386"/>
                </a:lnTo>
                <a:lnTo>
                  <a:pt x="292608" y="48587"/>
                </a:lnTo>
                <a:lnTo>
                  <a:pt x="306323" y="0"/>
                </a:lnTo>
                <a:close/>
              </a:path>
              <a:path w="306705" h="295275">
                <a:moveTo>
                  <a:pt x="292608" y="40386"/>
                </a:moveTo>
                <a:lnTo>
                  <a:pt x="265938" y="12953"/>
                </a:lnTo>
                <a:lnTo>
                  <a:pt x="215749" y="60985"/>
                </a:lnTo>
                <a:lnTo>
                  <a:pt x="252467" y="52294"/>
                </a:lnTo>
                <a:lnTo>
                  <a:pt x="261365" y="21336"/>
                </a:lnTo>
                <a:lnTo>
                  <a:pt x="283464" y="44957"/>
                </a:lnTo>
                <a:lnTo>
                  <a:pt x="283464" y="49111"/>
                </a:lnTo>
                <a:lnTo>
                  <a:pt x="292608" y="40386"/>
                </a:lnTo>
                <a:close/>
              </a:path>
              <a:path w="306705" h="295275">
                <a:moveTo>
                  <a:pt x="292608" y="48587"/>
                </a:moveTo>
                <a:lnTo>
                  <a:pt x="292608" y="40386"/>
                </a:lnTo>
                <a:lnTo>
                  <a:pt x="242013" y="88668"/>
                </a:lnTo>
                <a:lnTo>
                  <a:pt x="224790" y="148589"/>
                </a:lnTo>
                <a:lnTo>
                  <a:pt x="224028" y="156031"/>
                </a:lnTo>
                <a:lnTo>
                  <a:pt x="226123" y="162972"/>
                </a:lnTo>
                <a:lnTo>
                  <a:pt x="230790" y="168628"/>
                </a:lnTo>
                <a:lnTo>
                  <a:pt x="237744" y="172212"/>
                </a:lnTo>
                <a:lnTo>
                  <a:pt x="245185" y="172545"/>
                </a:lnTo>
                <a:lnTo>
                  <a:pt x="252126" y="170306"/>
                </a:lnTo>
                <a:lnTo>
                  <a:pt x="257782" y="165782"/>
                </a:lnTo>
                <a:lnTo>
                  <a:pt x="261365" y="159257"/>
                </a:lnTo>
                <a:lnTo>
                  <a:pt x="292608" y="48587"/>
                </a:lnTo>
                <a:close/>
              </a:path>
              <a:path w="306705" h="295275">
                <a:moveTo>
                  <a:pt x="283464" y="49111"/>
                </a:moveTo>
                <a:lnTo>
                  <a:pt x="283464" y="44957"/>
                </a:lnTo>
                <a:lnTo>
                  <a:pt x="252467" y="52294"/>
                </a:lnTo>
                <a:lnTo>
                  <a:pt x="242013" y="88668"/>
                </a:lnTo>
                <a:lnTo>
                  <a:pt x="283464" y="49111"/>
                </a:lnTo>
                <a:close/>
              </a:path>
              <a:path w="306705" h="295275">
                <a:moveTo>
                  <a:pt x="283464" y="44957"/>
                </a:moveTo>
                <a:lnTo>
                  <a:pt x="261365" y="21336"/>
                </a:lnTo>
                <a:lnTo>
                  <a:pt x="252467" y="52294"/>
                </a:lnTo>
                <a:lnTo>
                  <a:pt x="283464" y="44957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000135" y="3821429"/>
            <a:ext cx="154685" cy="1996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00897" y="4072890"/>
            <a:ext cx="153924" cy="1645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74761" y="4074414"/>
            <a:ext cx="118109" cy="1630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545221" y="4013453"/>
            <a:ext cx="118110" cy="292100"/>
          </a:xfrm>
          <a:custGeom>
            <a:avLst/>
            <a:gdLst/>
            <a:ahLst/>
            <a:cxnLst/>
            <a:rect l="l" t="t" r="r" b="b"/>
            <a:pathLst>
              <a:path w="118110" h="292100">
                <a:moveTo>
                  <a:pt x="80043" y="218958"/>
                </a:moveTo>
                <a:lnTo>
                  <a:pt x="25145" y="0"/>
                </a:lnTo>
                <a:lnTo>
                  <a:pt x="0" y="6096"/>
                </a:lnTo>
                <a:lnTo>
                  <a:pt x="55526" y="225046"/>
                </a:lnTo>
                <a:lnTo>
                  <a:pt x="73193" y="242932"/>
                </a:lnTo>
                <a:lnTo>
                  <a:pt x="80043" y="218958"/>
                </a:lnTo>
                <a:close/>
              </a:path>
              <a:path w="118110" h="292100">
                <a:moveTo>
                  <a:pt x="91440" y="270814"/>
                </a:moveTo>
                <a:lnTo>
                  <a:pt x="91440" y="264413"/>
                </a:lnTo>
                <a:lnTo>
                  <a:pt x="67055" y="270510"/>
                </a:lnTo>
                <a:lnTo>
                  <a:pt x="55526" y="225046"/>
                </a:lnTo>
                <a:lnTo>
                  <a:pt x="26669" y="195834"/>
                </a:lnTo>
                <a:lnTo>
                  <a:pt x="22097" y="190500"/>
                </a:lnTo>
                <a:lnTo>
                  <a:pt x="13715" y="190500"/>
                </a:lnTo>
                <a:lnTo>
                  <a:pt x="9143" y="195834"/>
                </a:lnTo>
                <a:lnTo>
                  <a:pt x="3809" y="200406"/>
                </a:lnTo>
                <a:lnTo>
                  <a:pt x="3809" y="208787"/>
                </a:lnTo>
                <a:lnTo>
                  <a:pt x="8381" y="213360"/>
                </a:lnTo>
                <a:lnTo>
                  <a:pt x="85343" y="291846"/>
                </a:lnTo>
                <a:lnTo>
                  <a:pt x="91440" y="270814"/>
                </a:lnTo>
                <a:close/>
              </a:path>
              <a:path w="118110" h="292100">
                <a:moveTo>
                  <a:pt x="73193" y="242932"/>
                </a:moveTo>
                <a:lnTo>
                  <a:pt x="55526" y="225046"/>
                </a:lnTo>
                <a:lnTo>
                  <a:pt x="67055" y="270510"/>
                </a:lnTo>
                <a:lnTo>
                  <a:pt x="67055" y="264413"/>
                </a:lnTo>
                <a:lnTo>
                  <a:pt x="73193" y="242932"/>
                </a:lnTo>
                <a:close/>
              </a:path>
              <a:path w="118110" h="292100">
                <a:moveTo>
                  <a:pt x="88392" y="258318"/>
                </a:moveTo>
                <a:lnTo>
                  <a:pt x="73193" y="242932"/>
                </a:lnTo>
                <a:lnTo>
                  <a:pt x="67055" y="264413"/>
                </a:lnTo>
                <a:lnTo>
                  <a:pt x="88392" y="258318"/>
                </a:lnTo>
                <a:close/>
              </a:path>
              <a:path w="118110" h="292100">
                <a:moveTo>
                  <a:pt x="88392" y="265175"/>
                </a:moveTo>
                <a:lnTo>
                  <a:pt x="88392" y="258318"/>
                </a:lnTo>
                <a:lnTo>
                  <a:pt x="67055" y="264413"/>
                </a:lnTo>
                <a:lnTo>
                  <a:pt x="67055" y="270510"/>
                </a:lnTo>
                <a:lnTo>
                  <a:pt x="88392" y="265175"/>
                </a:lnTo>
                <a:close/>
              </a:path>
              <a:path w="118110" h="292100">
                <a:moveTo>
                  <a:pt x="91440" y="264413"/>
                </a:moveTo>
                <a:lnTo>
                  <a:pt x="80043" y="218958"/>
                </a:lnTo>
                <a:lnTo>
                  <a:pt x="73193" y="242932"/>
                </a:lnTo>
                <a:lnTo>
                  <a:pt x="88392" y="258318"/>
                </a:lnTo>
                <a:lnTo>
                  <a:pt x="88392" y="265175"/>
                </a:lnTo>
                <a:lnTo>
                  <a:pt x="91440" y="264413"/>
                </a:lnTo>
                <a:close/>
              </a:path>
              <a:path w="118110" h="292100">
                <a:moveTo>
                  <a:pt x="118110" y="179832"/>
                </a:moveTo>
                <a:lnTo>
                  <a:pt x="114300" y="172212"/>
                </a:lnTo>
                <a:lnTo>
                  <a:pt x="107442" y="170687"/>
                </a:lnTo>
                <a:lnTo>
                  <a:pt x="100584" y="168401"/>
                </a:lnTo>
                <a:lnTo>
                  <a:pt x="93725" y="172212"/>
                </a:lnTo>
                <a:lnTo>
                  <a:pt x="91440" y="179070"/>
                </a:lnTo>
                <a:lnTo>
                  <a:pt x="80043" y="218958"/>
                </a:lnTo>
                <a:lnTo>
                  <a:pt x="91440" y="264413"/>
                </a:lnTo>
                <a:lnTo>
                  <a:pt x="91440" y="270814"/>
                </a:lnTo>
                <a:lnTo>
                  <a:pt x="115824" y="186690"/>
                </a:lnTo>
                <a:lnTo>
                  <a:pt x="118110" y="1798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02599" y="3984497"/>
            <a:ext cx="179069" cy="1813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889645" y="3972777"/>
            <a:ext cx="204216" cy="2052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613039" y="3984497"/>
            <a:ext cx="179832" cy="1813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600847" y="3972862"/>
            <a:ext cx="204470" cy="205740"/>
          </a:xfrm>
          <a:custGeom>
            <a:avLst/>
            <a:gdLst/>
            <a:ahLst/>
            <a:cxnLst/>
            <a:rect l="l" t="t" r="r" b="b"/>
            <a:pathLst>
              <a:path w="204469" h="205739">
                <a:moveTo>
                  <a:pt x="204216" y="91645"/>
                </a:moveTo>
                <a:lnTo>
                  <a:pt x="192379" y="53584"/>
                </a:lnTo>
                <a:lnTo>
                  <a:pt x="171287" y="25729"/>
                </a:lnTo>
                <a:lnTo>
                  <a:pt x="143744" y="7921"/>
                </a:lnTo>
                <a:lnTo>
                  <a:pt x="112552" y="0"/>
                </a:lnTo>
                <a:lnTo>
                  <a:pt x="80515" y="1804"/>
                </a:lnTo>
                <a:lnTo>
                  <a:pt x="50438" y="13174"/>
                </a:lnTo>
                <a:lnTo>
                  <a:pt x="25124" y="33949"/>
                </a:lnTo>
                <a:lnTo>
                  <a:pt x="7377" y="63970"/>
                </a:lnTo>
                <a:lnTo>
                  <a:pt x="0" y="103075"/>
                </a:lnTo>
                <a:lnTo>
                  <a:pt x="762" y="113743"/>
                </a:lnTo>
                <a:lnTo>
                  <a:pt x="13476" y="153159"/>
                </a:lnTo>
                <a:lnTo>
                  <a:pt x="25146" y="167922"/>
                </a:lnTo>
                <a:lnTo>
                  <a:pt x="25146" y="101551"/>
                </a:lnTo>
                <a:lnTo>
                  <a:pt x="35420" y="63680"/>
                </a:lnTo>
                <a:lnTo>
                  <a:pt x="57717" y="38612"/>
                </a:lnTo>
                <a:lnTo>
                  <a:pt x="87166" y="26283"/>
                </a:lnTo>
                <a:lnTo>
                  <a:pt x="118896" y="26628"/>
                </a:lnTo>
                <a:lnTo>
                  <a:pt x="148037" y="39585"/>
                </a:lnTo>
                <a:lnTo>
                  <a:pt x="169719" y="65089"/>
                </a:lnTo>
                <a:lnTo>
                  <a:pt x="179070" y="103075"/>
                </a:lnTo>
                <a:lnTo>
                  <a:pt x="179070" y="169746"/>
                </a:lnTo>
                <a:lnTo>
                  <a:pt x="184067" y="165049"/>
                </a:lnTo>
                <a:lnTo>
                  <a:pt x="199967" y="132784"/>
                </a:lnTo>
                <a:lnTo>
                  <a:pt x="204216" y="91645"/>
                </a:lnTo>
                <a:close/>
              </a:path>
              <a:path w="204469" h="205739">
                <a:moveTo>
                  <a:pt x="179070" y="169746"/>
                </a:moveTo>
                <a:lnTo>
                  <a:pt x="179070" y="103075"/>
                </a:lnTo>
                <a:lnTo>
                  <a:pt x="170215" y="139430"/>
                </a:lnTo>
                <a:lnTo>
                  <a:pt x="149383" y="164340"/>
                </a:lnTo>
                <a:lnTo>
                  <a:pt x="121154" y="177596"/>
                </a:lnTo>
                <a:lnTo>
                  <a:pt x="90111" y="178992"/>
                </a:lnTo>
                <a:lnTo>
                  <a:pt x="60835" y="168319"/>
                </a:lnTo>
                <a:lnTo>
                  <a:pt x="37907" y="145368"/>
                </a:lnTo>
                <a:lnTo>
                  <a:pt x="25908" y="109933"/>
                </a:lnTo>
                <a:lnTo>
                  <a:pt x="25146" y="101551"/>
                </a:lnTo>
                <a:lnTo>
                  <a:pt x="25146" y="167922"/>
                </a:lnTo>
                <a:lnTo>
                  <a:pt x="35726" y="181309"/>
                </a:lnTo>
                <a:lnTo>
                  <a:pt x="64484" y="198537"/>
                </a:lnTo>
                <a:lnTo>
                  <a:pt x="96724" y="205183"/>
                </a:lnTo>
                <a:lnTo>
                  <a:pt x="129419" y="201590"/>
                </a:lnTo>
                <a:lnTo>
                  <a:pt x="159543" y="188098"/>
                </a:lnTo>
                <a:lnTo>
                  <a:pt x="179070" y="16974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449971" y="3908297"/>
            <a:ext cx="180594" cy="1813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437017" y="3896500"/>
            <a:ext cx="205740" cy="205740"/>
          </a:xfrm>
          <a:custGeom>
            <a:avLst/>
            <a:gdLst/>
            <a:ahLst/>
            <a:cxnLst/>
            <a:rect l="l" t="t" r="r" b="b"/>
            <a:pathLst>
              <a:path w="205739" h="205739">
                <a:moveTo>
                  <a:pt x="205740" y="91045"/>
                </a:moveTo>
                <a:lnTo>
                  <a:pt x="193683" y="53123"/>
                </a:lnTo>
                <a:lnTo>
                  <a:pt x="172441" y="25423"/>
                </a:lnTo>
                <a:lnTo>
                  <a:pt x="144791" y="7773"/>
                </a:lnTo>
                <a:lnTo>
                  <a:pt x="113513" y="0"/>
                </a:lnTo>
                <a:lnTo>
                  <a:pt x="81388" y="1930"/>
                </a:lnTo>
                <a:lnTo>
                  <a:pt x="51195" y="13392"/>
                </a:lnTo>
                <a:lnTo>
                  <a:pt x="25712" y="34212"/>
                </a:lnTo>
                <a:lnTo>
                  <a:pt x="7721" y="64218"/>
                </a:lnTo>
                <a:lnTo>
                  <a:pt x="0" y="103237"/>
                </a:lnTo>
                <a:lnTo>
                  <a:pt x="762" y="113905"/>
                </a:lnTo>
                <a:lnTo>
                  <a:pt x="13845" y="153351"/>
                </a:lnTo>
                <a:lnTo>
                  <a:pt x="25908" y="168368"/>
                </a:lnTo>
                <a:lnTo>
                  <a:pt x="25908" y="101713"/>
                </a:lnTo>
                <a:lnTo>
                  <a:pt x="35801" y="63890"/>
                </a:lnTo>
                <a:lnTo>
                  <a:pt x="58078" y="38833"/>
                </a:lnTo>
                <a:lnTo>
                  <a:pt x="87771" y="26490"/>
                </a:lnTo>
                <a:lnTo>
                  <a:pt x="119912" y="26810"/>
                </a:lnTo>
                <a:lnTo>
                  <a:pt x="149535" y="39743"/>
                </a:lnTo>
                <a:lnTo>
                  <a:pt x="171672" y="65235"/>
                </a:lnTo>
                <a:lnTo>
                  <a:pt x="181356" y="103237"/>
                </a:lnTo>
                <a:lnTo>
                  <a:pt x="181356" y="169271"/>
                </a:lnTo>
                <a:lnTo>
                  <a:pt x="185957" y="164925"/>
                </a:lnTo>
                <a:lnTo>
                  <a:pt x="201758" y="132454"/>
                </a:lnTo>
                <a:lnTo>
                  <a:pt x="205740" y="91045"/>
                </a:lnTo>
                <a:close/>
              </a:path>
              <a:path w="205739" h="205739">
                <a:moveTo>
                  <a:pt x="181356" y="169271"/>
                </a:moveTo>
                <a:lnTo>
                  <a:pt x="181356" y="103237"/>
                </a:lnTo>
                <a:lnTo>
                  <a:pt x="171672" y="139777"/>
                </a:lnTo>
                <a:lnTo>
                  <a:pt x="150494" y="164716"/>
                </a:lnTo>
                <a:lnTo>
                  <a:pt x="122181" y="177944"/>
                </a:lnTo>
                <a:lnTo>
                  <a:pt x="91156" y="179267"/>
                </a:lnTo>
                <a:lnTo>
                  <a:pt x="61830" y="168515"/>
                </a:lnTo>
                <a:lnTo>
                  <a:pt x="38611" y="145515"/>
                </a:lnTo>
                <a:lnTo>
                  <a:pt x="25908" y="110095"/>
                </a:lnTo>
                <a:lnTo>
                  <a:pt x="25908" y="168368"/>
                </a:lnTo>
                <a:lnTo>
                  <a:pt x="36473" y="181521"/>
                </a:lnTo>
                <a:lnTo>
                  <a:pt x="65594" y="198750"/>
                </a:lnTo>
                <a:lnTo>
                  <a:pt x="98154" y="205371"/>
                </a:lnTo>
                <a:lnTo>
                  <a:pt x="131103" y="201717"/>
                </a:lnTo>
                <a:lnTo>
                  <a:pt x="161388" y="188124"/>
                </a:lnTo>
                <a:lnTo>
                  <a:pt x="181356" y="16927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02599" y="3777996"/>
            <a:ext cx="179069" cy="1356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889645" y="3777996"/>
            <a:ext cx="204216" cy="1474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3480942" y="3909314"/>
            <a:ext cx="3225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b="1">
                <a:solidFill>
                  <a:srgbClr val="003D82"/>
                </a:solidFill>
                <a:latin typeface="Arial"/>
                <a:cs typeface="Arial"/>
              </a:rPr>
              <a:t>=</a:t>
            </a:r>
            <a:endParaRPr sz="4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816207" y="3931423"/>
            <a:ext cx="3225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b="1">
                <a:solidFill>
                  <a:srgbClr val="003D82"/>
                </a:solidFill>
                <a:latin typeface="Arial"/>
                <a:cs typeface="Arial"/>
              </a:rPr>
              <a:t>+</a:t>
            </a:r>
            <a:endParaRPr sz="40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546739" y="3824478"/>
            <a:ext cx="486155" cy="5013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534547" y="3811523"/>
            <a:ext cx="511809" cy="527685"/>
          </a:xfrm>
          <a:custGeom>
            <a:avLst/>
            <a:gdLst/>
            <a:ahLst/>
            <a:cxnLst/>
            <a:rect l="l" t="t" r="r" b="b"/>
            <a:pathLst>
              <a:path w="511810" h="527685">
                <a:moveTo>
                  <a:pt x="511301" y="521208"/>
                </a:moveTo>
                <a:lnTo>
                  <a:pt x="511301" y="6096"/>
                </a:lnTo>
                <a:lnTo>
                  <a:pt x="505206" y="0"/>
                </a:lnTo>
                <a:lnTo>
                  <a:pt x="5334" y="0"/>
                </a:lnTo>
                <a:lnTo>
                  <a:pt x="0" y="6096"/>
                </a:lnTo>
                <a:lnTo>
                  <a:pt x="0" y="521208"/>
                </a:lnTo>
                <a:lnTo>
                  <a:pt x="5334" y="527303"/>
                </a:lnTo>
                <a:lnTo>
                  <a:pt x="12192" y="527303"/>
                </a:lnTo>
                <a:lnTo>
                  <a:pt x="12192" y="25908"/>
                </a:lnTo>
                <a:lnTo>
                  <a:pt x="25146" y="12953"/>
                </a:lnTo>
                <a:lnTo>
                  <a:pt x="25146" y="25908"/>
                </a:lnTo>
                <a:lnTo>
                  <a:pt x="485394" y="25908"/>
                </a:lnTo>
                <a:lnTo>
                  <a:pt x="485394" y="12953"/>
                </a:lnTo>
                <a:lnTo>
                  <a:pt x="498348" y="25908"/>
                </a:lnTo>
                <a:lnTo>
                  <a:pt x="498348" y="527303"/>
                </a:lnTo>
                <a:lnTo>
                  <a:pt x="505206" y="527303"/>
                </a:lnTo>
                <a:lnTo>
                  <a:pt x="511301" y="521208"/>
                </a:lnTo>
                <a:close/>
              </a:path>
              <a:path w="511810" h="527685">
                <a:moveTo>
                  <a:pt x="25146" y="25908"/>
                </a:moveTo>
                <a:lnTo>
                  <a:pt x="25146" y="12953"/>
                </a:lnTo>
                <a:lnTo>
                  <a:pt x="12192" y="25908"/>
                </a:lnTo>
                <a:lnTo>
                  <a:pt x="25146" y="25908"/>
                </a:lnTo>
                <a:close/>
              </a:path>
              <a:path w="511810" h="527685">
                <a:moveTo>
                  <a:pt x="25146" y="502158"/>
                </a:moveTo>
                <a:lnTo>
                  <a:pt x="25146" y="25908"/>
                </a:lnTo>
                <a:lnTo>
                  <a:pt x="12192" y="25908"/>
                </a:lnTo>
                <a:lnTo>
                  <a:pt x="12192" y="502158"/>
                </a:lnTo>
                <a:lnTo>
                  <a:pt x="25146" y="502158"/>
                </a:lnTo>
                <a:close/>
              </a:path>
              <a:path w="511810" h="527685">
                <a:moveTo>
                  <a:pt x="498348" y="502158"/>
                </a:moveTo>
                <a:lnTo>
                  <a:pt x="12192" y="502158"/>
                </a:lnTo>
                <a:lnTo>
                  <a:pt x="25146" y="514350"/>
                </a:lnTo>
                <a:lnTo>
                  <a:pt x="25146" y="527303"/>
                </a:lnTo>
                <a:lnTo>
                  <a:pt x="485394" y="527303"/>
                </a:lnTo>
                <a:lnTo>
                  <a:pt x="485394" y="514350"/>
                </a:lnTo>
                <a:lnTo>
                  <a:pt x="498348" y="502158"/>
                </a:lnTo>
                <a:close/>
              </a:path>
              <a:path w="511810" h="527685">
                <a:moveTo>
                  <a:pt x="25146" y="527303"/>
                </a:moveTo>
                <a:lnTo>
                  <a:pt x="25146" y="514350"/>
                </a:lnTo>
                <a:lnTo>
                  <a:pt x="12192" y="502158"/>
                </a:lnTo>
                <a:lnTo>
                  <a:pt x="12192" y="527303"/>
                </a:lnTo>
                <a:lnTo>
                  <a:pt x="25146" y="527303"/>
                </a:lnTo>
                <a:close/>
              </a:path>
              <a:path w="511810" h="527685">
                <a:moveTo>
                  <a:pt x="498348" y="25908"/>
                </a:moveTo>
                <a:lnTo>
                  <a:pt x="485394" y="12953"/>
                </a:lnTo>
                <a:lnTo>
                  <a:pt x="485394" y="25908"/>
                </a:lnTo>
                <a:lnTo>
                  <a:pt x="498348" y="25908"/>
                </a:lnTo>
                <a:close/>
              </a:path>
              <a:path w="511810" h="527685">
                <a:moveTo>
                  <a:pt x="498348" y="502158"/>
                </a:moveTo>
                <a:lnTo>
                  <a:pt x="498348" y="25908"/>
                </a:lnTo>
                <a:lnTo>
                  <a:pt x="485394" y="25908"/>
                </a:lnTo>
                <a:lnTo>
                  <a:pt x="485394" y="502158"/>
                </a:lnTo>
                <a:lnTo>
                  <a:pt x="498348" y="502158"/>
                </a:lnTo>
                <a:close/>
              </a:path>
              <a:path w="511810" h="527685">
                <a:moveTo>
                  <a:pt x="498348" y="527303"/>
                </a:moveTo>
                <a:lnTo>
                  <a:pt x="498348" y="502158"/>
                </a:lnTo>
                <a:lnTo>
                  <a:pt x="485394" y="514350"/>
                </a:lnTo>
                <a:lnTo>
                  <a:pt x="485394" y="527303"/>
                </a:lnTo>
                <a:lnTo>
                  <a:pt x="498348" y="527303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032895" y="3824478"/>
            <a:ext cx="485393" cy="5013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019941" y="3811523"/>
            <a:ext cx="511809" cy="527685"/>
          </a:xfrm>
          <a:custGeom>
            <a:avLst/>
            <a:gdLst/>
            <a:ahLst/>
            <a:cxnLst/>
            <a:rect l="l" t="t" r="r" b="b"/>
            <a:pathLst>
              <a:path w="511810" h="527685">
                <a:moveTo>
                  <a:pt x="511301" y="521208"/>
                </a:moveTo>
                <a:lnTo>
                  <a:pt x="511301" y="6096"/>
                </a:lnTo>
                <a:lnTo>
                  <a:pt x="505967" y="0"/>
                </a:lnTo>
                <a:lnTo>
                  <a:pt x="6095" y="0"/>
                </a:lnTo>
                <a:lnTo>
                  <a:pt x="0" y="6096"/>
                </a:lnTo>
                <a:lnTo>
                  <a:pt x="0" y="521208"/>
                </a:lnTo>
                <a:lnTo>
                  <a:pt x="6095" y="527303"/>
                </a:lnTo>
                <a:lnTo>
                  <a:pt x="12953" y="527303"/>
                </a:lnTo>
                <a:lnTo>
                  <a:pt x="12953" y="25908"/>
                </a:lnTo>
                <a:lnTo>
                  <a:pt x="25907" y="12953"/>
                </a:lnTo>
                <a:lnTo>
                  <a:pt x="25907" y="25908"/>
                </a:lnTo>
                <a:lnTo>
                  <a:pt x="486155" y="25908"/>
                </a:lnTo>
                <a:lnTo>
                  <a:pt x="486155" y="12953"/>
                </a:lnTo>
                <a:lnTo>
                  <a:pt x="498348" y="25908"/>
                </a:lnTo>
                <a:lnTo>
                  <a:pt x="498348" y="527303"/>
                </a:lnTo>
                <a:lnTo>
                  <a:pt x="505967" y="527303"/>
                </a:lnTo>
                <a:lnTo>
                  <a:pt x="511301" y="521208"/>
                </a:lnTo>
                <a:close/>
              </a:path>
              <a:path w="511810" h="527685">
                <a:moveTo>
                  <a:pt x="25907" y="25908"/>
                </a:moveTo>
                <a:lnTo>
                  <a:pt x="25907" y="12953"/>
                </a:lnTo>
                <a:lnTo>
                  <a:pt x="12953" y="25908"/>
                </a:lnTo>
                <a:lnTo>
                  <a:pt x="25907" y="25908"/>
                </a:lnTo>
                <a:close/>
              </a:path>
              <a:path w="511810" h="527685">
                <a:moveTo>
                  <a:pt x="25907" y="502158"/>
                </a:moveTo>
                <a:lnTo>
                  <a:pt x="25907" y="25908"/>
                </a:lnTo>
                <a:lnTo>
                  <a:pt x="12953" y="25908"/>
                </a:lnTo>
                <a:lnTo>
                  <a:pt x="12953" y="502158"/>
                </a:lnTo>
                <a:lnTo>
                  <a:pt x="25907" y="502158"/>
                </a:lnTo>
                <a:close/>
              </a:path>
              <a:path w="511810" h="527685">
                <a:moveTo>
                  <a:pt x="498348" y="502158"/>
                </a:moveTo>
                <a:lnTo>
                  <a:pt x="12953" y="502158"/>
                </a:lnTo>
                <a:lnTo>
                  <a:pt x="25907" y="514350"/>
                </a:lnTo>
                <a:lnTo>
                  <a:pt x="25907" y="527303"/>
                </a:lnTo>
                <a:lnTo>
                  <a:pt x="486155" y="527303"/>
                </a:lnTo>
                <a:lnTo>
                  <a:pt x="486155" y="514350"/>
                </a:lnTo>
                <a:lnTo>
                  <a:pt x="498348" y="502158"/>
                </a:lnTo>
                <a:close/>
              </a:path>
              <a:path w="511810" h="527685">
                <a:moveTo>
                  <a:pt x="25907" y="527303"/>
                </a:moveTo>
                <a:lnTo>
                  <a:pt x="25907" y="514350"/>
                </a:lnTo>
                <a:lnTo>
                  <a:pt x="12953" y="502158"/>
                </a:lnTo>
                <a:lnTo>
                  <a:pt x="12953" y="527303"/>
                </a:lnTo>
                <a:lnTo>
                  <a:pt x="25907" y="527303"/>
                </a:lnTo>
                <a:close/>
              </a:path>
              <a:path w="511810" h="527685">
                <a:moveTo>
                  <a:pt x="498348" y="25908"/>
                </a:moveTo>
                <a:lnTo>
                  <a:pt x="486155" y="12953"/>
                </a:lnTo>
                <a:lnTo>
                  <a:pt x="486155" y="25908"/>
                </a:lnTo>
                <a:lnTo>
                  <a:pt x="498348" y="25908"/>
                </a:lnTo>
                <a:close/>
              </a:path>
              <a:path w="511810" h="527685">
                <a:moveTo>
                  <a:pt x="498348" y="502158"/>
                </a:moveTo>
                <a:lnTo>
                  <a:pt x="498348" y="25908"/>
                </a:lnTo>
                <a:lnTo>
                  <a:pt x="486155" y="25908"/>
                </a:lnTo>
                <a:lnTo>
                  <a:pt x="486155" y="502158"/>
                </a:lnTo>
                <a:lnTo>
                  <a:pt x="498348" y="502158"/>
                </a:lnTo>
                <a:close/>
              </a:path>
              <a:path w="511810" h="527685">
                <a:moveTo>
                  <a:pt x="498348" y="527303"/>
                </a:moveTo>
                <a:lnTo>
                  <a:pt x="498348" y="502158"/>
                </a:lnTo>
                <a:lnTo>
                  <a:pt x="486155" y="514350"/>
                </a:lnTo>
                <a:lnTo>
                  <a:pt x="486155" y="527303"/>
                </a:lnTo>
                <a:lnTo>
                  <a:pt x="498348" y="527303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4546739" y="4325873"/>
            <a:ext cx="486155" cy="30937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4534547" y="4313682"/>
            <a:ext cx="511809" cy="321945"/>
          </a:xfrm>
          <a:custGeom>
            <a:avLst/>
            <a:gdLst/>
            <a:ahLst/>
            <a:cxnLst/>
            <a:rect l="l" t="t" r="r" b="b"/>
            <a:pathLst>
              <a:path w="511810" h="321945">
                <a:moveTo>
                  <a:pt x="511301" y="321563"/>
                </a:moveTo>
                <a:lnTo>
                  <a:pt x="511301" y="5333"/>
                </a:lnTo>
                <a:lnTo>
                  <a:pt x="505206" y="0"/>
                </a:lnTo>
                <a:lnTo>
                  <a:pt x="5334" y="0"/>
                </a:lnTo>
                <a:lnTo>
                  <a:pt x="0" y="5333"/>
                </a:lnTo>
                <a:lnTo>
                  <a:pt x="0" y="321563"/>
                </a:lnTo>
                <a:lnTo>
                  <a:pt x="12192" y="321563"/>
                </a:lnTo>
                <a:lnTo>
                  <a:pt x="12192" y="25145"/>
                </a:lnTo>
                <a:lnTo>
                  <a:pt x="25146" y="12191"/>
                </a:lnTo>
                <a:lnTo>
                  <a:pt x="25146" y="25145"/>
                </a:lnTo>
                <a:lnTo>
                  <a:pt x="485394" y="25145"/>
                </a:lnTo>
                <a:lnTo>
                  <a:pt x="485394" y="12191"/>
                </a:lnTo>
                <a:lnTo>
                  <a:pt x="498348" y="25145"/>
                </a:lnTo>
                <a:lnTo>
                  <a:pt x="498348" y="321563"/>
                </a:lnTo>
                <a:lnTo>
                  <a:pt x="511301" y="321563"/>
                </a:lnTo>
                <a:close/>
              </a:path>
              <a:path w="511810" h="321945">
                <a:moveTo>
                  <a:pt x="25146" y="25145"/>
                </a:moveTo>
                <a:lnTo>
                  <a:pt x="25146" y="12191"/>
                </a:lnTo>
                <a:lnTo>
                  <a:pt x="12192" y="25145"/>
                </a:lnTo>
                <a:lnTo>
                  <a:pt x="25146" y="25145"/>
                </a:lnTo>
                <a:close/>
              </a:path>
              <a:path w="511810" h="321945">
                <a:moveTo>
                  <a:pt x="25146" y="321563"/>
                </a:moveTo>
                <a:lnTo>
                  <a:pt x="25146" y="25145"/>
                </a:lnTo>
                <a:lnTo>
                  <a:pt x="12192" y="25145"/>
                </a:lnTo>
                <a:lnTo>
                  <a:pt x="12192" y="321563"/>
                </a:lnTo>
                <a:lnTo>
                  <a:pt x="25146" y="321563"/>
                </a:lnTo>
                <a:close/>
              </a:path>
              <a:path w="511810" h="321945">
                <a:moveTo>
                  <a:pt x="498348" y="25145"/>
                </a:moveTo>
                <a:lnTo>
                  <a:pt x="485394" y="12191"/>
                </a:lnTo>
                <a:lnTo>
                  <a:pt x="485394" y="25145"/>
                </a:lnTo>
                <a:lnTo>
                  <a:pt x="498348" y="25145"/>
                </a:lnTo>
                <a:close/>
              </a:path>
              <a:path w="511810" h="321945">
                <a:moveTo>
                  <a:pt x="498348" y="321563"/>
                </a:moveTo>
                <a:lnTo>
                  <a:pt x="498348" y="25145"/>
                </a:lnTo>
                <a:lnTo>
                  <a:pt x="485394" y="25145"/>
                </a:lnTo>
                <a:lnTo>
                  <a:pt x="485394" y="321563"/>
                </a:lnTo>
                <a:lnTo>
                  <a:pt x="498348" y="321563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032895" y="4325873"/>
            <a:ext cx="485393" cy="3093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019941" y="4313682"/>
            <a:ext cx="511809" cy="321945"/>
          </a:xfrm>
          <a:custGeom>
            <a:avLst/>
            <a:gdLst/>
            <a:ahLst/>
            <a:cxnLst/>
            <a:rect l="l" t="t" r="r" b="b"/>
            <a:pathLst>
              <a:path w="511810" h="321945">
                <a:moveTo>
                  <a:pt x="511301" y="321563"/>
                </a:moveTo>
                <a:lnTo>
                  <a:pt x="511301" y="5333"/>
                </a:lnTo>
                <a:lnTo>
                  <a:pt x="505967" y="0"/>
                </a:lnTo>
                <a:lnTo>
                  <a:pt x="6095" y="0"/>
                </a:lnTo>
                <a:lnTo>
                  <a:pt x="0" y="5333"/>
                </a:lnTo>
                <a:lnTo>
                  <a:pt x="0" y="321563"/>
                </a:lnTo>
                <a:lnTo>
                  <a:pt x="12953" y="321563"/>
                </a:lnTo>
                <a:lnTo>
                  <a:pt x="12953" y="25145"/>
                </a:lnTo>
                <a:lnTo>
                  <a:pt x="25907" y="12191"/>
                </a:lnTo>
                <a:lnTo>
                  <a:pt x="25907" y="25145"/>
                </a:lnTo>
                <a:lnTo>
                  <a:pt x="486155" y="25145"/>
                </a:lnTo>
                <a:lnTo>
                  <a:pt x="486155" y="12191"/>
                </a:lnTo>
                <a:lnTo>
                  <a:pt x="498348" y="25145"/>
                </a:lnTo>
                <a:lnTo>
                  <a:pt x="498348" y="321563"/>
                </a:lnTo>
                <a:lnTo>
                  <a:pt x="511301" y="321563"/>
                </a:lnTo>
                <a:close/>
              </a:path>
              <a:path w="511810" h="321945">
                <a:moveTo>
                  <a:pt x="25907" y="25145"/>
                </a:moveTo>
                <a:lnTo>
                  <a:pt x="25907" y="12191"/>
                </a:lnTo>
                <a:lnTo>
                  <a:pt x="12953" y="25145"/>
                </a:lnTo>
                <a:lnTo>
                  <a:pt x="25907" y="25145"/>
                </a:lnTo>
                <a:close/>
              </a:path>
              <a:path w="511810" h="321945">
                <a:moveTo>
                  <a:pt x="25907" y="321563"/>
                </a:moveTo>
                <a:lnTo>
                  <a:pt x="25907" y="25145"/>
                </a:lnTo>
                <a:lnTo>
                  <a:pt x="12953" y="25145"/>
                </a:lnTo>
                <a:lnTo>
                  <a:pt x="12953" y="321563"/>
                </a:lnTo>
                <a:lnTo>
                  <a:pt x="25907" y="321563"/>
                </a:lnTo>
                <a:close/>
              </a:path>
              <a:path w="511810" h="321945">
                <a:moveTo>
                  <a:pt x="498348" y="25145"/>
                </a:moveTo>
                <a:lnTo>
                  <a:pt x="486155" y="12191"/>
                </a:lnTo>
                <a:lnTo>
                  <a:pt x="486155" y="25145"/>
                </a:lnTo>
                <a:lnTo>
                  <a:pt x="498348" y="25145"/>
                </a:lnTo>
                <a:close/>
              </a:path>
              <a:path w="511810" h="321945">
                <a:moveTo>
                  <a:pt x="498348" y="321563"/>
                </a:moveTo>
                <a:lnTo>
                  <a:pt x="498348" y="25145"/>
                </a:lnTo>
                <a:lnTo>
                  <a:pt x="486155" y="25145"/>
                </a:lnTo>
                <a:lnTo>
                  <a:pt x="486155" y="321563"/>
                </a:lnTo>
                <a:lnTo>
                  <a:pt x="498348" y="321563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260733" y="3777996"/>
            <a:ext cx="341630" cy="333375"/>
          </a:xfrm>
          <a:custGeom>
            <a:avLst/>
            <a:gdLst/>
            <a:ahLst/>
            <a:cxnLst/>
            <a:rect l="l" t="t" r="r" b="b"/>
            <a:pathLst>
              <a:path w="341629" h="333375">
                <a:moveTo>
                  <a:pt x="302701" y="0"/>
                </a:moveTo>
                <a:lnTo>
                  <a:pt x="256867" y="0"/>
                </a:lnTo>
                <a:lnTo>
                  <a:pt x="0" y="308609"/>
                </a:lnTo>
                <a:lnTo>
                  <a:pt x="29718" y="332993"/>
                </a:lnTo>
                <a:lnTo>
                  <a:pt x="301837" y="5272"/>
                </a:lnTo>
                <a:lnTo>
                  <a:pt x="302701" y="0"/>
                </a:lnTo>
                <a:close/>
              </a:path>
              <a:path w="341629" h="333375">
                <a:moveTo>
                  <a:pt x="220370" y="0"/>
                </a:moveTo>
                <a:lnTo>
                  <a:pt x="197329" y="0"/>
                </a:lnTo>
                <a:lnTo>
                  <a:pt x="199643" y="1714"/>
                </a:lnTo>
                <a:lnTo>
                  <a:pt x="206668" y="3500"/>
                </a:lnTo>
                <a:lnTo>
                  <a:pt x="214122" y="2286"/>
                </a:lnTo>
                <a:lnTo>
                  <a:pt x="220370" y="0"/>
                </a:lnTo>
                <a:close/>
              </a:path>
              <a:path w="341629" h="333375">
                <a:moveTo>
                  <a:pt x="341418" y="0"/>
                </a:moveTo>
                <a:lnTo>
                  <a:pt x="306216" y="0"/>
                </a:lnTo>
                <a:lnTo>
                  <a:pt x="301837" y="5272"/>
                </a:lnTo>
                <a:lnTo>
                  <a:pt x="291846" y="66293"/>
                </a:lnTo>
                <a:lnTo>
                  <a:pt x="292191" y="74033"/>
                </a:lnTo>
                <a:lnTo>
                  <a:pt x="295179" y="80772"/>
                </a:lnTo>
                <a:lnTo>
                  <a:pt x="300311" y="85796"/>
                </a:lnTo>
                <a:lnTo>
                  <a:pt x="307086" y="88391"/>
                </a:lnTo>
                <a:lnTo>
                  <a:pt x="314825" y="88034"/>
                </a:lnTo>
                <a:lnTo>
                  <a:pt x="321563" y="84962"/>
                </a:lnTo>
                <a:lnTo>
                  <a:pt x="326588" y="79605"/>
                </a:lnTo>
                <a:lnTo>
                  <a:pt x="329184" y="72389"/>
                </a:lnTo>
                <a:lnTo>
                  <a:pt x="341418" y="0"/>
                </a:lnTo>
                <a:close/>
              </a:path>
              <a:path w="341629" h="333375">
                <a:moveTo>
                  <a:pt x="306216" y="0"/>
                </a:moveTo>
                <a:lnTo>
                  <a:pt x="302701" y="0"/>
                </a:lnTo>
                <a:lnTo>
                  <a:pt x="301837" y="5272"/>
                </a:lnTo>
                <a:lnTo>
                  <a:pt x="306216" y="0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775339" y="3777996"/>
            <a:ext cx="339725" cy="333375"/>
          </a:xfrm>
          <a:custGeom>
            <a:avLst/>
            <a:gdLst/>
            <a:ahLst/>
            <a:cxnLst/>
            <a:rect l="l" t="t" r="r" b="b"/>
            <a:pathLst>
              <a:path w="339725" h="333375">
                <a:moveTo>
                  <a:pt x="301177" y="0"/>
                </a:moveTo>
                <a:lnTo>
                  <a:pt x="255019" y="0"/>
                </a:lnTo>
                <a:lnTo>
                  <a:pt x="0" y="308609"/>
                </a:lnTo>
                <a:lnTo>
                  <a:pt x="28955" y="332993"/>
                </a:lnTo>
                <a:lnTo>
                  <a:pt x="300287" y="5435"/>
                </a:lnTo>
                <a:lnTo>
                  <a:pt x="301177" y="0"/>
                </a:lnTo>
                <a:close/>
              </a:path>
              <a:path w="339725" h="333375">
                <a:moveTo>
                  <a:pt x="218808" y="0"/>
                </a:moveTo>
                <a:lnTo>
                  <a:pt x="195805" y="0"/>
                </a:lnTo>
                <a:lnTo>
                  <a:pt x="198119" y="1714"/>
                </a:lnTo>
                <a:lnTo>
                  <a:pt x="205144" y="3500"/>
                </a:lnTo>
                <a:lnTo>
                  <a:pt x="212597" y="2286"/>
                </a:lnTo>
                <a:lnTo>
                  <a:pt x="218808" y="0"/>
                </a:lnTo>
                <a:close/>
              </a:path>
              <a:path w="339725" h="333375">
                <a:moveTo>
                  <a:pt x="339555" y="0"/>
                </a:moveTo>
                <a:lnTo>
                  <a:pt x="304789" y="0"/>
                </a:lnTo>
                <a:lnTo>
                  <a:pt x="300287" y="5435"/>
                </a:lnTo>
                <a:lnTo>
                  <a:pt x="290321" y="66293"/>
                </a:lnTo>
                <a:lnTo>
                  <a:pt x="290667" y="74033"/>
                </a:lnTo>
                <a:lnTo>
                  <a:pt x="293655" y="80772"/>
                </a:lnTo>
                <a:lnTo>
                  <a:pt x="298787" y="85796"/>
                </a:lnTo>
                <a:lnTo>
                  <a:pt x="305562" y="88391"/>
                </a:lnTo>
                <a:lnTo>
                  <a:pt x="313301" y="88034"/>
                </a:lnTo>
                <a:lnTo>
                  <a:pt x="320039" y="84962"/>
                </a:lnTo>
                <a:lnTo>
                  <a:pt x="325064" y="79605"/>
                </a:lnTo>
                <a:lnTo>
                  <a:pt x="327659" y="72389"/>
                </a:lnTo>
                <a:lnTo>
                  <a:pt x="339555" y="0"/>
                </a:lnTo>
                <a:close/>
              </a:path>
              <a:path w="339725" h="333375">
                <a:moveTo>
                  <a:pt x="304789" y="0"/>
                </a:moveTo>
                <a:lnTo>
                  <a:pt x="301177" y="0"/>
                </a:lnTo>
                <a:lnTo>
                  <a:pt x="300287" y="5435"/>
                </a:lnTo>
                <a:lnTo>
                  <a:pt x="304789" y="0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263781" y="4325873"/>
            <a:ext cx="401320" cy="309880"/>
          </a:xfrm>
          <a:custGeom>
            <a:avLst/>
            <a:gdLst/>
            <a:ahLst/>
            <a:cxnLst/>
            <a:rect l="l" t="t" r="r" b="b"/>
            <a:pathLst>
              <a:path w="401320" h="309879">
                <a:moveTo>
                  <a:pt x="342361" y="47969"/>
                </a:moveTo>
                <a:lnTo>
                  <a:pt x="305042" y="54044"/>
                </a:lnTo>
                <a:lnTo>
                  <a:pt x="0" y="304800"/>
                </a:lnTo>
                <a:lnTo>
                  <a:pt x="3850" y="309372"/>
                </a:lnTo>
                <a:lnTo>
                  <a:pt x="54123" y="309372"/>
                </a:lnTo>
                <a:lnTo>
                  <a:pt x="329143" y="83878"/>
                </a:lnTo>
                <a:lnTo>
                  <a:pt x="342361" y="47969"/>
                </a:lnTo>
                <a:close/>
              </a:path>
              <a:path w="401320" h="309879">
                <a:moveTo>
                  <a:pt x="400812" y="0"/>
                </a:moveTo>
                <a:lnTo>
                  <a:pt x="237743" y="25908"/>
                </a:lnTo>
                <a:lnTo>
                  <a:pt x="222503" y="48005"/>
                </a:lnTo>
                <a:lnTo>
                  <a:pt x="225087" y="55221"/>
                </a:lnTo>
                <a:lnTo>
                  <a:pt x="230028" y="60578"/>
                </a:lnTo>
                <a:lnTo>
                  <a:pt x="236541" y="63650"/>
                </a:lnTo>
                <a:lnTo>
                  <a:pt x="243839" y="64008"/>
                </a:lnTo>
                <a:lnTo>
                  <a:pt x="305042" y="54044"/>
                </a:lnTo>
                <a:lnTo>
                  <a:pt x="359663" y="9143"/>
                </a:lnTo>
                <a:lnTo>
                  <a:pt x="384048" y="38862"/>
                </a:lnTo>
                <a:lnTo>
                  <a:pt x="384048" y="45374"/>
                </a:lnTo>
                <a:lnTo>
                  <a:pt x="400812" y="0"/>
                </a:lnTo>
                <a:close/>
              </a:path>
              <a:path w="401320" h="309879">
                <a:moveTo>
                  <a:pt x="384048" y="38862"/>
                </a:moveTo>
                <a:lnTo>
                  <a:pt x="359663" y="9143"/>
                </a:lnTo>
                <a:lnTo>
                  <a:pt x="305042" y="54044"/>
                </a:lnTo>
                <a:lnTo>
                  <a:pt x="342361" y="47969"/>
                </a:lnTo>
                <a:lnTo>
                  <a:pt x="353567" y="17525"/>
                </a:lnTo>
                <a:lnTo>
                  <a:pt x="374903" y="42672"/>
                </a:lnTo>
                <a:lnTo>
                  <a:pt x="374903" y="46359"/>
                </a:lnTo>
                <a:lnTo>
                  <a:pt x="384048" y="38862"/>
                </a:lnTo>
                <a:close/>
              </a:path>
              <a:path w="401320" h="309879">
                <a:moveTo>
                  <a:pt x="384048" y="45374"/>
                </a:moveTo>
                <a:lnTo>
                  <a:pt x="384048" y="38862"/>
                </a:lnTo>
                <a:lnTo>
                  <a:pt x="329143" y="83878"/>
                </a:lnTo>
                <a:lnTo>
                  <a:pt x="307848" y="141731"/>
                </a:lnTo>
                <a:lnTo>
                  <a:pt x="306633" y="149185"/>
                </a:lnTo>
                <a:lnTo>
                  <a:pt x="308419" y="156210"/>
                </a:lnTo>
                <a:lnTo>
                  <a:pt x="312777" y="162091"/>
                </a:lnTo>
                <a:lnTo>
                  <a:pt x="319277" y="166115"/>
                </a:lnTo>
                <a:lnTo>
                  <a:pt x="326731" y="167330"/>
                </a:lnTo>
                <a:lnTo>
                  <a:pt x="333756" y="165544"/>
                </a:lnTo>
                <a:lnTo>
                  <a:pt x="339637" y="161186"/>
                </a:lnTo>
                <a:lnTo>
                  <a:pt x="343662" y="154686"/>
                </a:lnTo>
                <a:lnTo>
                  <a:pt x="384048" y="45374"/>
                </a:lnTo>
                <a:close/>
              </a:path>
              <a:path w="401320" h="309879">
                <a:moveTo>
                  <a:pt x="374903" y="46359"/>
                </a:moveTo>
                <a:lnTo>
                  <a:pt x="374903" y="42672"/>
                </a:lnTo>
                <a:lnTo>
                  <a:pt x="342361" y="47969"/>
                </a:lnTo>
                <a:lnTo>
                  <a:pt x="329143" y="83878"/>
                </a:lnTo>
                <a:lnTo>
                  <a:pt x="374903" y="46359"/>
                </a:lnTo>
                <a:close/>
              </a:path>
              <a:path w="401320" h="309879">
                <a:moveTo>
                  <a:pt x="374903" y="42672"/>
                </a:moveTo>
                <a:lnTo>
                  <a:pt x="353567" y="17525"/>
                </a:lnTo>
                <a:lnTo>
                  <a:pt x="342361" y="47969"/>
                </a:lnTo>
                <a:lnTo>
                  <a:pt x="374903" y="42672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776863" y="4372355"/>
            <a:ext cx="306070" cy="262890"/>
          </a:xfrm>
          <a:custGeom>
            <a:avLst/>
            <a:gdLst/>
            <a:ahLst/>
            <a:cxnLst/>
            <a:rect l="l" t="t" r="r" b="b"/>
            <a:pathLst>
              <a:path w="306070" h="262889">
                <a:moveTo>
                  <a:pt x="249805" y="51421"/>
                </a:moveTo>
                <a:lnTo>
                  <a:pt x="212841" y="59732"/>
                </a:lnTo>
                <a:lnTo>
                  <a:pt x="0" y="259080"/>
                </a:lnTo>
                <a:lnTo>
                  <a:pt x="3598" y="262890"/>
                </a:lnTo>
                <a:lnTo>
                  <a:pt x="51206" y="262890"/>
                </a:lnTo>
                <a:lnTo>
                  <a:pt x="239284" y="87278"/>
                </a:lnTo>
                <a:lnTo>
                  <a:pt x="249805" y="51421"/>
                </a:lnTo>
                <a:close/>
              </a:path>
              <a:path w="306070" h="262889">
                <a:moveTo>
                  <a:pt x="305562" y="0"/>
                </a:moveTo>
                <a:lnTo>
                  <a:pt x="144780" y="36576"/>
                </a:lnTo>
                <a:lnTo>
                  <a:pt x="137695" y="39600"/>
                </a:lnTo>
                <a:lnTo>
                  <a:pt x="132683" y="44767"/>
                </a:lnTo>
                <a:lnTo>
                  <a:pt x="130099" y="51363"/>
                </a:lnTo>
                <a:lnTo>
                  <a:pt x="130302" y="58674"/>
                </a:lnTo>
                <a:lnTo>
                  <a:pt x="133338" y="65758"/>
                </a:lnTo>
                <a:lnTo>
                  <a:pt x="138588" y="70770"/>
                </a:lnTo>
                <a:lnTo>
                  <a:pt x="145411" y="73354"/>
                </a:lnTo>
                <a:lnTo>
                  <a:pt x="153162" y="73152"/>
                </a:lnTo>
                <a:lnTo>
                  <a:pt x="212841" y="59732"/>
                </a:lnTo>
                <a:lnTo>
                  <a:pt x="264414" y="11430"/>
                </a:lnTo>
                <a:lnTo>
                  <a:pt x="290322" y="39624"/>
                </a:lnTo>
                <a:lnTo>
                  <a:pt x="290322" y="50881"/>
                </a:lnTo>
                <a:lnTo>
                  <a:pt x="305562" y="0"/>
                </a:lnTo>
                <a:close/>
              </a:path>
              <a:path w="306070" h="262889">
                <a:moveTo>
                  <a:pt x="290322" y="39624"/>
                </a:moveTo>
                <a:lnTo>
                  <a:pt x="264414" y="11430"/>
                </a:lnTo>
                <a:lnTo>
                  <a:pt x="212841" y="59732"/>
                </a:lnTo>
                <a:lnTo>
                  <a:pt x="249805" y="51421"/>
                </a:lnTo>
                <a:lnTo>
                  <a:pt x="259080" y="19812"/>
                </a:lnTo>
                <a:lnTo>
                  <a:pt x="281940" y="44196"/>
                </a:lnTo>
                <a:lnTo>
                  <a:pt x="281940" y="47450"/>
                </a:lnTo>
                <a:lnTo>
                  <a:pt x="290322" y="39624"/>
                </a:lnTo>
                <a:close/>
              </a:path>
              <a:path w="306070" h="262889">
                <a:moveTo>
                  <a:pt x="290322" y="50881"/>
                </a:moveTo>
                <a:lnTo>
                  <a:pt x="290322" y="39624"/>
                </a:lnTo>
                <a:lnTo>
                  <a:pt x="239284" y="87278"/>
                </a:lnTo>
                <a:lnTo>
                  <a:pt x="221742" y="147066"/>
                </a:lnTo>
                <a:lnTo>
                  <a:pt x="220968" y="154507"/>
                </a:lnTo>
                <a:lnTo>
                  <a:pt x="222980" y="161448"/>
                </a:lnTo>
                <a:lnTo>
                  <a:pt x="227421" y="167104"/>
                </a:lnTo>
                <a:lnTo>
                  <a:pt x="233934" y="170688"/>
                </a:lnTo>
                <a:lnTo>
                  <a:pt x="241815" y="171342"/>
                </a:lnTo>
                <a:lnTo>
                  <a:pt x="248983" y="169068"/>
                </a:lnTo>
                <a:lnTo>
                  <a:pt x="254722" y="164365"/>
                </a:lnTo>
                <a:lnTo>
                  <a:pt x="258318" y="157734"/>
                </a:lnTo>
                <a:lnTo>
                  <a:pt x="290322" y="50881"/>
                </a:lnTo>
                <a:close/>
              </a:path>
              <a:path w="306070" h="262889">
                <a:moveTo>
                  <a:pt x="281940" y="47450"/>
                </a:moveTo>
                <a:lnTo>
                  <a:pt x="281940" y="44196"/>
                </a:lnTo>
                <a:lnTo>
                  <a:pt x="249805" y="51421"/>
                </a:lnTo>
                <a:lnTo>
                  <a:pt x="239284" y="87278"/>
                </a:lnTo>
                <a:lnTo>
                  <a:pt x="281940" y="47450"/>
                </a:lnTo>
                <a:close/>
              </a:path>
              <a:path w="306070" h="262889">
                <a:moveTo>
                  <a:pt x="281940" y="44196"/>
                </a:moveTo>
                <a:lnTo>
                  <a:pt x="259080" y="19812"/>
                </a:lnTo>
                <a:lnTo>
                  <a:pt x="249805" y="51421"/>
                </a:lnTo>
                <a:lnTo>
                  <a:pt x="281940" y="44196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581791" y="4094226"/>
            <a:ext cx="204470" cy="367030"/>
          </a:xfrm>
          <a:custGeom>
            <a:avLst/>
            <a:gdLst/>
            <a:ahLst/>
            <a:cxnLst/>
            <a:rect l="l" t="t" r="r" b="b"/>
            <a:pathLst>
              <a:path w="204470" h="367029">
                <a:moveTo>
                  <a:pt x="31374" y="249214"/>
                </a:moveTo>
                <a:lnTo>
                  <a:pt x="1524" y="196596"/>
                </a:lnTo>
                <a:lnTo>
                  <a:pt x="0" y="366522"/>
                </a:lnTo>
                <a:lnTo>
                  <a:pt x="23621" y="349067"/>
                </a:lnTo>
                <a:lnTo>
                  <a:pt x="23621" y="264413"/>
                </a:lnTo>
                <a:lnTo>
                  <a:pt x="31374" y="249214"/>
                </a:lnTo>
                <a:close/>
              </a:path>
              <a:path w="204470" h="367029">
                <a:moveTo>
                  <a:pt x="76630" y="272297"/>
                </a:moveTo>
                <a:lnTo>
                  <a:pt x="46481" y="275844"/>
                </a:lnTo>
                <a:lnTo>
                  <a:pt x="31374" y="249214"/>
                </a:lnTo>
                <a:lnTo>
                  <a:pt x="23621" y="264413"/>
                </a:lnTo>
                <a:lnTo>
                  <a:pt x="68579" y="288036"/>
                </a:lnTo>
                <a:lnTo>
                  <a:pt x="76630" y="272297"/>
                </a:lnTo>
                <a:close/>
              </a:path>
              <a:path w="204470" h="367029">
                <a:moveTo>
                  <a:pt x="137160" y="265175"/>
                </a:moveTo>
                <a:lnTo>
                  <a:pt x="76630" y="272297"/>
                </a:lnTo>
                <a:lnTo>
                  <a:pt x="68579" y="288036"/>
                </a:lnTo>
                <a:lnTo>
                  <a:pt x="23621" y="264413"/>
                </a:lnTo>
                <a:lnTo>
                  <a:pt x="23621" y="349067"/>
                </a:lnTo>
                <a:lnTo>
                  <a:pt x="137160" y="265175"/>
                </a:lnTo>
                <a:close/>
              </a:path>
              <a:path w="204470" h="367029">
                <a:moveTo>
                  <a:pt x="204215" y="22860"/>
                </a:moveTo>
                <a:lnTo>
                  <a:pt x="158495" y="0"/>
                </a:lnTo>
                <a:lnTo>
                  <a:pt x="31374" y="249214"/>
                </a:lnTo>
                <a:lnTo>
                  <a:pt x="46481" y="275844"/>
                </a:lnTo>
                <a:lnTo>
                  <a:pt x="76630" y="272297"/>
                </a:lnTo>
                <a:lnTo>
                  <a:pt x="204215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109857" y="4095750"/>
            <a:ext cx="181610" cy="365125"/>
          </a:xfrm>
          <a:custGeom>
            <a:avLst/>
            <a:gdLst/>
            <a:ahLst/>
            <a:cxnLst/>
            <a:rect l="l" t="t" r="r" b="b"/>
            <a:pathLst>
              <a:path w="181610" h="365125">
                <a:moveTo>
                  <a:pt x="34499" y="245806"/>
                </a:moveTo>
                <a:lnTo>
                  <a:pt x="0" y="195072"/>
                </a:lnTo>
                <a:lnTo>
                  <a:pt x="13715" y="364998"/>
                </a:lnTo>
                <a:lnTo>
                  <a:pt x="28194" y="352329"/>
                </a:lnTo>
                <a:lnTo>
                  <a:pt x="28194" y="261365"/>
                </a:lnTo>
                <a:lnTo>
                  <a:pt x="34499" y="245806"/>
                </a:lnTo>
                <a:close/>
              </a:path>
              <a:path w="181610" h="365125">
                <a:moveTo>
                  <a:pt x="51459" y="270747"/>
                </a:moveTo>
                <a:lnTo>
                  <a:pt x="34499" y="245806"/>
                </a:lnTo>
                <a:lnTo>
                  <a:pt x="28194" y="261365"/>
                </a:lnTo>
                <a:lnTo>
                  <a:pt x="51459" y="270747"/>
                </a:lnTo>
                <a:close/>
              </a:path>
              <a:path w="181610" h="365125">
                <a:moveTo>
                  <a:pt x="141732" y="252984"/>
                </a:moveTo>
                <a:lnTo>
                  <a:pt x="81598" y="265214"/>
                </a:lnTo>
                <a:lnTo>
                  <a:pt x="75437" y="280415"/>
                </a:lnTo>
                <a:lnTo>
                  <a:pt x="52444" y="271144"/>
                </a:lnTo>
                <a:lnTo>
                  <a:pt x="51815" y="271272"/>
                </a:lnTo>
                <a:lnTo>
                  <a:pt x="51459" y="270747"/>
                </a:lnTo>
                <a:lnTo>
                  <a:pt x="28194" y="261365"/>
                </a:lnTo>
                <a:lnTo>
                  <a:pt x="28194" y="352329"/>
                </a:lnTo>
                <a:lnTo>
                  <a:pt x="141732" y="252984"/>
                </a:lnTo>
                <a:close/>
              </a:path>
              <a:path w="181610" h="365125">
                <a:moveTo>
                  <a:pt x="181355" y="19050"/>
                </a:moveTo>
                <a:lnTo>
                  <a:pt x="134112" y="0"/>
                </a:lnTo>
                <a:lnTo>
                  <a:pt x="34499" y="245806"/>
                </a:lnTo>
                <a:lnTo>
                  <a:pt x="51459" y="270747"/>
                </a:lnTo>
                <a:lnTo>
                  <a:pt x="52444" y="271144"/>
                </a:lnTo>
                <a:lnTo>
                  <a:pt x="81598" y="265214"/>
                </a:lnTo>
                <a:lnTo>
                  <a:pt x="181355" y="19050"/>
                </a:lnTo>
                <a:close/>
              </a:path>
              <a:path w="181610" h="365125">
                <a:moveTo>
                  <a:pt x="81598" y="265214"/>
                </a:moveTo>
                <a:lnTo>
                  <a:pt x="52444" y="271144"/>
                </a:lnTo>
                <a:lnTo>
                  <a:pt x="75437" y="280415"/>
                </a:lnTo>
                <a:lnTo>
                  <a:pt x="81598" y="2652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4559172" y="3715003"/>
            <a:ext cx="1620520" cy="607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ts val="2290"/>
              </a:lnSpc>
              <a:spcBef>
                <a:spcPts val="95"/>
              </a:spcBef>
            </a:pPr>
            <a:r>
              <a:rPr dirty="0" sz="2000" b="1">
                <a:solidFill>
                  <a:srgbClr val="003D82"/>
                </a:solidFill>
                <a:latin typeface="Symbol"/>
                <a:cs typeface="Symbol"/>
              </a:rPr>
              <a:t></a:t>
            </a:r>
            <a:r>
              <a:rPr dirty="0" sz="1100" b="1">
                <a:solidFill>
                  <a:srgbClr val="003D82"/>
                </a:solidFill>
                <a:latin typeface="Arial"/>
                <a:cs typeface="Arial"/>
              </a:rPr>
              <a:t>f,1</a:t>
            </a:r>
            <a:r>
              <a:rPr dirty="0" sz="1100" spc="5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003D82"/>
                </a:solidFill>
                <a:latin typeface="Symbol"/>
                <a:cs typeface="Symbol"/>
              </a:rPr>
              <a:t></a:t>
            </a:r>
            <a:r>
              <a:rPr dirty="0" sz="1100" b="1">
                <a:solidFill>
                  <a:srgbClr val="003D82"/>
                </a:solidFill>
                <a:latin typeface="Arial"/>
                <a:cs typeface="Arial"/>
              </a:rPr>
              <a:t>f,2</a:t>
            </a:r>
            <a:endParaRPr sz="1100">
              <a:latin typeface="Arial"/>
              <a:cs typeface="Arial"/>
            </a:endParaRPr>
          </a:p>
          <a:p>
            <a:pPr marL="743585">
              <a:lnSpc>
                <a:spcPts val="2290"/>
              </a:lnSpc>
            </a:pPr>
            <a:r>
              <a:rPr dirty="0" sz="2000" spc="-5" b="1">
                <a:latin typeface="Arial"/>
                <a:cs typeface="Arial"/>
              </a:rPr>
              <a:t>-(f</a:t>
            </a:r>
            <a:r>
              <a:rPr dirty="0" sz="1100" spc="-5" b="1">
                <a:latin typeface="Arial"/>
                <a:cs typeface="Arial"/>
              </a:rPr>
              <a:t>3 </a:t>
            </a:r>
            <a:r>
              <a:rPr dirty="0" sz="2000" spc="-5" b="1">
                <a:latin typeface="Arial"/>
                <a:cs typeface="Arial"/>
              </a:rPr>
              <a:t>+</a:t>
            </a:r>
            <a:r>
              <a:rPr dirty="0" sz="2000" spc="-7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f</a:t>
            </a:r>
            <a:r>
              <a:rPr dirty="0" sz="1100" spc="-5" b="1">
                <a:latin typeface="Arial"/>
                <a:cs typeface="Arial"/>
              </a:rPr>
              <a:t>4</a:t>
            </a:r>
            <a:r>
              <a:rPr dirty="0" sz="2000" spc="-5" b="1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955165" y="4067555"/>
            <a:ext cx="181356" cy="1805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942974" y="4055597"/>
            <a:ext cx="205740" cy="205104"/>
          </a:xfrm>
          <a:custGeom>
            <a:avLst/>
            <a:gdLst/>
            <a:ahLst/>
            <a:cxnLst/>
            <a:rect l="l" t="t" r="r" b="b"/>
            <a:pathLst>
              <a:path w="205740" h="205104">
                <a:moveTo>
                  <a:pt x="205727" y="91206"/>
                </a:moveTo>
                <a:lnTo>
                  <a:pt x="193909" y="53347"/>
                </a:lnTo>
                <a:lnTo>
                  <a:pt x="172702" y="25629"/>
                </a:lnTo>
                <a:lnTo>
                  <a:pt x="144948" y="7897"/>
                </a:lnTo>
                <a:lnTo>
                  <a:pt x="113486" y="0"/>
                </a:lnTo>
                <a:lnTo>
                  <a:pt x="81158" y="1782"/>
                </a:lnTo>
                <a:lnTo>
                  <a:pt x="50805" y="13090"/>
                </a:lnTo>
                <a:lnTo>
                  <a:pt x="25267" y="33771"/>
                </a:lnTo>
                <a:lnTo>
                  <a:pt x="7385" y="63671"/>
                </a:lnTo>
                <a:lnTo>
                  <a:pt x="0" y="102636"/>
                </a:lnTo>
                <a:lnTo>
                  <a:pt x="749" y="113304"/>
                </a:lnTo>
                <a:lnTo>
                  <a:pt x="13109" y="152403"/>
                </a:lnTo>
                <a:lnTo>
                  <a:pt x="25145" y="167679"/>
                </a:lnTo>
                <a:lnTo>
                  <a:pt x="25145" y="101874"/>
                </a:lnTo>
                <a:lnTo>
                  <a:pt x="35264" y="63939"/>
                </a:lnTo>
                <a:lnTo>
                  <a:pt x="57672" y="38723"/>
                </a:lnTo>
                <a:lnTo>
                  <a:pt x="87415" y="26200"/>
                </a:lnTo>
                <a:lnTo>
                  <a:pt x="119537" y="26352"/>
                </a:lnTo>
                <a:lnTo>
                  <a:pt x="149078" y="39156"/>
                </a:lnTo>
                <a:lnTo>
                  <a:pt x="171083" y="64591"/>
                </a:lnTo>
                <a:lnTo>
                  <a:pt x="180593" y="102636"/>
                </a:lnTo>
                <a:lnTo>
                  <a:pt x="180593" y="169434"/>
                </a:lnTo>
                <a:lnTo>
                  <a:pt x="185100" y="165276"/>
                </a:lnTo>
                <a:lnTo>
                  <a:pt x="201303" y="132842"/>
                </a:lnTo>
                <a:lnTo>
                  <a:pt x="205727" y="91206"/>
                </a:lnTo>
                <a:close/>
              </a:path>
              <a:path w="205740" h="205104">
                <a:moveTo>
                  <a:pt x="180593" y="169434"/>
                </a:moveTo>
                <a:lnTo>
                  <a:pt x="180593" y="102636"/>
                </a:lnTo>
                <a:lnTo>
                  <a:pt x="171644" y="139178"/>
                </a:lnTo>
                <a:lnTo>
                  <a:pt x="150577" y="164196"/>
                </a:lnTo>
                <a:lnTo>
                  <a:pt x="122033" y="177493"/>
                </a:lnTo>
                <a:lnTo>
                  <a:pt x="90654" y="178870"/>
                </a:lnTo>
                <a:lnTo>
                  <a:pt x="61079" y="168128"/>
                </a:lnTo>
                <a:lnTo>
                  <a:pt x="37950" y="145069"/>
                </a:lnTo>
                <a:lnTo>
                  <a:pt x="25907" y="109494"/>
                </a:lnTo>
                <a:lnTo>
                  <a:pt x="25145" y="101874"/>
                </a:lnTo>
                <a:lnTo>
                  <a:pt x="25145" y="167679"/>
                </a:lnTo>
                <a:lnTo>
                  <a:pt x="35264" y="180520"/>
                </a:lnTo>
                <a:lnTo>
                  <a:pt x="64133" y="197909"/>
                </a:lnTo>
                <a:lnTo>
                  <a:pt x="96633" y="204825"/>
                </a:lnTo>
                <a:lnTo>
                  <a:pt x="129683" y="201522"/>
                </a:lnTo>
                <a:lnTo>
                  <a:pt x="160199" y="188254"/>
                </a:lnTo>
                <a:lnTo>
                  <a:pt x="180593" y="16943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118995" y="4143755"/>
            <a:ext cx="179069" cy="18059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106041" y="4131719"/>
            <a:ext cx="204470" cy="205104"/>
          </a:xfrm>
          <a:custGeom>
            <a:avLst/>
            <a:gdLst/>
            <a:ahLst/>
            <a:cxnLst/>
            <a:rect l="l" t="t" r="r" b="b"/>
            <a:pathLst>
              <a:path w="204470" h="205104">
                <a:moveTo>
                  <a:pt x="204216" y="91284"/>
                </a:moveTo>
                <a:lnTo>
                  <a:pt x="192568" y="53332"/>
                </a:lnTo>
                <a:lnTo>
                  <a:pt x="171664" y="25580"/>
                </a:lnTo>
                <a:lnTo>
                  <a:pt x="144288" y="7859"/>
                </a:lnTo>
                <a:lnTo>
                  <a:pt x="113224" y="0"/>
                </a:lnTo>
                <a:lnTo>
                  <a:pt x="81254" y="1833"/>
                </a:lnTo>
                <a:lnTo>
                  <a:pt x="51164" y="13190"/>
                </a:lnTo>
                <a:lnTo>
                  <a:pt x="25735" y="33902"/>
                </a:lnTo>
                <a:lnTo>
                  <a:pt x="7752" y="63799"/>
                </a:lnTo>
                <a:lnTo>
                  <a:pt x="0" y="102714"/>
                </a:lnTo>
                <a:lnTo>
                  <a:pt x="762" y="113382"/>
                </a:lnTo>
                <a:lnTo>
                  <a:pt x="13406" y="152758"/>
                </a:lnTo>
                <a:lnTo>
                  <a:pt x="25895" y="168509"/>
                </a:lnTo>
                <a:lnTo>
                  <a:pt x="25895" y="101952"/>
                </a:lnTo>
                <a:lnTo>
                  <a:pt x="35483" y="64068"/>
                </a:lnTo>
                <a:lnTo>
                  <a:pt x="57454" y="38852"/>
                </a:lnTo>
                <a:lnTo>
                  <a:pt x="86858" y="26302"/>
                </a:lnTo>
                <a:lnTo>
                  <a:pt x="118747" y="26415"/>
                </a:lnTo>
                <a:lnTo>
                  <a:pt x="148172" y="39189"/>
                </a:lnTo>
                <a:lnTo>
                  <a:pt x="170183" y="64623"/>
                </a:lnTo>
                <a:lnTo>
                  <a:pt x="179832" y="102714"/>
                </a:lnTo>
                <a:lnTo>
                  <a:pt x="179832" y="169306"/>
                </a:lnTo>
                <a:lnTo>
                  <a:pt x="184664" y="164764"/>
                </a:lnTo>
                <a:lnTo>
                  <a:pt x="200377" y="132480"/>
                </a:lnTo>
                <a:lnTo>
                  <a:pt x="204216" y="91284"/>
                </a:lnTo>
                <a:close/>
              </a:path>
              <a:path w="204470" h="205104">
                <a:moveTo>
                  <a:pt x="179832" y="169306"/>
                </a:moveTo>
                <a:lnTo>
                  <a:pt x="179832" y="102714"/>
                </a:lnTo>
                <a:lnTo>
                  <a:pt x="170377" y="139296"/>
                </a:lnTo>
                <a:lnTo>
                  <a:pt x="149419" y="164339"/>
                </a:lnTo>
                <a:lnTo>
                  <a:pt x="121352" y="177647"/>
                </a:lnTo>
                <a:lnTo>
                  <a:pt x="90570" y="179021"/>
                </a:lnTo>
                <a:lnTo>
                  <a:pt x="61470" y="168265"/>
                </a:lnTo>
                <a:lnTo>
                  <a:pt x="38447" y="145181"/>
                </a:lnTo>
                <a:lnTo>
                  <a:pt x="25895" y="109572"/>
                </a:lnTo>
                <a:lnTo>
                  <a:pt x="25895" y="168509"/>
                </a:lnTo>
                <a:lnTo>
                  <a:pt x="35723" y="180904"/>
                </a:lnTo>
                <a:lnTo>
                  <a:pt x="64634" y="198150"/>
                </a:lnTo>
                <a:lnTo>
                  <a:pt x="97062" y="204828"/>
                </a:lnTo>
                <a:lnTo>
                  <a:pt x="129928" y="201269"/>
                </a:lnTo>
                <a:lnTo>
                  <a:pt x="160155" y="187804"/>
                </a:lnTo>
                <a:lnTo>
                  <a:pt x="179832" y="16930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8233536" y="3593083"/>
            <a:ext cx="1879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</a:t>
            </a:r>
            <a:r>
              <a:rPr dirty="0" sz="1100" spc="-5" b="1">
                <a:solidFill>
                  <a:srgbClr val="003D82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873872" y="3629659"/>
            <a:ext cx="1879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</a:t>
            </a:r>
            <a:r>
              <a:rPr dirty="0" sz="1100" spc="-5" b="1">
                <a:solidFill>
                  <a:srgbClr val="003D82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032127" y="3777996"/>
            <a:ext cx="137160" cy="367665"/>
          </a:xfrm>
          <a:custGeom>
            <a:avLst/>
            <a:gdLst/>
            <a:ahLst/>
            <a:cxnLst/>
            <a:rect l="l" t="t" r="r" b="b"/>
            <a:pathLst>
              <a:path w="137159" h="367664">
                <a:moveTo>
                  <a:pt x="116731" y="30614"/>
                </a:moveTo>
                <a:lnTo>
                  <a:pt x="107120" y="19556"/>
                </a:lnTo>
                <a:lnTo>
                  <a:pt x="106057" y="19257"/>
                </a:lnTo>
                <a:lnTo>
                  <a:pt x="92340" y="23829"/>
                </a:lnTo>
                <a:lnTo>
                  <a:pt x="0" y="360425"/>
                </a:lnTo>
                <a:lnTo>
                  <a:pt x="24371" y="367283"/>
                </a:lnTo>
                <a:lnTo>
                  <a:pt x="116731" y="30614"/>
                </a:lnTo>
                <a:close/>
              </a:path>
              <a:path w="137159" h="367664">
                <a:moveTo>
                  <a:pt x="137147" y="54101"/>
                </a:moveTo>
                <a:lnTo>
                  <a:pt x="126335" y="0"/>
                </a:lnTo>
                <a:lnTo>
                  <a:pt x="93542" y="0"/>
                </a:lnTo>
                <a:lnTo>
                  <a:pt x="63246" y="33527"/>
                </a:lnTo>
                <a:lnTo>
                  <a:pt x="92340" y="23829"/>
                </a:lnTo>
                <a:lnTo>
                  <a:pt x="94487" y="16001"/>
                </a:lnTo>
                <a:lnTo>
                  <a:pt x="106057" y="19257"/>
                </a:lnTo>
                <a:lnTo>
                  <a:pt x="106679" y="19050"/>
                </a:lnTo>
                <a:lnTo>
                  <a:pt x="107120" y="19556"/>
                </a:lnTo>
                <a:lnTo>
                  <a:pt x="118859" y="22859"/>
                </a:lnTo>
                <a:lnTo>
                  <a:pt x="118859" y="33062"/>
                </a:lnTo>
                <a:lnTo>
                  <a:pt x="137147" y="54101"/>
                </a:lnTo>
                <a:close/>
              </a:path>
              <a:path w="137159" h="367664">
                <a:moveTo>
                  <a:pt x="106057" y="19257"/>
                </a:moveTo>
                <a:lnTo>
                  <a:pt x="94487" y="16001"/>
                </a:lnTo>
                <a:lnTo>
                  <a:pt x="92340" y="23829"/>
                </a:lnTo>
                <a:lnTo>
                  <a:pt x="106057" y="19257"/>
                </a:lnTo>
                <a:close/>
              </a:path>
              <a:path w="137159" h="367664">
                <a:moveTo>
                  <a:pt x="118859" y="22859"/>
                </a:moveTo>
                <a:lnTo>
                  <a:pt x="107120" y="19556"/>
                </a:lnTo>
                <a:lnTo>
                  <a:pt x="116731" y="30614"/>
                </a:lnTo>
                <a:lnTo>
                  <a:pt x="118859" y="22859"/>
                </a:lnTo>
                <a:close/>
              </a:path>
              <a:path w="137159" h="367664">
                <a:moveTo>
                  <a:pt x="118859" y="33062"/>
                </a:moveTo>
                <a:lnTo>
                  <a:pt x="118859" y="22859"/>
                </a:lnTo>
                <a:lnTo>
                  <a:pt x="116731" y="30614"/>
                </a:lnTo>
                <a:lnTo>
                  <a:pt x="118859" y="330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490077" y="3777996"/>
            <a:ext cx="121285" cy="193675"/>
          </a:xfrm>
          <a:custGeom>
            <a:avLst/>
            <a:gdLst/>
            <a:ahLst/>
            <a:cxnLst/>
            <a:rect l="l" t="t" r="r" b="b"/>
            <a:pathLst>
              <a:path w="121284" h="193675">
                <a:moveTo>
                  <a:pt x="120817" y="0"/>
                </a:moveTo>
                <a:lnTo>
                  <a:pt x="92391" y="0"/>
                </a:lnTo>
                <a:lnTo>
                  <a:pt x="0" y="182117"/>
                </a:lnTo>
                <a:lnTo>
                  <a:pt x="22859" y="193548"/>
                </a:lnTo>
                <a:lnTo>
                  <a:pt x="1208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197481" y="3875532"/>
            <a:ext cx="146685" cy="355600"/>
          </a:xfrm>
          <a:custGeom>
            <a:avLst/>
            <a:gdLst/>
            <a:ahLst/>
            <a:cxnLst/>
            <a:rect l="l" t="t" r="r" b="b"/>
            <a:pathLst>
              <a:path w="146684" h="355600">
                <a:moveTo>
                  <a:pt x="128251" y="59755"/>
                </a:moveTo>
                <a:lnTo>
                  <a:pt x="119258" y="47760"/>
                </a:lnTo>
                <a:lnTo>
                  <a:pt x="118235" y="47408"/>
                </a:lnTo>
                <a:lnTo>
                  <a:pt x="103964" y="51099"/>
                </a:lnTo>
                <a:lnTo>
                  <a:pt x="0" y="345947"/>
                </a:lnTo>
                <a:lnTo>
                  <a:pt x="23622" y="355091"/>
                </a:lnTo>
                <a:lnTo>
                  <a:pt x="128251" y="59755"/>
                </a:lnTo>
                <a:close/>
              </a:path>
              <a:path w="146684" h="355600">
                <a:moveTo>
                  <a:pt x="146291" y="83819"/>
                </a:moveTo>
                <a:lnTo>
                  <a:pt x="135635" y="0"/>
                </a:lnTo>
                <a:lnTo>
                  <a:pt x="74675" y="58673"/>
                </a:lnTo>
                <a:lnTo>
                  <a:pt x="103964" y="51099"/>
                </a:lnTo>
                <a:lnTo>
                  <a:pt x="106667" y="43433"/>
                </a:lnTo>
                <a:lnTo>
                  <a:pt x="118235" y="47408"/>
                </a:lnTo>
                <a:lnTo>
                  <a:pt x="118872" y="47243"/>
                </a:lnTo>
                <a:lnTo>
                  <a:pt x="119258" y="47760"/>
                </a:lnTo>
                <a:lnTo>
                  <a:pt x="131064" y="51815"/>
                </a:lnTo>
                <a:lnTo>
                  <a:pt x="131064" y="63507"/>
                </a:lnTo>
                <a:lnTo>
                  <a:pt x="146291" y="83819"/>
                </a:lnTo>
                <a:close/>
              </a:path>
              <a:path w="146684" h="355600">
                <a:moveTo>
                  <a:pt x="118235" y="47408"/>
                </a:moveTo>
                <a:lnTo>
                  <a:pt x="106667" y="43433"/>
                </a:lnTo>
                <a:lnTo>
                  <a:pt x="103964" y="51099"/>
                </a:lnTo>
                <a:lnTo>
                  <a:pt x="118235" y="47408"/>
                </a:lnTo>
                <a:close/>
              </a:path>
              <a:path w="146684" h="355600">
                <a:moveTo>
                  <a:pt x="131064" y="51815"/>
                </a:moveTo>
                <a:lnTo>
                  <a:pt x="119258" y="47760"/>
                </a:lnTo>
                <a:lnTo>
                  <a:pt x="128251" y="59755"/>
                </a:lnTo>
                <a:lnTo>
                  <a:pt x="131064" y="51815"/>
                </a:lnTo>
                <a:close/>
              </a:path>
              <a:path w="146684" h="355600">
                <a:moveTo>
                  <a:pt x="131064" y="63507"/>
                </a:moveTo>
                <a:lnTo>
                  <a:pt x="131064" y="51815"/>
                </a:lnTo>
                <a:lnTo>
                  <a:pt x="128251" y="59755"/>
                </a:lnTo>
                <a:lnTo>
                  <a:pt x="131064" y="63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505329" y="3979926"/>
            <a:ext cx="154685" cy="20040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507615" y="4230623"/>
            <a:ext cx="153162" cy="1645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8179955" y="4232909"/>
            <a:ext cx="118109" cy="1630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051177" y="4171950"/>
            <a:ext cx="117475" cy="292735"/>
          </a:xfrm>
          <a:custGeom>
            <a:avLst/>
            <a:gdLst/>
            <a:ahLst/>
            <a:cxnLst/>
            <a:rect l="l" t="t" r="r" b="b"/>
            <a:pathLst>
              <a:path w="117475" h="292735">
                <a:moveTo>
                  <a:pt x="80024" y="219409"/>
                </a:moveTo>
                <a:lnTo>
                  <a:pt x="24371" y="0"/>
                </a:lnTo>
                <a:lnTo>
                  <a:pt x="0" y="6096"/>
                </a:lnTo>
                <a:lnTo>
                  <a:pt x="55418" y="225292"/>
                </a:lnTo>
                <a:lnTo>
                  <a:pt x="73101" y="243411"/>
                </a:lnTo>
                <a:lnTo>
                  <a:pt x="80024" y="219409"/>
                </a:lnTo>
                <a:close/>
              </a:path>
              <a:path w="117475" h="292735">
                <a:moveTo>
                  <a:pt x="91439" y="271415"/>
                </a:moveTo>
                <a:lnTo>
                  <a:pt x="91439" y="264413"/>
                </a:lnTo>
                <a:lnTo>
                  <a:pt x="67043" y="271272"/>
                </a:lnTo>
                <a:lnTo>
                  <a:pt x="55418" y="225292"/>
                </a:lnTo>
                <a:lnTo>
                  <a:pt x="26670" y="195834"/>
                </a:lnTo>
                <a:lnTo>
                  <a:pt x="21323" y="191262"/>
                </a:lnTo>
                <a:lnTo>
                  <a:pt x="13715" y="190500"/>
                </a:lnTo>
                <a:lnTo>
                  <a:pt x="3797" y="200405"/>
                </a:lnTo>
                <a:lnTo>
                  <a:pt x="3035" y="208787"/>
                </a:lnTo>
                <a:lnTo>
                  <a:pt x="8369" y="213360"/>
                </a:lnTo>
                <a:lnTo>
                  <a:pt x="85344" y="292608"/>
                </a:lnTo>
                <a:lnTo>
                  <a:pt x="91439" y="271415"/>
                </a:lnTo>
                <a:close/>
              </a:path>
              <a:path w="117475" h="292735">
                <a:moveTo>
                  <a:pt x="73101" y="243411"/>
                </a:moveTo>
                <a:lnTo>
                  <a:pt x="55418" y="225292"/>
                </a:lnTo>
                <a:lnTo>
                  <a:pt x="67043" y="271272"/>
                </a:lnTo>
                <a:lnTo>
                  <a:pt x="67043" y="264413"/>
                </a:lnTo>
                <a:lnTo>
                  <a:pt x="73101" y="243411"/>
                </a:lnTo>
                <a:close/>
              </a:path>
              <a:path w="117475" h="292735">
                <a:moveTo>
                  <a:pt x="88391" y="259079"/>
                </a:moveTo>
                <a:lnTo>
                  <a:pt x="73101" y="243411"/>
                </a:lnTo>
                <a:lnTo>
                  <a:pt x="67043" y="264413"/>
                </a:lnTo>
                <a:lnTo>
                  <a:pt x="88391" y="259079"/>
                </a:lnTo>
                <a:close/>
              </a:path>
              <a:path w="117475" h="292735">
                <a:moveTo>
                  <a:pt x="88391" y="265270"/>
                </a:moveTo>
                <a:lnTo>
                  <a:pt x="88391" y="259079"/>
                </a:lnTo>
                <a:lnTo>
                  <a:pt x="67043" y="264413"/>
                </a:lnTo>
                <a:lnTo>
                  <a:pt x="67043" y="271272"/>
                </a:lnTo>
                <a:lnTo>
                  <a:pt x="88391" y="265270"/>
                </a:lnTo>
                <a:close/>
              </a:path>
              <a:path w="117475" h="292735">
                <a:moveTo>
                  <a:pt x="91439" y="264413"/>
                </a:moveTo>
                <a:lnTo>
                  <a:pt x="80024" y="219409"/>
                </a:lnTo>
                <a:lnTo>
                  <a:pt x="73101" y="243411"/>
                </a:lnTo>
                <a:lnTo>
                  <a:pt x="88391" y="259079"/>
                </a:lnTo>
                <a:lnTo>
                  <a:pt x="88391" y="265270"/>
                </a:lnTo>
                <a:lnTo>
                  <a:pt x="91439" y="264413"/>
                </a:lnTo>
                <a:close/>
              </a:path>
              <a:path w="117475" h="292735">
                <a:moveTo>
                  <a:pt x="117335" y="179832"/>
                </a:moveTo>
                <a:lnTo>
                  <a:pt x="113537" y="172974"/>
                </a:lnTo>
                <a:lnTo>
                  <a:pt x="106679" y="170687"/>
                </a:lnTo>
                <a:lnTo>
                  <a:pt x="100571" y="169163"/>
                </a:lnTo>
                <a:lnTo>
                  <a:pt x="92963" y="172974"/>
                </a:lnTo>
                <a:lnTo>
                  <a:pt x="91439" y="179832"/>
                </a:lnTo>
                <a:lnTo>
                  <a:pt x="80024" y="219409"/>
                </a:lnTo>
                <a:lnTo>
                  <a:pt x="91439" y="264413"/>
                </a:lnTo>
                <a:lnTo>
                  <a:pt x="91439" y="271415"/>
                </a:lnTo>
                <a:lnTo>
                  <a:pt x="115811" y="186689"/>
                </a:lnTo>
                <a:lnTo>
                  <a:pt x="117335" y="17983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8407793" y="4143755"/>
            <a:ext cx="179819" cy="18059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395589" y="4131685"/>
            <a:ext cx="203466" cy="20484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407793" y="3890771"/>
            <a:ext cx="179819" cy="1813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8395589" y="3879284"/>
            <a:ext cx="203466" cy="20502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8665591" y="3971035"/>
            <a:ext cx="1879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</a:t>
            </a:r>
            <a:r>
              <a:rPr dirty="0" sz="1100" spc="-5" b="1">
                <a:solidFill>
                  <a:srgbClr val="003D82"/>
                </a:solidFill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478646" y="3864864"/>
            <a:ext cx="227329" cy="363855"/>
          </a:xfrm>
          <a:custGeom>
            <a:avLst/>
            <a:gdLst/>
            <a:ahLst/>
            <a:cxnLst/>
            <a:rect l="l" t="t" r="r" b="b"/>
            <a:pathLst>
              <a:path w="227329" h="363854">
                <a:moveTo>
                  <a:pt x="207319" y="57767"/>
                </a:moveTo>
                <a:lnTo>
                  <a:pt x="200418" y="43434"/>
                </a:lnTo>
                <a:lnTo>
                  <a:pt x="185144" y="44197"/>
                </a:lnTo>
                <a:lnTo>
                  <a:pt x="0" y="350520"/>
                </a:lnTo>
                <a:lnTo>
                  <a:pt x="22110" y="363474"/>
                </a:lnTo>
                <a:lnTo>
                  <a:pt x="207319" y="57767"/>
                </a:lnTo>
                <a:close/>
              </a:path>
              <a:path w="227329" h="363854">
                <a:moveTo>
                  <a:pt x="227075" y="0"/>
                </a:moveTo>
                <a:lnTo>
                  <a:pt x="154698" y="45720"/>
                </a:lnTo>
                <a:lnTo>
                  <a:pt x="185144" y="44197"/>
                </a:lnTo>
                <a:lnTo>
                  <a:pt x="189750" y="36575"/>
                </a:lnTo>
                <a:lnTo>
                  <a:pt x="211848" y="50291"/>
                </a:lnTo>
                <a:lnTo>
                  <a:pt x="211848" y="67173"/>
                </a:lnTo>
                <a:lnTo>
                  <a:pt x="220230" y="84582"/>
                </a:lnTo>
                <a:lnTo>
                  <a:pt x="227075" y="0"/>
                </a:lnTo>
                <a:close/>
              </a:path>
              <a:path w="227329" h="363854">
                <a:moveTo>
                  <a:pt x="211848" y="50291"/>
                </a:moveTo>
                <a:lnTo>
                  <a:pt x="189750" y="36575"/>
                </a:lnTo>
                <a:lnTo>
                  <a:pt x="185144" y="44197"/>
                </a:lnTo>
                <a:lnTo>
                  <a:pt x="200418" y="43434"/>
                </a:lnTo>
                <a:lnTo>
                  <a:pt x="207319" y="57767"/>
                </a:lnTo>
                <a:lnTo>
                  <a:pt x="211848" y="50291"/>
                </a:lnTo>
                <a:close/>
              </a:path>
              <a:path w="227329" h="363854">
                <a:moveTo>
                  <a:pt x="211848" y="67173"/>
                </a:moveTo>
                <a:lnTo>
                  <a:pt x="211848" y="50291"/>
                </a:lnTo>
                <a:lnTo>
                  <a:pt x="207319" y="57767"/>
                </a:lnTo>
                <a:lnTo>
                  <a:pt x="211848" y="6717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59293" y="4635246"/>
            <a:ext cx="486155" cy="8762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346339" y="4635246"/>
            <a:ext cx="513080" cy="100965"/>
          </a:xfrm>
          <a:custGeom>
            <a:avLst/>
            <a:gdLst/>
            <a:ahLst/>
            <a:cxnLst/>
            <a:rect l="l" t="t" r="r" b="b"/>
            <a:pathLst>
              <a:path w="513080" h="100964">
                <a:moveTo>
                  <a:pt x="25908" y="74675"/>
                </a:moveTo>
                <a:lnTo>
                  <a:pt x="25908" y="0"/>
                </a:lnTo>
                <a:lnTo>
                  <a:pt x="0" y="0"/>
                </a:lnTo>
                <a:lnTo>
                  <a:pt x="0" y="94487"/>
                </a:lnTo>
                <a:lnTo>
                  <a:pt x="6096" y="100583"/>
                </a:lnTo>
                <a:lnTo>
                  <a:pt x="12954" y="100583"/>
                </a:lnTo>
                <a:lnTo>
                  <a:pt x="12954" y="74675"/>
                </a:lnTo>
                <a:lnTo>
                  <a:pt x="25908" y="74675"/>
                </a:lnTo>
                <a:close/>
              </a:path>
              <a:path w="513080" h="100964">
                <a:moveTo>
                  <a:pt x="500634" y="74675"/>
                </a:moveTo>
                <a:lnTo>
                  <a:pt x="12954" y="74675"/>
                </a:lnTo>
                <a:lnTo>
                  <a:pt x="25908" y="87629"/>
                </a:lnTo>
                <a:lnTo>
                  <a:pt x="25908" y="100583"/>
                </a:lnTo>
                <a:lnTo>
                  <a:pt x="487680" y="100583"/>
                </a:lnTo>
                <a:lnTo>
                  <a:pt x="487680" y="87629"/>
                </a:lnTo>
                <a:lnTo>
                  <a:pt x="500634" y="74675"/>
                </a:lnTo>
                <a:close/>
              </a:path>
              <a:path w="513080" h="100964">
                <a:moveTo>
                  <a:pt x="25908" y="100583"/>
                </a:moveTo>
                <a:lnTo>
                  <a:pt x="25908" y="87629"/>
                </a:lnTo>
                <a:lnTo>
                  <a:pt x="12954" y="74675"/>
                </a:lnTo>
                <a:lnTo>
                  <a:pt x="12954" y="100583"/>
                </a:lnTo>
                <a:lnTo>
                  <a:pt x="25908" y="100583"/>
                </a:lnTo>
                <a:close/>
              </a:path>
              <a:path w="513080" h="100964">
                <a:moveTo>
                  <a:pt x="512825" y="94487"/>
                </a:moveTo>
                <a:lnTo>
                  <a:pt x="512825" y="0"/>
                </a:lnTo>
                <a:lnTo>
                  <a:pt x="487680" y="0"/>
                </a:lnTo>
                <a:lnTo>
                  <a:pt x="487680" y="74675"/>
                </a:lnTo>
                <a:lnTo>
                  <a:pt x="500634" y="74675"/>
                </a:lnTo>
                <a:lnTo>
                  <a:pt x="500634" y="100583"/>
                </a:lnTo>
                <a:lnTo>
                  <a:pt x="507492" y="100583"/>
                </a:lnTo>
                <a:lnTo>
                  <a:pt x="512825" y="94487"/>
                </a:lnTo>
                <a:close/>
              </a:path>
              <a:path w="513080" h="100964">
                <a:moveTo>
                  <a:pt x="500634" y="100583"/>
                </a:moveTo>
                <a:lnTo>
                  <a:pt x="500634" y="74675"/>
                </a:lnTo>
                <a:lnTo>
                  <a:pt x="487680" y="87629"/>
                </a:lnTo>
                <a:lnTo>
                  <a:pt x="487680" y="100583"/>
                </a:lnTo>
                <a:lnTo>
                  <a:pt x="500634" y="100583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846973" y="4635246"/>
            <a:ext cx="486155" cy="8762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834019" y="4635246"/>
            <a:ext cx="513080" cy="100965"/>
          </a:xfrm>
          <a:custGeom>
            <a:avLst/>
            <a:gdLst/>
            <a:ahLst/>
            <a:cxnLst/>
            <a:rect l="l" t="t" r="r" b="b"/>
            <a:pathLst>
              <a:path w="513080" h="100964">
                <a:moveTo>
                  <a:pt x="25145" y="74675"/>
                </a:moveTo>
                <a:lnTo>
                  <a:pt x="25145" y="0"/>
                </a:lnTo>
                <a:lnTo>
                  <a:pt x="0" y="0"/>
                </a:lnTo>
                <a:lnTo>
                  <a:pt x="0" y="94487"/>
                </a:lnTo>
                <a:lnTo>
                  <a:pt x="6095" y="100583"/>
                </a:lnTo>
                <a:lnTo>
                  <a:pt x="12954" y="100583"/>
                </a:lnTo>
                <a:lnTo>
                  <a:pt x="12954" y="74675"/>
                </a:lnTo>
                <a:lnTo>
                  <a:pt x="25145" y="74675"/>
                </a:lnTo>
                <a:close/>
              </a:path>
              <a:path w="513080" h="100964">
                <a:moveTo>
                  <a:pt x="499871" y="74675"/>
                </a:moveTo>
                <a:lnTo>
                  <a:pt x="12954" y="74675"/>
                </a:lnTo>
                <a:lnTo>
                  <a:pt x="25145" y="87629"/>
                </a:lnTo>
                <a:lnTo>
                  <a:pt x="25145" y="100583"/>
                </a:lnTo>
                <a:lnTo>
                  <a:pt x="487680" y="100583"/>
                </a:lnTo>
                <a:lnTo>
                  <a:pt x="487680" y="87629"/>
                </a:lnTo>
                <a:lnTo>
                  <a:pt x="499871" y="74675"/>
                </a:lnTo>
                <a:close/>
              </a:path>
              <a:path w="513080" h="100964">
                <a:moveTo>
                  <a:pt x="25145" y="100583"/>
                </a:moveTo>
                <a:lnTo>
                  <a:pt x="25145" y="87629"/>
                </a:lnTo>
                <a:lnTo>
                  <a:pt x="12954" y="74675"/>
                </a:lnTo>
                <a:lnTo>
                  <a:pt x="12954" y="100583"/>
                </a:lnTo>
                <a:lnTo>
                  <a:pt x="25145" y="100583"/>
                </a:lnTo>
                <a:close/>
              </a:path>
              <a:path w="513080" h="100964">
                <a:moveTo>
                  <a:pt x="512825" y="94487"/>
                </a:moveTo>
                <a:lnTo>
                  <a:pt x="512825" y="0"/>
                </a:lnTo>
                <a:lnTo>
                  <a:pt x="487680" y="0"/>
                </a:lnTo>
                <a:lnTo>
                  <a:pt x="487680" y="74675"/>
                </a:lnTo>
                <a:lnTo>
                  <a:pt x="499871" y="74675"/>
                </a:lnTo>
                <a:lnTo>
                  <a:pt x="499871" y="100583"/>
                </a:lnTo>
                <a:lnTo>
                  <a:pt x="507492" y="100583"/>
                </a:lnTo>
                <a:lnTo>
                  <a:pt x="512825" y="94487"/>
                </a:lnTo>
                <a:close/>
              </a:path>
              <a:path w="513080" h="100964">
                <a:moveTo>
                  <a:pt x="499871" y="100583"/>
                </a:moveTo>
                <a:lnTo>
                  <a:pt x="499871" y="74675"/>
                </a:lnTo>
                <a:lnTo>
                  <a:pt x="487680" y="87629"/>
                </a:lnTo>
                <a:lnTo>
                  <a:pt x="487680" y="100583"/>
                </a:lnTo>
                <a:lnTo>
                  <a:pt x="499871" y="100583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7757293" y="4716272"/>
            <a:ext cx="173164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18745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DEM with force  coming from</a:t>
            </a:r>
            <a:r>
              <a:rPr dirty="0" sz="1600" spc="-6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CFD</a:t>
            </a:r>
            <a:endParaRPr sz="16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728592" y="4789423"/>
            <a:ext cx="294576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29920" marR="5080" indent="-617220">
              <a:lnSpc>
                <a:spcPct val="100000"/>
              </a:lnSpc>
              <a:spcBef>
                <a:spcPts val="95"/>
              </a:spcBef>
            </a:pP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CFD with </a:t>
            </a:r>
            <a:r>
              <a:rPr dirty="0" sz="1400" spc="-10" b="1">
                <a:solidFill>
                  <a:srgbClr val="003D82"/>
                </a:solidFill>
                <a:latin typeface="Arial"/>
                <a:cs typeface="Arial"/>
              </a:rPr>
              <a:t>adapted voidfraction and  </a:t>
            </a:r>
            <a:r>
              <a:rPr dirty="0" sz="1400" spc="-5" b="1">
                <a:solidFill>
                  <a:srgbClr val="003D82"/>
                </a:solidFill>
                <a:latin typeface="Arial"/>
                <a:cs typeface="Arial"/>
              </a:rPr>
              <a:t>momentum 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546739" y="4635246"/>
            <a:ext cx="486155" cy="19278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534547" y="4635246"/>
            <a:ext cx="511809" cy="205104"/>
          </a:xfrm>
          <a:custGeom>
            <a:avLst/>
            <a:gdLst/>
            <a:ahLst/>
            <a:cxnLst/>
            <a:rect l="l" t="t" r="r" b="b"/>
            <a:pathLst>
              <a:path w="511810" h="205104">
                <a:moveTo>
                  <a:pt x="25146" y="179831"/>
                </a:moveTo>
                <a:lnTo>
                  <a:pt x="25146" y="0"/>
                </a:lnTo>
                <a:lnTo>
                  <a:pt x="0" y="0"/>
                </a:lnTo>
                <a:lnTo>
                  <a:pt x="0" y="199643"/>
                </a:lnTo>
                <a:lnTo>
                  <a:pt x="5334" y="204977"/>
                </a:lnTo>
                <a:lnTo>
                  <a:pt x="12192" y="204977"/>
                </a:lnTo>
                <a:lnTo>
                  <a:pt x="12192" y="179831"/>
                </a:lnTo>
                <a:lnTo>
                  <a:pt x="25146" y="179831"/>
                </a:lnTo>
                <a:close/>
              </a:path>
              <a:path w="511810" h="205104">
                <a:moveTo>
                  <a:pt x="498348" y="179831"/>
                </a:moveTo>
                <a:lnTo>
                  <a:pt x="12192" y="179831"/>
                </a:lnTo>
                <a:lnTo>
                  <a:pt x="25146" y="192786"/>
                </a:lnTo>
                <a:lnTo>
                  <a:pt x="25146" y="204977"/>
                </a:lnTo>
                <a:lnTo>
                  <a:pt x="485394" y="204977"/>
                </a:lnTo>
                <a:lnTo>
                  <a:pt x="485394" y="192786"/>
                </a:lnTo>
                <a:lnTo>
                  <a:pt x="498348" y="179831"/>
                </a:lnTo>
                <a:close/>
              </a:path>
              <a:path w="511810" h="205104">
                <a:moveTo>
                  <a:pt x="25146" y="204977"/>
                </a:moveTo>
                <a:lnTo>
                  <a:pt x="25146" y="192786"/>
                </a:lnTo>
                <a:lnTo>
                  <a:pt x="12192" y="179831"/>
                </a:lnTo>
                <a:lnTo>
                  <a:pt x="12192" y="204977"/>
                </a:lnTo>
                <a:lnTo>
                  <a:pt x="25146" y="204977"/>
                </a:lnTo>
                <a:close/>
              </a:path>
              <a:path w="511810" h="205104">
                <a:moveTo>
                  <a:pt x="511301" y="199643"/>
                </a:moveTo>
                <a:lnTo>
                  <a:pt x="511301" y="0"/>
                </a:lnTo>
                <a:lnTo>
                  <a:pt x="485394" y="0"/>
                </a:lnTo>
                <a:lnTo>
                  <a:pt x="485394" y="179831"/>
                </a:lnTo>
                <a:lnTo>
                  <a:pt x="498348" y="179831"/>
                </a:lnTo>
                <a:lnTo>
                  <a:pt x="498348" y="204977"/>
                </a:lnTo>
                <a:lnTo>
                  <a:pt x="505206" y="204977"/>
                </a:lnTo>
                <a:lnTo>
                  <a:pt x="511301" y="199643"/>
                </a:lnTo>
                <a:close/>
              </a:path>
              <a:path w="511810" h="205104">
                <a:moveTo>
                  <a:pt x="498348" y="204977"/>
                </a:moveTo>
                <a:lnTo>
                  <a:pt x="498348" y="179831"/>
                </a:lnTo>
                <a:lnTo>
                  <a:pt x="485394" y="192786"/>
                </a:lnTo>
                <a:lnTo>
                  <a:pt x="485394" y="204977"/>
                </a:lnTo>
                <a:lnTo>
                  <a:pt x="498348" y="204977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032895" y="4635246"/>
            <a:ext cx="485393" cy="19278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5019941" y="4635246"/>
            <a:ext cx="511809" cy="205104"/>
          </a:xfrm>
          <a:custGeom>
            <a:avLst/>
            <a:gdLst/>
            <a:ahLst/>
            <a:cxnLst/>
            <a:rect l="l" t="t" r="r" b="b"/>
            <a:pathLst>
              <a:path w="511810" h="205104">
                <a:moveTo>
                  <a:pt x="25907" y="179831"/>
                </a:moveTo>
                <a:lnTo>
                  <a:pt x="25907" y="0"/>
                </a:lnTo>
                <a:lnTo>
                  <a:pt x="0" y="0"/>
                </a:lnTo>
                <a:lnTo>
                  <a:pt x="0" y="199643"/>
                </a:lnTo>
                <a:lnTo>
                  <a:pt x="6095" y="204977"/>
                </a:lnTo>
                <a:lnTo>
                  <a:pt x="12953" y="204977"/>
                </a:lnTo>
                <a:lnTo>
                  <a:pt x="12953" y="179831"/>
                </a:lnTo>
                <a:lnTo>
                  <a:pt x="25907" y="179831"/>
                </a:lnTo>
                <a:close/>
              </a:path>
              <a:path w="511810" h="205104">
                <a:moveTo>
                  <a:pt x="498348" y="179831"/>
                </a:moveTo>
                <a:lnTo>
                  <a:pt x="12953" y="179831"/>
                </a:lnTo>
                <a:lnTo>
                  <a:pt x="25907" y="192786"/>
                </a:lnTo>
                <a:lnTo>
                  <a:pt x="25907" y="204977"/>
                </a:lnTo>
                <a:lnTo>
                  <a:pt x="486155" y="204977"/>
                </a:lnTo>
                <a:lnTo>
                  <a:pt x="486155" y="192786"/>
                </a:lnTo>
                <a:lnTo>
                  <a:pt x="498348" y="179831"/>
                </a:lnTo>
                <a:close/>
              </a:path>
              <a:path w="511810" h="205104">
                <a:moveTo>
                  <a:pt x="25907" y="204977"/>
                </a:moveTo>
                <a:lnTo>
                  <a:pt x="25907" y="192786"/>
                </a:lnTo>
                <a:lnTo>
                  <a:pt x="12953" y="179831"/>
                </a:lnTo>
                <a:lnTo>
                  <a:pt x="12953" y="204977"/>
                </a:lnTo>
                <a:lnTo>
                  <a:pt x="25907" y="204977"/>
                </a:lnTo>
                <a:close/>
              </a:path>
              <a:path w="511810" h="205104">
                <a:moveTo>
                  <a:pt x="511301" y="199643"/>
                </a:moveTo>
                <a:lnTo>
                  <a:pt x="511301" y="0"/>
                </a:lnTo>
                <a:lnTo>
                  <a:pt x="486155" y="0"/>
                </a:lnTo>
                <a:lnTo>
                  <a:pt x="486155" y="179831"/>
                </a:lnTo>
                <a:lnTo>
                  <a:pt x="498348" y="179831"/>
                </a:lnTo>
                <a:lnTo>
                  <a:pt x="498348" y="204977"/>
                </a:lnTo>
                <a:lnTo>
                  <a:pt x="505967" y="204977"/>
                </a:lnTo>
                <a:lnTo>
                  <a:pt x="511301" y="199643"/>
                </a:lnTo>
                <a:close/>
              </a:path>
              <a:path w="511810" h="205104">
                <a:moveTo>
                  <a:pt x="498348" y="204977"/>
                </a:moveTo>
                <a:lnTo>
                  <a:pt x="498348" y="179831"/>
                </a:lnTo>
                <a:lnTo>
                  <a:pt x="486155" y="192786"/>
                </a:lnTo>
                <a:lnTo>
                  <a:pt x="486155" y="204977"/>
                </a:lnTo>
                <a:lnTo>
                  <a:pt x="498348" y="204977"/>
                </a:lnTo>
                <a:close/>
              </a:path>
            </a:pathLst>
          </a:custGeom>
          <a:solidFill>
            <a:srgbClr val="002A5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5267631" y="4635246"/>
            <a:ext cx="50800" cy="24765"/>
          </a:xfrm>
          <a:custGeom>
            <a:avLst/>
            <a:gdLst/>
            <a:ahLst/>
            <a:cxnLst/>
            <a:rect l="l" t="t" r="r" b="b"/>
            <a:pathLst>
              <a:path w="50800" h="24764">
                <a:moveTo>
                  <a:pt x="50273" y="0"/>
                </a:moveTo>
                <a:lnTo>
                  <a:pt x="0" y="0"/>
                </a:lnTo>
                <a:lnTo>
                  <a:pt x="20533" y="24383"/>
                </a:lnTo>
                <a:lnTo>
                  <a:pt x="50273" y="0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780462" y="4635246"/>
            <a:ext cx="47625" cy="24130"/>
          </a:xfrm>
          <a:custGeom>
            <a:avLst/>
            <a:gdLst/>
            <a:ahLst/>
            <a:cxnLst/>
            <a:rect l="l" t="t" r="r" b="b"/>
            <a:pathLst>
              <a:path w="47625" h="24129">
                <a:moveTo>
                  <a:pt x="47608" y="0"/>
                </a:moveTo>
                <a:lnTo>
                  <a:pt x="0" y="0"/>
                </a:lnTo>
                <a:lnTo>
                  <a:pt x="22309" y="23621"/>
                </a:lnTo>
                <a:lnTo>
                  <a:pt x="47608" y="0"/>
                </a:lnTo>
                <a:close/>
              </a:path>
            </a:pathLst>
          </a:custGeom>
          <a:solidFill>
            <a:srgbClr val="003B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3480942" y="5642864"/>
            <a:ext cx="3225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b="1">
                <a:solidFill>
                  <a:srgbClr val="003D82"/>
                </a:solidFill>
                <a:latin typeface="Arial"/>
                <a:cs typeface="Arial"/>
              </a:rPr>
              <a:t>=</a:t>
            </a:r>
            <a:endParaRPr sz="40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816207" y="5716001"/>
            <a:ext cx="32258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b="1">
                <a:solidFill>
                  <a:srgbClr val="003D82"/>
                </a:solidFill>
                <a:latin typeface="Arial"/>
                <a:cs typeface="Arial"/>
              </a:rPr>
              <a:t>+</a:t>
            </a:r>
            <a:endParaRPr sz="40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460639" y="5118353"/>
            <a:ext cx="992886" cy="144322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626749" y="5263896"/>
            <a:ext cx="1083682" cy="137407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7939913" y="5378739"/>
            <a:ext cx="987861" cy="135200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00" name="object 100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41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1" name="object 10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12476" y="562609"/>
            <a:ext cx="6729095" cy="20453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95805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Coupling to Continuum</a:t>
            </a:r>
            <a:r>
              <a:rPr dirty="0" sz="2400" spc="-12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Methods  </a:t>
            </a:r>
            <a:r>
              <a:rPr dirty="0" sz="2400" spc="-5" b="1">
                <a:latin typeface="Arial"/>
                <a:cs typeface="Arial"/>
              </a:rPr>
              <a:t>Unresolved</a:t>
            </a:r>
            <a:r>
              <a:rPr dirty="0" sz="240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CFD-DEM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</a:pP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Theoretical</a:t>
            </a:r>
            <a:r>
              <a:rPr dirty="0" sz="1800" spc="-1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background: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5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</a:pP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Navier-Stokes equations for the fluid in presence of </a:t>
            </a:r>
            <a:r>
              <a:rPr dirty="0" sz="1600" b="1">
                <a:solidFill>
                  <a:srgbClr val="003D82"/>
                </a:solidFill>
                <a:latin typeface="Arial"/>
                <a:cs typeface="Arial"/>
              </a:rPr>
              <a:t>a 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granular</a:t>
            </a:r>
            <a:r>
              <a:rPr dirty="0" sz="1600" spc="4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phase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0055" y="3281171"/>
            <a:ext cx="802005" cy="0"/>
          </a:xfrm>
          <a:custGeom>
            <a:avLst/>
            <a:gdLst/>
            <a:ahLst/>
            <a:cxnLst/>
            <a:rect l="l" t="t" r="r" b="b"/>
            <a:pathLst>
              <a:path w="802005" h="0">
                <a:moveTo>
                  <a:pt x="0" y="0"/>
                </a:moveTo>
                <a:lnTo>
                  <a:pt x="801624" y="0"/>
                </a:lnTo>
              </a:path>
            </a:pathLst>
          </a:custGeom>
          <a:ln w="111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987174" y="3246068"/>
            <a:ext cx="36195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04800" algn="l"/>
              </a:tabLst>
            </a:pPr>
            <a:r>
              <a:rPr dirty="0" sz="1200" spc="10" i="1">
                <a:latin typeface="Times New Roman"/>
                <a:cs typeface="Times New Roman"/>
              </a:rPr>
              <a:t>f</a:t>
            </a:r>
            <a:r>
              <a:rPr dirty="0" sz="1200" spc="10" i="1">
                <a:latin typeface="Times New Roman"/>
                <a:cs typeface="Times New Roman"/>
              </a:rPr>
              <a:t>	</a:t>
            </a:r>
            <a:r>
              <a:rPr dirty="0" sz="1200" spc="10" i="1">
                <a:latin typeface="Times New Roman"/>
                <a:cs typeface="Times New Roman"/>
              </a:rPr>
              <a:t>f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0128" y="3276973"/>
            <a:ext cx="26797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10">
                <a:latin typeface="Symbol"/>
                <a:cs typeface="Symbol"/>
              </a:rPr>
              <a:t></a:t>
            </a:r>
            <a:r>
              <a:rPr dirty="0" sz="2100" spc="-330">
                <a:latin typeface="Times New Roman"/>
                <a:cs typeface="Times New Roman"/>
              </a:rPr>
              <a:t> </a:t>
            </a:r>
            <a:r>
              <a:rPr dirty="0" sz="2100" spc="5" i="1">
                <a:latin typeface="Times New Roman"/>
                <a:cs typeface="Times New Roman"/>
              </a:rPr>
              <a:t>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1050" y="2847881"/>
            <a:ext cx="737235" cy="3676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100" spc="50">
                <a:latin typeface="Symbol"/>
                <a:cs typeface="Symbol"/>
              </a:rPr>
              <a:t></a:t>
            </a:r>
            <a:r>
              <a:rPr dirty="0" sz="2250" spc="50" i="1">
                <a:latin typeface="Symbol"/>
                <a:cs typeface="Symbol"/>
              </a:rPr>
              <a:t></a:t>
            </a:r>
            <a:r>
              <a:rPr dirty="0" sz="2250" spc="-455" i="1">
                <a:latin typeface="Times New Roman"/>
                <a:cs typeface="Times New Roman"/>
              </a:rPr>
              <a:t> </a:t>
            </a:r>
            <a:r>
              <a:rPr dirty="0" baseline="-25462" sz="1800" spc="15" i="1">
                <a:latin typeface="Times New Roman"/>
                <a:cs typeface="Times New Roman"/>
              </a:rPr>
              <a:t>f </a:t>
            </a:r>
            <a:r>
              <a:rPr dirty="0" sz="2250" spc="-70" i="1">
                <a:latin typeface="Symbol"/>
                <a:cs typeface="Symbol"/>
              </a:rPr>
              <a:t></a:t>
            </a:r>
            <a:r>
              <a:rPr dirty="0" sz="2250" spc="-70" i="1">
                <a:latin typeface="Times New Roman"/>
                <a:cs typeface="Times New Roman"/>
              </a:rPr>
              <a:t> </a:t>
            </a:r>
            <a:r>
              <a:rPr dirty="0" baseline="-25462" sz="1800" spc="15" i="1">
                <a:latin typeface="Times New Roman"/>
                <a:cs typeface="Times New Roman"/>
              </a:rPr>
              <a:t>f</a:t>
            </a:r>
            <a:endParaRPr baseline="-25462"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7725" y="3264941"/>
            <a:ext cx="69215" cy="18288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35000"/>
              </a:lnSpc>
            </a:pPr>
            <a:r>
              <a:rPr dirty="0" sz="1200" b="1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03828" y="2913603"/>
            <a:ext cx="1958975" cy="532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98525" algn="l"/>
                <a:tab pos="1216025" algn="l"/>
              </a:tabLst>
            </a:pPr>
            <a:r>
              <a:rPr dirty="0" sz="2100" spc="10">
                <a:latin typeface="Symbol"/>
                <a:cs typeface="Symbol"/>
              </a:rPr>
              <a:t></a:t>
            </a:r>
            <a:r>
              <a:rPr dirty="0" sz="2100" spc="-204">
                <a:latin typeface="Times New Roman"/>
                <a:cs typeface="Times New Roman"/>
              </a:rPr>
              <a:t> </a:t>
            </a:r>
            <a:r>
              <a:rPr dirty="0" sz="2100" spc="15">
                <a:latin typeface="Symbol"/>
                <a:cs typeface="Symbol"/>
              </a:rPr>
              <a:t></a:t>
            </a:r>
            <a:r>
              <a:rPr dirty="0" sz="2100" spc="-260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Symbol"/>
                <a:cs typeface="Symbol"/>
              </a:rPr>
              <a:t></a:t>
            </a:r>
            <a:r>
              <a:rPr dirty="0" sz="2100" spc="-295">
                <a:latin typeface="Times New Roman"/>
                <a:cs typeface="Times New Roman"/>
              </a:rPr>
              <a:t> </a:t>
            </a:r>
            <a:r>
              <a:rPr dirty="0" sz="3300" spc="-390">
                <a:latin typeface="Symbol"/>
                <a:cs typeface="Symbol"/>
              </a:rPr>
              <a:t></a:t>
            </a:r>
            <a:r>
              <a:rPr dirty="0" sz="2250" spc="-390" i="1">
                <a:latin typeface="Symbol"/>
                <a:cs typeface="Symbol"/>
              </a:rPr>
              <a:t></a:t>
            </a:r>
            <a:r>
              <a:rPr dirty="0" sz="2250" spc="-390">
                <a:latin typeface="Times New Roman"/>
                <a:cs typeface="Times New Roman"/>
              </a:rPr>
              <a:t>	</a:t>
            </a:r>
            <a:r>
              <a:rPr dirty="0" sz="2250" spc="-70" i="1">
                <a:latin typeface="Symbol"/>
                <a:cs typeface="Symbol"/>
              </a:rPr>
              <a:t></a:t>
            </a:r>
            <a:r>
              <a:rPr dirty="0" sz="2250" spc="-70">
                <a:latin typeface="Times New Roman"/>
                <a:cs typeface="Times New Roman"/>
              </a:rPr>
              <a:t>	</a:t>
            </a:r>
            <a:r>
              <a:rPr dirty="0" sz="2100" spc="10" b="1">
                <a:latin typeface="Arial"/>
                <a:cs typeface="Arial"/>
              </a:rPr>
              <a:t>u </a:t>
            </a:r>
            <a:r>
              <a:rPr dirty="0" sz="3300" spc="-80">
                <a:latin typeface="Symbol"/>
                <a:cs typeface="Symbol"/>
              </a:rPr>
              <a:t></a:t>
            </a:r>
            <a:r>
              <a:rPr dirty="0" sz="2100" spc="-80">
                <a:latin typeface="Symbol"/>
                <a:cs typeface="Symbol"/>
              </a:rPr>
              <a:t></a:t>
            </a:r>
            <a:r>
              <a:rPr dirty="0" sz="2100" spc="70">
                <a:latin typeface="Times New Roman"/>
                <a:cs typeface="Times New Roman"/>
              </a:rPr>
              <a:t> </a:t>
            </a:r>
            <a:r>
              <a:rPr dirty="0" sz="2100" spc="10">
                <a:latin typeface="Times New Roman"/>
                <a:cs typeface="Times New Roman"/>
              </a:rPr>
              <a:t>0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60055" y="4099559"/>
            <a:ext cx="1268730" cy="0"/>
          </a:xfrm>
          <a:custGeom>
            <a:avLst/>
            <a:gdLst/>
            <a:ahLst/>
            <a:cxnLst/>
            <a:rect l="l" t="t" r="r" b="b"/>
            <a:pathLst>
              <a:path w="1268730" h="0">
                <a:moveTo>
                  <a:pt x="0" y="0"/>
                </a:moveTo>
                <a:lnTo>
                  <a:pt x="1268730" y="0"/>
                </a:lnTo>
              </a:path>
            </a:pathLst>
          </a:custGeom>
          <a:ln w="1116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703690" y="4064456"/>
            <a:ext cx="362585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05435" algn="l"/>
              </a:tabLst>
            </a:pPr>
            <a:r>
              <a:rPr dirty="0" sz="1200" spc="10" i="1">
                <a:latin typeface="Times New Roman"/>
                <a:cs typeface="Times New Roman"/>
              </a:rPr>
              <a:t>f</a:t>
            </a:r>
            <a:r>
              <a:rPr dirty="0" sz="1200" spc="10" i="1">
                <a:latin typeface="Times New Roman"/>
                <a:cs typeface="Times New Roman"/>
              </a:rPr>
              <a:t>	</a:t>
            </a:r>
            <a:r>
              <a:rPr dirty="0" sz="1200" spc="10" i="1">
                <a:latin typeface="Times New Roman"/>
                <a:cs typeface="Times New Roman"/>
              </a:rPr>
              <a:t>f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6926" y="4064456"/>
            <a:ext cx="69215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200" spc="10" i="1">
                <a:latin typeface="Times New Roman"/>
                <a:cs typeface="Times New Roman"/>
              </a:rPr>
              <a:t>f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454282" y="4064456"/>
            <a:ext cx="361950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04800" algn="l"/>
              </a:tabLst>
            </a:pPr>
            <a:r>
              <a:rPr dirty="0" sz="1200" spc="10" i="1">
                <a:latin typeface="Times New Roman"/>
                <a:cs typeface="Times New Roman"/>
              </a:rPr>
              <a:t>f</a:t>
            </a:r>
            <a:r>
              <a:rPr dirty="0" sz="1200" spc="10" i="1">
                <a:latin typeface="Times New Roman"/>
                <a:cs typeface="Times New Roman"/>
              </a:rPr>
              <a:t>	</a:t>
            </a:r>
            <a:r>
              <a:rPr dirty="0" sz="1200" spc="10" i="1">
                <a:latin typeface="Times New Roman"/>
                <a:cs typeface="Times New Roman"/>
              </a:rPr>
              <a:t>f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04546" y="3861001"/>
            <a:ext cx="413384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56235" algn="l"/>
              </a:tabLst>
            </a:pPr>
            <a:r>
              <a:rPr dirty="0" sz="1200" spc="10" i="1">
                <a:latin typeface="Times New Roman"/>
                <a:cs typeface="Times New Roman"/>
              </a:rPr>
              <a:t>f</a:t>
            </a:r>
            <a:r>
              <a:rPr dirty="0" sz="1200" spc="10" i="1">
                <a:latin typeface="Times New Roman"/>
                <a:cs typeface="Times New Roman"/>
              </a:rPr>
              <a:t>	</a:t>
            </a:r>
            <a:r>
              <a:rPr dirty="0" sz="1200" spc="10" i="1">
                <a:latin typeface="Times New Roman"/>
                <a:cs typeface="Times New Roman"/>
              </a:rPr>
              <a:t>f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0962" y="3731229"/>
            <a:ext cx="2266950" cy="532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97890" algn="l"/>
                <a:tab pos="1216025" algn="l"/>
              </a:tabLst>
            </a:pPr>
            <a:r>
              <a:rPr dirty="0" sz="2100" spc="10">
                <a:latin typeface="Symbol"/>
                <a:cs typeface="Symbol"/>
              </a:rPr>
              <a:t></a:t>
            </a:r>
            <a:r>
              <a:rPr dirty="0" sz="2100" spc="-210">
                <a:latin typeface="Times New Roman"/>
                <a:cs typeface="Times New Roman"/>
              </a:rPr>
              <a:t> </a:t>
            </a:r>
            <a:r>
              <a:rPr dirty="0" sz="2100" spc="15">
                <a:latin typeface="Symbol"/>
                <a:cs typeface="Symbol"/>
              </a:rPr>
              <a:t></a:t>
            </a:r>
            <a:r>
              <a:rPr dirty="0" sz="2100" spc="-260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Symbol"/>
                <a:cs typeface="Symbol"/>
              </a:rPr>
              <a:t></a:t>
            </a:r>
            <a:r>
              <a:rPr dirty="0" sz="2100" spc="-290">
                <a:latin typeface="Times New Roman"/>
                <a:cs typeface="Times New Roman"/>
              </a:rPr>
              <a:t> </a:t>
            </a:r>
            <a:r>
              <a:rPr dirty="0" sz="3300" spc="-390">
                <a:latin typeface="Symbol"/>
                <a:cs typeface="Symbol"/>
              </a:rPr>
              <a:t></a:t>
            </a:r>
            <a:r>
              <a:rPr dirty="0" sz="2250" spc="-390" i="1">
                <a:latin typeface="Symbol"/>
                <a:cs typeface="Symbol"/>
              </a:rPr>
              <a:t></a:t>
            </a:r>
            <a:r>
              <a:rPr dirty="0" sz="2250" spc="-390">
                <a:latin typeface="Times New Roman"/>
                <a:cs typeface="Times New Roman"/>
              </a:rPr>
              <a:t>	</a:t>
            </a:r>
            <a:r>
              <a:rPr dirty="0" sz="2250" spc="-70" i="1">
                <a:latin typeface="Symbol"/>
                <a:cs typeface="Symbol"/>
              </a:rPr>
              <a:t></a:t>
            </a:r>
            <a:r>
              <a:rPr dirty="0" sz="2250" spc="-70">
                <a:latin typeface="Times New Roman"/>
                <a:cs typeface="Times New Roman"/>
              </a:rPr>
              <a:t>	</a:t>
            </a:r>
            <a:r>
              <a:rPr dirty="0" sz="2100" spc="10" b="1">
                <a:latin typeface="Arial"/>
                <a:cs typeface="Arial"/>
              </a:rPr>
              <a:t>u u </a:t>
            </a:r>
            <a:r>
              <a:rPr dirty="0" sz="3300" spc="-409">
                <a:latin typeface="Symbol"/>
                <a:cs typeface="Symbol"/>
              </a:rPr>
              <a:t></a:t>
            </a:r>
            <a:r>
              <a:rPr dirty="0" sz="3300" spc="-409">
                <a:latin typeface="Times New Roman"/>
                <a:cs typeface="Times New Roman"/>
              </a:rPr>
              <a:t> </a:t>
            </a:r>
            <a:r>
              <a:rPr dirty="0" sz="2100" spc="10">
                <a:latin typeface="Symbol"/>
                <a:cs typeface="Symbol"/>
              </a:rPr>
              <a:t></a:t>
            </a:r>
            <a:r>
              <a:rPr dirty="0" sz="2100" spc="-160">
                <a:latin typeface="Times New Roman"/>
                <a:cs typeface="Times New Roman"/>
              </a:rPr>
              <a:t> </a:t>
            </a:r>
            <a:r>
              <a:rPr dirty="0" sz="2100" spc="-100">
                <a:latin typeface="Symbol"/>
                <a:cs typeface="Symbol"/>
              </a:rPr>
              <a:t></a:t>
            </a:r>
            <a:endParaRPr sz="21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54095" y="4095381"/>
            <a:ext cx="267970" cy="3492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100" spc="10">
                <a:latin typeface="Symbol"/>
                <a:cs typeface="Symbol"/>
              </a:rPr>
              <a:t></a:t>
            </a:r>
            <a:r>
              <a:rPr dirty="0" sz="2100" spc="-330">
                <a:latin typeface="Times New Roman"/>
                <a:cs typeface="Times New Roman"/>
              </a:rPr>
              <a:t> </a:t>
            </a:r>
            <a:r>
              <a:rPr dirty="0" sz="2100" spc="5" i="1">
                <a:latin typeface="Times New Roman"/>
                <a:cs typeface="Times New Roman"/>
              </a:rPr>
              <a:t>t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61058" y="3528537"/>
            <a:ext cx="1297940" cy="532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26465" algn="l"/>
              </a:tabLst>
            </a:pPr>
            <a:r>
              <a:rPr dirty="0" sz="2100" spc="10">
                <a:latin typeface="Symbol"/>
                <a:cs typeface="Symbol"/>
              </a:rPr>
              <a:t></a:t>
            </a:r>
            <a:r>
              <a:rPr dirty="0" sz="2100" spc="-215">
                <a:latin typeface="Times New Roman"/>
                <a:cs typeface="Times New Roman"/>
              </a:rPr>
              <a:t> </a:t>
            </a:r>
            <a:r>
              <a:rPr dirty="0" sz="3300" spc="-409">
                <a:latin typeface="Symbol"/>
                <a:cs typeface="Symbol"/>
              </a:rPr>
              <a:t></a:t>
            </a:r>
            <a:r>
              <a:rPr dirty="0" sz="3300" spc="-409">
                <a:latin typeface="Times New Roman"/>
                <a:cs typeface="Times New Roman"/>
              </a:rPr>
              <a:t>	</a:t>
            </a:r>
            <a:r>
              <a:rPr dirty="0" sz="2100" spc="10" b="1">
                <a:latin typeface="Arial"/>
                <a:cs typeface="Arial"/>
              </a:rPr>
              <a:t>u</a:t>
            </a:r>
            <a:r>
              <a:rPr dirty="0" sz="2100" spc="155" b="1">
                <a:latin typeface="Arial"/>
                <a:cs typeface="Arial"/>
              </a:rPr>
              <a:t> </a:t>
            </a:r>
            <a:r>
              <a:rPr dirty="0" sz="3300" spc="-409">
                <a:latin typeface="Symbol"/>
                <a:cs typeface="Symbol"/>
              </a:rPr>
              <a:t></a:t>
            </a:r>
            <a:endParaRPr sz="33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10423" y="3731229"/>
            <a:ext cx="3112770" cy="532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15595" algn="l"/>
                <a:tab pos="783590" algn="l"/>
                <a:tab pos="1873250" algn="l"/>
                <a:tab pos="2608580" algn="l"/>
                <a:tab pos="2934335" algn="l"/>
              </a:tabLst>
            </a:pPr>
            <a:r>
              <a:rPr dirty="0" sz="2100" spc="10" b="1">
                <a:latin typeface="Arial"/>
                <a:cs typeface="Arial"/>
              </a:rPr>
              <a:t>u</a:t>
            </a:r>
            <a:r>
              <a:rPr dirty="0" sz="2100" spc="10" b="1">
                <a:latin typeface="Arial"/>
                <a:cs typeface="Arial"/>
              </a:rPr>
              <a:t>	</a:t>
            </a:r>
            <a:r>
              <a:rPr dirty="0" sz="2100" spc="10">
                <a:latin typeface="Symbol"/>
                <a:cs typeface="Symbol"/>
              </a:rPr>
              <a:t></a:t>
            </a:r>
            <a:r>
              <a:rPr dirty="0" sz="2100" spc="-305">
                <a:latin typeface="Times New Roman"/>
                <a:cs typeface="Times New Roman"/>
              </a:rPr>
              <a:t> </a:t>
            </a:r>
            <a:r>
              <a:rPr dirty="0" sz="2100" spc="10" b="1">
                <a:latin typeface="Arial"/>
                <a:cs typeface="Arial"/>
              </a:rPr>
              <a:t>u</a:t>
            </a:r>
            <a:r>
              <a:rPr dirty="0" sz="2100" b="1">
                <a:latin typeface="Arial"/>
                <a:cs typeface="Arial"/>
              </a:rPr>
              <a:t>	</a:t>
            </a:r>
            <a:r>
              <a:rPr dirty="0" sz="2800" spc="-55">
                <a:latin typeface="Symbol"/>
                <a:cs typeface="Symbol"/>
              </a:rPr>
              <a:t></a:t>
            </a:r>
            <a:r>
              <a:rPr dirty="0" sz="2100" spc="10">
                <a:latin typeface="Symbol"/>
                <a:cs typeface="Symbol"/>
              </a:rPr>
              <a:t></a:t>
            </a:r>
            <a:r>
              <a:rPr dirty="0" sz="2100" spc="-210">
                <a:latin typeface="Times New Roman"/>
                <a:cs typeface="Times New Roman"/>
              </a:rPr>
              <a:t> </a:t>
            </a:r>
            <a:r>
              <a:rPr dirty="0" sz="2100" spc="15">
                <a:latin typeface="Symbol"/>
                <a:cs typeface="Symbol"/>
              </a:rPr>
              <a:t></a:t>
            </a:r>
            <a:r>
              <a:rPr dirty="0" sz="2100" spc="-260">
                <a:latin typeface="Times New Roman"/>
                <a:cs typeface="Times New Roman"/>
              </a:rPr>
              <a:t> </a:t>
            </a:r>
            <a:r>
              <a:rPr dirty="0" sz="2100" spc="5">
                <a:latin typeface="Symbol"/>
                <a:cs typeface="Symbol"/>
              </a:rPr>
              <a:t></a:t>
            </a:r>
            <a:r>
              <a:rPr dirty="0" sz="2100" spc="-290">
                <a:latin typeface="Times New Roman"/>
                <a:cs typeface="Times New Roman"/>
              </a:rPr>
              <a:t> </a:t>
            </a:r>
            <a:r>
              <a:rPr dirty="0" sz="3300" spc="-700">
                <a:latin typeface="Symbol"/>
                <a:cs typeface="Symbol"/>
              </a:rPr>
              <a:t></a:t>
            </a:r>
            <a:r>
              <a:rPr dirty="0" sz="2250" spc="-85" i="1">
                <a:latin typeface="Symbol"/>
                <a:cs typeface="Symbol"/>
              </a:rPr>
              <a:t>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2100" spc="135" b="1">
                <a:latin typeface="Symbol"/>
                <a:cs typeface="Symbol"/>
              </a:rPr>
              <a:t></a:t>
            </a:r>
            <a:r>
              <a:rPr dirty="0" sz="3300" spc="-305">
                <a:latin typeface="Symbol"/>
                <a:cs typeface="Symbol"/>
              </a:rPr>
              <a:t></a:t>
            </a:r>
            <a:r>
              <a:rPr dirty="0" sz="2100" spc="10">
                <a:latin typeface="Symbol"/>
                <a:cs typeface="Symbol"/>
              </a:rPr>
              <a:t></a:t>
            </a:r>
            <a:r>
              <a:rPr dirty="0" sz="2100" spc="-305">
                <a:latin typeface="Times New Roman"/>
                <a:cs typeface="Times New Roman"/>
              </a:rPr>
              <a:t> </a:t>
            </a:r>
            <a:r>
              <a:rPr dirty="0" sz="2250" spc="-85" i="1">
                <a:latin typeface="Symbol"/>
                <a:cs typeface="Symbol"/>
              </a:rPr>
              <a:t>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2250" spc="-70" i="1">
                <a:latin typeface="Symbol"/>
                <a:cs typeface="Symbol"/>
              </a:rPr>
              <a:t></a:t>
            </a:r>
            <a:r>
              <a:rPr dirty="0" sz="2250">
                <a:latin typeface="Times New Roman"/>
                <a:cs typeface="Times New Roman"/>
              </a:rPr>
              <a:t>	</a:t>
            </a:r>
            <a:r>
              <a:rPr dirty="0" sz="2100" spc="10" b="1">
                <a:latin typeface="Arial"/>
                <a:cs typeface="Arial"/>
              </a:rPr>
              <a:t>g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7364" y="4083329"/>
            <a:ext cx="104139" cy="18288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45000"/>
              </a:lnSpc>
            </a:pPr>
            <a:r>
              <a:rPr dirty="0" sz="1200" b="1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80353" y="4083329"/>
            <a:ext cx="69215" cy="18288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35000"/>
              </a:lnSpc>
            </a:pPr>
            <a:r>
              <a:rPr dirty="0" sz="1200" b="1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2197" y="4083329"/>
            <a:ext cx="69215" cy="18288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35000"/>
              </a:lnSpc>
            </a:pPr>
            <a:r>
              <a:rPr dirty="0" sz="1200" b="1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44837" y="4083329"/>
            <a:ext cx="69215" cy="18288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35000"/>
              </a:lnSpc>
            </a:pPr>
            <a:r>
              <a:rPr dirty="0" sz="1200" b="1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45397" y="3879874"/>
            <a:ext cx="69215" cy="18288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35000"/>
              </a:lnSpc>
            </a:pPr>
            <a:r>
              <a:rPr dirty="0" sz="1200" b="1">
                <a:latin typeface="Arial"/>
                <a:cs typeface="Arial"/>
              </a:rPr>
              <a:t>f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30678" y="4064456"/>
            <a:ext cx="1007744" cy="214629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880744" algn="l"/>
              </a:tabLst>
            </a:pPr>
            <a:r>
              <a:rPr dirty="0" sz="1200" spc="10" i="1">
                <a:latin typeface="Times New Roman"/>
                <a:cs typeface="Times New Roman"/>
              </a:rPr>
              <a:t>f</a:t>
            </a:r>
            <a:r>
              <a:rPr dirty="0" sz="1200" spc="10" i="1">
                <a:latin typeface="Times New Roman"/>
                <a:cs typeface="Times New Roman"/>
              </a:rPr>
              <a:t>	</a:t>
            </a:r>
            <a:r>
              <a:rPr dirty="0" sz="1200" spc="10">
                <a:latin typeface="Times New Roman"/>
                <a:cs typeface="Times New Roman"/>
              </a:rPr>
              <a:t>fs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911230" y="3797933"/>
            <a:ext cx="13328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6865" algn="l"/>
                <a:tab pos="1244600" algn="l"/>
              </a:tabLst>
            </a:pPr>
            <a:r>
              <a:rPr dirty="0" sz="2250" spc="-85" i="1">
                <a:latin typeface="Symbol"/>
                <a:cs typeface="Symbol"/>
              </a:rPr>
              <a:t></a:t>
            </a:r>
            <a:r>
              <a:rPr dirty="0" sz="2250" spc="-85">
                <a:latin typeface="Times New Roman"/>
                <a:cs typeface="Times New Roman"/>
              </a:rPr>
              <a:t>	</a:t>
            </a:r>
            <a:r>
              <a:rPr dirty="0" sz="2100" spc="10">
                <a:latin typeface="Symbol"/>
                <a:cs typeface="Symbol"/>
              </a:rPr>
              <a:t></a:t>
            </a:r>
            <a:r>
              <a:rPr dirty="0" sz="2100" spc="10" i="1">
                <a:latin typeface="Times New Roman"/>
                <a:cs typeface="Times New Roman"/>
              </a:rPr>
              <a:t>p</a:t>
            </a:r>
            <a:r>
              <a:rPr dirty="0" sz="2100" spc="-130" i="1">
                <a:latin typeface="Times New Roman"/>
                <a:cs typeface="Times New Roman"/>
              </a:rPr>
              <a:t> </a:t>
            </a:r>
            <a:r>
              <a:rPr dirty="0" sz="2100" spc="10">
                <a:latin typeface="Symbol"/>
                <a:cs typeface="Symbol"/>
              </a:rPr>
              <a:t></a:t>
            </a:r>
            <a:r>
              <a:rPr dirty="0" sz="2100" spc="-175">
                <a:latin typeface="Times New Roman"/>
                <a:cs typeface="Times New Roman"/>
              </a:rPr>
              <a:t> </a:t>
            </a:r>
            <a:r>
              <a:rPr dirty="0" sz="2100" spc="15">
                <a:latin typeface="Times New Roman"/>
                <a:cs typeface="Times New Roman"/>
              </a:rPr>
              <a:t>K	</a:t>
            </a:r>
            <a:r>
              <a:rPr dirty="0" sz="2800" spc="-409">
                <a:latin typeface="Symbol"/>
                <a:cs typeface="Symbol"/>
              </a:rPr>
              <a:t></a:t>
            </a:r>
            <a:endParaRPr sz="28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25254" y="4703317"/>
            <a:ext cx="354330" cy="129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003D82"/>
                </a:solidFill>
                <a:latin typeface="Arial"/>
                <a:cs typeface="Arial"/>
              </a:rPr>
              <a:t>α</a:t>
            </a:r>
            <a:r>
              <a:rPr dirty="0" baseline="-21164" sz="1575" b="1">
                <a:solidFill>
                  <a:srgbClr val="003D82"/>
                </a:solidFill>
                <a:latin typeface="Arial"/>
                <a:cs typeface="Arial"/>
              </a:rPr>
              <a:t>f  </a:t>
            </a:r>
            <a:r>
              <a:rPr dirty="0" sz="1600" b="1">
                <a:solidFill>
                  <a:srgbClr val="003D82"/>
                </a:solidFill>
                <a:latin typeface="Arial"/>
                <a:cs typeface="Arial"/>
              </a:rPr>
              <a:t>u</a:t>
            </a:r>
            <a:r>
              <a:rPr dirty="0" baseline="-21164" sz="1575" b="1">
                <a:solidFill>
                  <a:srgbClr val="003D82"/>
                </a:solidFill>
                <a:latin typeface="Arial"/>
                <a:cs typeface="Arial"/>
              </a:rPr>
              <a:t>f  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τ,</a:t>
            </a:r>
            <a:r>
              <a:rPr dirty="0" sz="1600" spc="-9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3D82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5" b="1">
                <a:solidFill>
                  <a:srgbClr val="003D82"/>
                </a:solidFill>
                <a:latin typeface="Symbol"/>
                <a:cs typeface="Symbol"/>
              </a:rPr>
              <a:t></a:t>
            </a:r>
            <a:r>
              <a:rPr dirty="0" baseline="-21164" sz="1575" spc="7" b="1">
                <a:solidFill>
                  <a:srgbClr val="003D82"/>
                </a:solidFill>
                <a:latin typeface="Arial"/>
                <a:cs typeface="Arial"/>
              </a:rPr>
              <a:t>f</a:t>
            </a:r>
            <a:endParaRPr baseline="-21164" sz="1575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baseline="13888" sz="2400" b="1">
                <a:solidFill>
                  <a:srgbClr val="003D82"/>
                </a:solidFill>
                <a:latin typeface="Arial"/>
                <a:cs typeface="Arial"/>
              </a:rPr>
              <a:t>K</a:t>
            </a:r>
            <a:r>
              <a:rPr dirty="0" sz="1050" b="1">
                <a:solidFill>
                  <a:srgbClr val="003D82"/>
                </a:solidFill>
                <a:latin typeface="Arial"/>
                <a:cs typeface="Arial"/>
              </a:rPr>
              <a:t>fs</a:t>
            </a:r>
            <a:endParaRPr sz="1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39657" y="4703317"/>
            <a:ext cx="6884034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86283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fluid volume fraction  fluid</a:t>
            </a:r>
            <a:r>
              <a:rPr dirty="0" sz="160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velocity</a:t>
            </a:r>
            <a:endParaRPr sz="1600">
              <a:latin typeface="Arial"/>
              <a:cs typeface="Arial"/>
            </a:endParaRPr>
          </a:p>
          <a:p>
            <a:pPr marL="12700" marR="4625975">
              <a:lnSpc>
                <a:spcPct val="100000"/>
              </a:lnSpc>
            </a:pP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stress </a:t>
            </a:r>
            <a:r>
              <a:rPr dirty="0" sz="1600" spc="-20" b="1">
                <a:solidFill>
                  <a:srgbClr val="003D82"/>
                </a:solidFill>
                <a:latin typeface="Arial"/>
                <a:cs typeface="Arial"/>
              </a:rPr>
              <a:t>tensor, 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pressure  fluid</a:t>
            </a:r>
            <a:r>
              <a:rPr dirty="0" sz="1600" spc="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density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fluid solid momentum exchange</a:t>
            </a:r>
            <a:r>
              <a:rPr dirty="0" sz="1600" spc="1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term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comprises drag force, Magnus and Saffman force, virtual mass</a:t>
            </a:r>
            <a:r>
              <a:rPr dirty="0" sz="1600" spc="7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force,...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212476" y="562609"/>
            <a:ext cx="4737735" cy="1396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Coupling to Continuum</a:t>
            </a:r>
            <a:r>
              <a:rPr dirty="0" sz="2400" spc="-12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Methods  </a:t>
            </a:r>
            <a:r>
              <a:rPr dirty="0" sz="2400" spc="-5" b="1">
                <a:latin typeface="Arial"/>
                <a:cs typeface="Arial"/>
              </a:rPr>
              <a:t>Unresolved</a:t>
            </a:r>
            <a:r>
              <a:rPr dirty="0" sz="2400" b="1">
                <a:latin typeface="Arial"/>
                <a:cs typeface="Arial"/>
              </a:rPr>
              <a:t> </a:t>
            </a:r>
            <a:r>
              <a:rPr dirty="0" sz="2400" spc="-5" b="1">
                <a:latin typeface="Arial"/>
                <a:cs typeface="Arial"/>
              </a:rPr>
              <a:t>CFD-DEM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450">
              <a:latin typeface="Times New Roman"/>
              <a:cs typeface="Times New Roman"/>
            </a:endParaRPr>
          </a:p>
          <a:p>
            <a:pPr marL="48895">
              <a:lnSpc>
                <a:spcPct val="100000"/>
              </a:lnSpc>
            </a:pP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Theoretical</a:t>
            </a:r>
            <a:r>
              <a:rPr dirty="0" sz="1800" spc="-1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background: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3532" y="2292349"/>
            <a:ext cx="8507095" cy="750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95"/>
              </a:lnSpc>
              <a:spcBef>
                <a:spcPts val="100"/>
              </a:spcBef>
            </a:pP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Example for fluid solid momentum exchange </a:t>
            </a:r>
            <a:r>
              <a:rPr dirty="0" sz="1600" spc="5" b="1">
                <a:solidFill>
                  <a:srgbClr val="003D82"/>
                </a:solidFill>
                <a:latin typeface="Arial"/>
                <a:cs typeface="Arial"/>
              </a:rPr>
              <a:t>K</a:t>
            </a:r>
            <a:r>
              <a:rPr dirty="0" baseline="-21164" sz="1575" spc="7" b="1">
                <a:solidFill>
                  <a:srgbClr val="003D82"/>
                </a:solidFill>
                <a:latin typeface="Arial"/>
                <a:cs typeface="Arial"/>
              </a:rPr>
              <a:t>fs</a:t>
            </a:r>
            <a:r>
              <a:rPr dirty="0" baseline="-21164" sz="1575" spc="37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003D82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920"/>
              </a:lnSpc>
              <a:spcBef>
                <a:spcPts val="40"/>
              </a:spcBef>
            </a:pPr>
            <a:r>
              <a:rPr dirty="0" sz="1600" spc="-45">
                <a:latin typeface="Trebuchet MS"/>
                <a:cs typeface="Trebuchet MS"/>
              </a:rPr>
              <a:t>Di</a:t>
            </a:r>
            <a:r>
              <a:rPr dirty="0" sz="1600" spc="-125">
                <a:latin typeface="Trebuchet MS"/>
                <a:cs typeface="Trebuchet MS"/>
              </a:rPr>
              <a:t> </a:t>
            </a:r>
            <a:r>
              <a:rPr dirty="0" sz="1600" spc="-105">
                <a:latin typeface="Trebuchet MS"/>
                <a:cs typeface="Trebuchet MS"/>
              </a:rPr>
              <a:t>Felice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 spc="-75">
                <a:latin typeface="Trebuchet MS"/>
                <a:cs typeface="Trebuchet MS"/>
              </a:rPr>
              <a:t>(1994):</a:t>
            </a:r>
            <a:r>
              <a:rPr dirty="0" sz="1600" spc="-105">
                <a:latin typeface="Trebuchet MS"/>
                <a:cs typeface="Trebuchet MS"/>
              </a:rPr>
              <a:t> </a:t>
            </a:r>
            <a:r>
              <a:rPr dirty="0" sz="1600" spc="-95">
                <a:latin typeface="Trebuchet MS"/>
                <a:cs typeface="Trebuchet MS"/>
              </a:rPr>
              <a:t>“The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 spc="-65">
                <a:latin typeface="Trebuchet MS"/>
                <a:cs typeface="Trebuchet MS"/>
              </a:rPr>
              <a:t>voidage</a:t>
            </a:r>
            <a:r>
              <a:rPr dirty="0" sz="1600" spc="-120">
                <a:latin typeface="Trebuchet MS"/>
                <a:cs typeface="Trebuchet MS"/>
              </a:rPr>
              <a:t> </a:t>
            </a:r>
            <a:r>
              <a:rPr dirty="0" sz="1600" spc="-70">
                <a:latin typeface="Trebuchet MS"/>
                <a:cs typeface="Trebuchet MS"/>
              </a:rPr>
              <a:t>function</a:t>
            </a:r>
            <a:r>
              <a:rPr dirty="0" sz="1600" spc="-120">
                <a:latin typeface="Trebuchet MS"/>
                <a:cs typeface="Trebuchet MS"/>
              </a:rPr>
              <a:t> </a:t>
            </a:r>
            <a:r>
              <a:rPr dirty="0" sz="1600" spc="-75">
                <a:latin typeface="Trebuchet MS"/>
                <a:cs typeface="Trebuchet MS"/>
              </a:rPr>
              <a:t>for</a:t>
            </a:r>
            <a:r>
              <a:rPr dirty="0" sz="1600" spc="-95">
                <a:latin typeface="Trebuchet MS"/>
                <a:cs typeface="Trebuchet MS"/>
              </a:rPr>
              <a:t> </a:t>
            </a:r>
            <a:r>
              <a:rPr dirty="0" sz="1600" spc="-90">
                <a:latin typeface="Trebuchet MS"/>
                <a:cs typeface="Trebuchet MS"/>
              </a:rPr>
              <a:t>fluid‐particle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-85">
                <a:latin typeface="Trebuchet MS"/>
                <a:cs typeface="Trebuchet MS"/>
              </a:rPr>
              <a:t>interaction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 spc="-105">
                <a:latin typeface="Trebuchet MS"/>
                <a:cs typeface="Trebuchet MS"/>
              </a:rPr>
              <a:t>systems.”</a:t>
            </a:r>
            <a:r>
              <a:rPr dirty="0" sz="1600" spc="-95">
                <a:latin typeface="Trebuchet MS"/>
                <a:cs typeface="Trebuchet MS"/>
              </a:rPr>
              <a:t> </a:t>
            </a:r>
            <a:r>
              <a:rPr dirty="0" sz="1600" spc="-100">
                <a:latin typeface="Trebuchet MS"/>
                <a:cs typeface="Trebuchet MS"/>
              </a:rPr>
              <a:t>Int.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 spc="-225">
                <a:latin typeface="Trebuchet MS"/>
                <a:cs typeface="Trebuchet MS"/>
              </a:rPr>
              <a:t>J.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-60">
                <a:latin typeface="Trebuchet MS"/>
                <a:cs typeface="Trebuchet MS"/>
              </a:rPr>
              <a:t>of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-40">
                <a:latin typeface="Trebuchet MS"/>
                <a:cs typeface="Trebuchet MS"/>
              </a:rPr>
              <a:t>Multiphase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-125">
                <a:latin typeface="Trebuchet MS"/>
                <a:cs typeface="Trebuchet MS"/>
              </a:rPr>
              <a:t>Flow,  </a:t>
            </a:r>
            <a:r>
              <a:rPr dirty="0" sz="1600" spc="-105">
                <a:latin typeface="Trebuchet MS"/>
                <a:cs typeface="Trebuchet MS"/>
              </a:rPr>
              <a:t>Vol. </a:t>
            </a:r>
            <a:r>
              <a:rPr dirty="0" sz="1600" spc="-85">
                <a:latin typeface="Trebuchet MS"/>
                <a:cs typeface="Trebuchet MS"/>
              </a:rPr>
              <a:t>20,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-45">
                <a:latin typeface="Trebuchet MS"/>
                <a:cs typeface="Trebuchet MS"/>
              </a:rPr>
              <a:t>p153‐159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16109" y="3341370"/>
            <a:ext cx="0" cy="394970"/>
          </a:xfrm>
          <a:custGeom>
            <a:avLst/>
            <a:gdLst/>
            <a:ahLst/>
            <a:cxnLst/>
            <a:rect l="l" t="t" r="r" b="b"/>
            <a:pathLst>
              <a:path w="0" h="394970">
                <a:moveTo>
                  <a:pt x="0" y="0"/>
                </a:moveTo>
                <a:lnTo>
                  <a:pt x="0" y="394715"/>
                </a:lnTo>
              </a:path>
            </a:pathLst>
          </a:custGeom>
          <a:ln w="11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71835" y="3341370"/>
            <a:ext cx="0" cy="394970"/>
          </a:xfrm>
          <a:custGeom>
            <a:avLst/>
            <a:gdLst/>
            <a:ahLst/>
            <a:cxnLst/>
            <a:rect l="l" t="t" r="r" b="b"/>
            <a:pathLst>
              <a:path w="0" h="394970">
                <a:moveTo>
                  <a:pt x="0" y="0"/>
                </a:moveTo>
                <a:lnTo>
                  <a:pt x="0" y="394715"/>
                </a:lnTo>
              </a:path>
            </a:pathLst>
          </a:custGeom>
          <a:ln w="11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84839" y="3538728"/>
            <a:ext cx="654050" cy="0"/>
          </a:xfrm>
          <a:custGeom>
            <a:avLst/>
            <a:gdLst/>
            <a:ahLst/>
            <a:cxnLst/>
            <a:rect l="l" t="t" r="r" b="b"/>
            <a:pathLst>
              <a:path w="654050" h="0">
                <a:moveTo>
                  <a:pt x="0" y="0"/>
                </a:moveTo>
                <a:lnTo>
                  <a:pt x="653795" y="0"/>
                </a:lnTo>
              </a:path>
            </a:pathLst>
          </a:custGeom>
          <a:ln w="11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833492" y="3534968"/>
            <a:ext cx="166370" cy="3632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5">
                <a:latin typeface="Times New Roman"/>
                <a:cs typeface="Times New Roman"/>
              </a:rPr>
              <a:t>4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23605" y="3137966"/>
            <a:ext cx="166370" cy="3632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u="sng" sz="2200" spc="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52592" y="3298748"/>
            <a:ext cx="719455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35635" algn="l"/>
              </a:tabLst>
            </a:pPr>
            <a:r>
              <a:rPr dirty="0" sz="2350" spc="-85" i="1">
                <a:latin typeface="Symbol"/>
                <a:cs typeface="Symbol"/>
              </a:rPr>
              <a:t></a:t>
            </a:r>
            <a:r>
              <a:rPr dirty="0" sz="2350" spc="-195">
                <a:latin typeface="Times New Roman"/>
                <a:cs typeface="Times New Roman"/>
              </a:rPr>
              <a:t> </a:t>
            </a:r>
            <a:r>
              <a:rPr dirty="0" baseline="-23504" sz="1950" spc="-7" i="1">
                <a:latin typeface="Times New Roman"/>
                <a:cs typeface="Times New Roman"/>
              </a:rPr>
              <a:t>f</a:t>
            </a:r>
            <a:r>
              <a:rPr dirty="0" baseline="-23504" sz="1950" i="1">
                <a:latin typeface="Times New Roman"/>
                <a:cs typeface="Times New Roman"/>
              </a:rPr>
              <a:t>	</a:t>
            </a:r>
            <a:r>
              <a:rPr dirty="0" sz="2200">
                <a:latin typeface="Times New Roman"/>
                <a:cs typeface="Times New Roman"/>
              </a:rPr>
              <a:t>,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6597" y="3161601"/>
            <a:ext cx="2923540" cy="73660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ts val="3504"/>
              </a:lnSpc>
              <a:spcBef>
                <a:spcPts val="120"/>
              </a:spcBef>
              <a:tabLst>
                <a:tab pos="460375" algn="l"/>
                <a:tab pos="1144905" algn="l"/>
                <a:tab pos="1619885" algn="l"/>
                <a:tab pos="2103755" algn="l"/>
                <a:tab pos="2635885" algn="l"/>
              </a:tabLst>
            </a:pPr>
            <a:r>
              <a:rPr dirty="0" sz="2200" spc="5">
                <a:latin typeface="Symbol"/>
                <a:cs typeface="Symbol"/>
              </a:rPr>
              <a:t></a:t>
            </a:r>
            <a:r>
              <a:rPr dirty="0" sz="2200" spc="5">
                <a:latin typeface="Times New Roman"/>
                <a:cs typeface="Times New Roman"/>
              </a:rPr>
              <a:t>	</a:t>
            </a:r>
            <a:r>
              <a:rPr dirty="0" sz="2350" spc="-75" i="1">
                <a:latin typeface="Symbol"/>
                <a:cs typeface="Symbol"/>
              </a:rPr>
              <a:t></a:t>
            </a:r>
            <a:r>
              <a:rPr dirty="0" sz="2350" spc="-250">
                <a:latin typeface="Times New Roman"/>
                <a:cs typeface="Times New Roman"/>
              </a:rPr>
              <a:t> </a:t>
            </a:r>
            <a:r>
              <a:rPr dirty="0" baseline="-23504" sz="1950" spc="-7" i="1">
                <a:latin typeface="Times New Roman"/>
                <a:cs typeface="Times New Roman"/>
              </a:rPr>
              <a:t>f</a:t>
            </a:r>
            <a:r>
              <a:rPr dirty="0" baseline="-23504" sz="1950" spc="7" i="1">
                <a:latin typeface="Times New Roman"/>
                <a:cs typeface="Times New Roman"/>
              </a:rPr>
              <a:t> </a:t>
            </a:r>
            <a:r>
              <a:rPr dirty="0" sz="3400" spc="-415">
                <a:latin typeface="Symbol"/>
                <a:cs typeface="Symbol"/>
              </a:rPr>
              <a:t></a:t>
            </a:r>
            <a:r>
              <a:rPr dirty="0" sz="3400">
                <a:latin typeface="Times New Roman"/>
                <a:cs typeface="Times New Roman"/>
              </a:rPr>
              <a:t>	</a:t>
            </a:r>
            <a:r>
              <a:rPr dirty="0" sz="2200" spc="5">
                <a:latin typeface="Symbol"/>
                <a:cs typeface="Symbol"/>
              </a:rPr>
              <a:t>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3400" spc="-415">
                <a:latin typeface="Symbol"/>
                <a:cs typeface="Symbol"/>
              </a:rPr>
              <a:t></a:t>
            </a:r>
            <a:r>
              <a:rPr dirty="0" sz="3400">
                <a:latin typeface="Times New Roman"/>
                <a:cs typeface="Times New Roman"/>
              </a:rPr>
              <a:t>	</a:t>
            </a:r>
            <a:r>
              <a:rPr dirty="0" sz="2200" spc="5">
                <a:latin typeface="Symbol"/>
                <a:cs typeface="Symbol"/>
              </a:rPr>
              <a:t>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40" i="1">
                <a:latin typeface="Times New Roman"/>
                <a:cs typeface="Times New Roman"/>
              </a:rPr>
              <a:t>C</a:t>
            </a:r>
            <a:r>
              <a:rPr dirty="0" baseline="-23504" sz="1950" spc="-7" i="1">
                <a:latin typeface="Times New Roman"/>
                <a:cs typeface="Times New Roman"/>
              </a:rPr>
              <a:t>d</a:t>
            </a:r>
            <a:endParaRPr baseline="-23504" sz="1950">
              <a:latin typeface="Times New Roman"/>
              <a:cs typeface="Times New Roman"/>
            </a:endParaRPr>
          </a:p>
          <a:p>
            <a:pPr marL="254000">
              <a:lnSpc>
                <a:spcPts val="2065"/>
              </a:lnSpc>
            </a:pPr>
            <a:r>
              <a:rPr dirty="0" sz="2200" spc="5"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87018" y="2940605"/>
            <a:ext cx="1070610" cy="57467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14935">
              <a:lnSpc>
                <a:spcPts val="2765"/>
              </a:lnSpc>
              <a:spcBef>
                <a:spcPts val="90"/>
              </a:spcBef>
            </a:pPr>
            <a:r>
              <a:rPr dirty="0" sz="1300" spc="-5">
                <a:latin typeface="Times New Roman"/>
                <a:cs typeface="Times New Roman"/>
              </a:rPr>
              <a:t>2</a:t>
            </a:r>
            <a:r>
              <a:rPr dirty="0" sz="1300" spc="-114">
                <a:latin typeface="Times New Roman"/>
                <a:cs typeface="Times New Roman"/>
              </a:rPr>
              <a:t> </a:t>
            </a:r>
            <a:r>
              <a:rPr dirty="0" baseline="-27186" sz="3525" spc="-112" i="1">
                <a:latin typeface="Symbol"/>
                <a:cs typeface="Symbol"/>
              </a:rPr>
              <a:t></a:t>
            </a:r>
            <a:endParaRPr baseline="-27186" sz="3525">
              <a:latin typeface="Symbol"/>
              <a:cs typeface="Symbol"/>
            </a:endParaRPr>
          </a:p>
          <a:p>
            <a:pPr marL="12700">
              <a:lnSpc>
                <a:spcPts val="1565"/>
              </a:lnSpc>
              <a:tabLst>
                <a:tab pos="788035" algn="l"/>
              </a:tabLst>
            </a:pPr>
            <a:r>
              <a:rPr dirty="0" sz="1300" spc="-5" i="1">
                <a:latin typeface="Times New Roman"/>
                <a:cs typeface="Times New Roman"/>
              </a:rPr>
              <a:t>p</a:t>
            </a:r>
            <a:r>
              <a:rPr dirty="0" sz="1300" spc="-5" i="1">
                <a:latin typeface="Times New Roman"/>
                <a:cs typeface="Times New Roman"/>
              </a:rPr>
              <a:t>	</a:t>
            </a:r>
            <a:r>
              <a:rPr dirty="0" baseline="2136" sz="1950" spc="-82">
                <a:latin typeface="Times New Roman"/>
                <a:cs typeface="Times New Roman"/>
              </a:rPr>
              <a:t>1</a:t>
            </a:r>
            <a:r>
              <a:rPr dirty="0" baseline="2136" sz="1950" spc="142">
                <a:latin typeface="Symbol"/>
                <a:cs typeface="Symbol"/>
              </a:rPr>
              <a:t></a:t>
            </a:r>
            <a:r>
              <a:rPr dirty="0" baseline="2057" sz="2025" spc="-52" i="1">
                <a:latin typeface="Symbol"/>
                <a:cs typeface="Symbol"/>
              </a:rPr>
              <a:t></a:t>
            </a:r>
            <a:endParaRPr baseline="2057" sz="2025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2000" y="3348520"/>
            <a:ext cx="182245" cy="307340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45000"/>
              </a:lnSpc>
            </a:pPr>
            <a:r>
              <a:rPr dirty="0" sz="2200" b="1">
                <a:latin typeface="Arial"/>
                <a:cs typeface="Arial"/>
              </a:rPr>
              <a:t>u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57383" y="3348520"/>
            <a:ext cx="276225" cy="363855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86690">
              <a:lnSpc>
                <a:spcPct val="100000"/>
              </a:lnSpc>
            </a:pPr>
            <a:r>
              <a:rPr dirty="0" sz="1300" b="1">
                <a:latin typeface="Arial"/>
                <a:cs typeface="Arial"/>
              </a:rPr>
              <a:t>p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45000"/>
              </a:lnSpc>
            </a:pPr>
            <a:r>
              <a:rPr dirty="0" sz="2200" b="1">
                <a:latin typeface="Arial"/>
                <a:cs typeface="Arial"/>
              </a:rPr>
              <a:t>u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9628" y="3522548"/>
            <a:ext cx="71120" cy="189865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35000"/>
              </a:lnSpc>
            </a:pPr>
            <a:r>
              <a:rPr dirty="0" sz="1300" b="1">
                <a:latin typeface="Arial"/>
                <a:cs typeface="Arial"/>
              </a:rPr>
              <a:t>f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98041" y="3348520"/>
            <a:ext cx="276860" cy="363855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86690">
              <a:lnSpc>
                <a:spcPct val="100000"/>
              </a:lnSpc>
            </a:pPr>
            <a:r>
              <a:rPr dirty="0" sz="1300" b="1">
                <a:latin typeface="Arial"/>
                <a:cs typeface="Arial"/>
              </a:rPr>
              <a:t>p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45000"/>
              </a:lnSpc>
            </a:pPr>
            <a:r>
              <a:rPr dirty="0" sz="2200" b="1">
                <a:latin typeface="Arial"/>
                <a:cs typeface="Arial"/>
              </a:rPr>
              <a:t>u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12659" y="3348520"/>
            <a:ext cx="238760" cy="363855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86690">
              <a:lnSpc>
                <a:spcPct val="100000"/>
              </a:lnSpc>
            </a:pPr>
            <a:r>
              <a:rPr dirty="0" sz="1300" b="1">
                <a:latin typeface="Arial"/>
                <a:cs typeface="Arial"/>
              </a:rPr>
              <a:t>f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40000"/>
              </a:lnSpc>
            </a:pPr>
            <a:r>
              <a:rPr dirty="0" sz="2200" b="1">
                <a:latin typeface="Arial"/>
                <a:cs typeface="Arial"/>
              </a:rPr>
              <a:t>u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5185" y="3348520"/>
            <a:ext cx="264795" cy="363855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86690">
              <a:lnSpc>
                <a:spcPct val="100000"/>
              </a:lnSpc>
            </a:pPr>
            <a:r>
              <a:rPr dirty="0" sz="1300" b="1">
                <a:latin typeface="Arial"/>
                <a:cs typeface="Arial"/>
              </a:rPr>
              <a:t>d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40000"/>
              </a:lnSpc>
            </a:pPr>
            <a:r>
              <a:rPr dirty="0" sz="2200" b="1">
                <a:latin typeface="Arial"/>
                <a:cs typeface="Arial"/>
              </a:rPr>
              <a:t>F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6480000">
            <a:off x="4490904" y="3206553"/>
            <a:ext cx="411950" cy="1676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60000"/>
              </a:lnSpc>
            </a:pPr>
            <a:r>
              <a:rPr dirty="0" sz="2200" spc="90">
                <a:latin typeface="Arial Black"/>
                <a:cs typeface="Arial Black"/>
              </a:rPr>
              <a:t>d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499733" y="3342132"/>
            <a:ext cx="149860" cy="436245"/>
          </a:xfrm>
          <a:custGeom>
            <a:avLst/>
            <a:gdLst/>
            <a:ahLst/>
            <a:cxnLst/>
            <a:rect l="l" t="t" r="r" b="b"/>
            <a:pathLst>
              <a:path w="149859" h="436245">
                <a:moveTo>
                  <a:pt x="149351" y="435863"/>
                </a:moveTo>
                <a:lnTo>
                  <a:pt x="149351" y="203453"/>
                </a:lnTo>
                <a:lnTo>
                  <a:pt x="147827" y="182117"/>
                </a:lnTo>
                <a:lnTo>
                  <a:pt x="137934" y="131063"/>
                </a:lnTo>
                <a:lnTo>
                  <a:pt x="115589" y="78469"/>
                </a:lnTo>
                <a:lnTo>
                  <a:pt x="85548" y="38447"/>
                </a:lnTo>
                <a:lnTo>
                  <a:pt x="31778" y="4438"/>
                </a:lnTo>
                <a:lnTo>
                  <a:pt x="0" y="0"/>
                </a:lnTo>
                <a:lnTo>
                  <a:pt x="0" y="9143"/>
                </a:lnTo>
                <a:lnTo>
                  <a:pt x="31545" y="14497"/>
                </a:lnTo>
                <a:lnTo>
                  <a:pt x="59909" y="28998"/>
                </a:lnTo>
                <a:lnTo>
                  <a:pt x="102882" y="76200"/>
                </a:lnTo>
                <a:lnTo>
                  <a:pt x="126273" y="126415"/>
                </a:lnTo>
                <a:lnTo>
                  <a:pt x="134886" y="163067"/>
                </a:lnTo>
                <a:lnTo>
                  <a:pt x="137172" y="172973"/>
                </a:lnTo>
                <a:lnTo>
                  <a:pt x="139458" y="204215"/>
                </a:lnTo>
                <a:lnTo>
                  <a:pt x="139458" y="435863"/>
                </a:lnTo>
                <a:lnTo>
                  <a:pt x="149351" y="4358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15653" y="4446270"/>
            <a:ext cx="491490" cy="0"/>
          </a:xfrm>
          <a:custGeom>
            <a:avLst/>
            <a:gdLst/>
            <a:ahLst/>
            <a:cxnLst/>
            <a:rect l="l" t="t" r="r" b="b"/>
            <a:pathLst>
              <a:path w="491489" h="0">
                <a:moveTo>
                  <a:pt x="0" y="0"/>
                </a:moveTo>
                <a:lnTo>
                  <a:pt x="491490" y="0"/>
                </a:lnTo>
              </a:path>
            </a:pathLst>
          </a:custGeom>
          <a:ln w="11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229482" y="4369358"/>
            <a:ext cx="133985" cy="3632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-785">
                <a:latin typeface="Symbol"/>
                <a:cs typeface="Symbol"/>
              </a:rPr>
              <a:t>⎟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29482" y="4172000"/>
            <a:ext cx="133985" cy="3632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-785">
                <a:latin typeface="Symbol"/>
                <a:cs typeface="Symbol"/>
              </a:rPr>
              <a:t>⎟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57120" y="4369358"/>
            <a:ext cx="133985" cy="3632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-785">
                <a:latin typeface="Symbol"/>
                <a:cs typeface="Symbol"/>
              </a:rPr>
              <a:t>⎜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57120" y="3991406"/>
            <a:ext cx="133985" cy="3632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-785">
                <a:latin typeface="Symbol"/>
                <a:cs typeface="Symbol"/>
              </a:rPr>
              <a:t>⎛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795903" y="4044746"/>
            <a:ext cx="567055" cy="3632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-80">
                <a:latin typeface="Times New Roman"/>
                <a:cs typeface="Times New Roman"/>
              </a:rPr>
              <a:t>4</a:t>
            </a:r>
            <a:r>
              <a:rPr dirty="0" sz="2200" spc="-80" i="1">
                <a:latin typeface="Times New Roman"/>
                <a:cs typeface="Times New Roman"/>
              </a:rPr>
              <a:t>.</a:t>
            </a:r>
            <a:r>
              <a:rPr dirty="0" sz="2200" spc="-80">
                <a:latin typeface="Times New Roman"/>
                <a:cs typeface="Times New Roman"/>
              </a:rPr>
              <a:t>8</a:t>
            </a:r>
            <a:r>
              <a:rPr dirty="0" sz="2200" spc="254">
                <a:latin typeface="Times New Roman"/>
                <a:cs typeface="Times New Roman"/>
              </a:rPr>
              <a:t> </a:t>
            </a:r>
            <a:r>
              <a:rPr dirty="0" baseline="10101" sz="3300" spc="-1950">
                <a:latin typeface="Symbol"/>
                <a:cs typeface="Symbol"/>
              </a:rPr>
              <a:t>⎞</a:t>
            </a:r>
            <a:endParaRPr baseline="10101" sz="3300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64284" y="4222298"/>
            <a:ext cx="1409065" cy="36322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15" i="1">
                <a:latin typeface="Times New Roman"/>
                <a:cs typeface="Times New Roman"/>
              </a:rPr>
              <a:t>C</a:t>
            </a:r>
            <a:r>
              <a:rPr dirty="0" baseline="-23504" sz="1950" spc="22" i="1">
                <a:latin typeface="Times New Roman"/>
                <a:cs typeface="Times New Roman"/>
              </a:rPr>
              <a:t>d </a:t>
            </a:r>
            <a:r>
              <a:rPr dirty="0" sz="2200" spc="5">
                <a:latin typeface="Symbol"/>
                <a:cs typeface="Symbol"/>
              </a:rPr>
              <a:t>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baseline="10101" sz="3300" spc="-1177">
                <a:latin typeface="Symbol"/>
                <a:cs typeface="Symbol"/>
              </a:rPr>
              <a:t>⎜</a:t>
            </a:r>
            <a:r>
              <a:rPr dirty="0" baseline="10101" sz="3300" spc="-532">
                <a:latin typeface="Times New Roman"/>
                <a:cs typeface="Times New Roman"/>
              </a:rPr>
              <a:t> </a:t>
            </a:r>
            <a:r>
              <a:rPr dirty="0" sz="2200" spc="-40">
                <a:latin typeface="Times New Roman"/>
                <a:cs typeface="Times New Roman"/>
              </a:rPr>
              <a:t>0</a:t>
            </a:r>
            <a:r>
              <a:rPr dirty="0" sz="2200" spc="-40" i="1">
                <a:latin typeface="Times New Roman"/>
                <a:cs typeface="Times New Roman"/>
              </a:rPr>
              <a:t>.</a:t>
            </a:r>
            <a:r>
              <a:rPr dirty="0" sz="2200" spc="-40">
                <a:latin typeface="Times New Roman"/>
                <a:cs typeface="Times New Roman"/>
              </a:rPr>
              <a:t>63</a:t>
            </a:r>
            <a:r>
              <a:rPr dirty="0" sz="2200" spc="-330">
                <a:latin typeface="Times New Roman"/>
                <a:cs typeface="Times New Roman"/>
              </a:rPr>
              <a:t> </a:t>
            </a:r>
            <a:r>
              <a:rPr dirty="0" sz="2200" spc="-140">
                <a:latin typeface="Symbol"/>
                <a:cs typeface="Symbol"/>
              </a:rPr>
              <a:t>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54280" y="4359237"/>
            <a:ext cx="71120" cy="189865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35000"/>
              </a:lnSpc>
            </a:pPr>
            <a:r>
              <a:rPr dirty="0" sz="1300" b="1">
                <a:latin typeface="Arial"/>
                <a:cs typeface="Arial"/>
              </a:rPr>
              <a:t>,</a:t>
            </a:r>
            <a:endParaRPr sz="13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46069" y="3937856"/>
            <a:ext cx="116839" cy="189865"/>
          </a:xfrm>
          <a:prstGeom prst="rect">
            <a:avLst/>
          </a:prstGeom>
        </p:spPr>
        <p:txBody>
          <a:bodyPr wrap="square" lIns="0" tIns="0" rIns="0" bIns="0" rtlCol="0" vert="eaVert">
            <a:spAutoFit/>
          </a:bodyPr>
          <a:lstStyle/>
          <a:p>
            <a:pPr marL="12700">
              <a:lnSpc>
                <a:spcPct val="45000"/>
              </a:lnSpc>
            </a:pPr>
            <a:r>
              <a:rPr dirty="0" sz="1300" b="1">
                <a:latin typeface="Arial"/>
                <a:cs typeface="Arial"/>
              </a:rPr>
              <a:t>2</a:t>
            </a:r>
            <a:endParaRPr sz="13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506091" y="3816858"/>
            <a:ext cx="0" cy="730885"/>
          </a:xfrm>
          <a:custGeom>
            <a:avLst/>
            <a:gdLst/>
            <a:ahLst/>
            <a:cxnLst/>
            <a:rect l="l" t="t" r="r" b="b"/>
            <a:pathLst>
              <a:path w="0" h="730885">
                <a:moveTo>
                  <a:pt x="0" y="0"/>
                </a:moveTo>
                <a:lnTo>
                  <a:pt x="0" y="730757"/>
                </a:lnTo>
              </a:path>
            </a:pathLst>
          </a:custGeom>
          <a:ln w="11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9153791" y="3816858"/>
            <a:ext cx="0" cy="730885"/>
          </a:xfrm>
          <a:custGeom>
            <a:avLst/>
            <a:gdLst/>
            <a:ahLst/>
            <a:cxnLst/>
            <a:rect l="l" t="t" r="r" b="b"/>
            <a:pathLst>
              <a:path w="0" h="730885">
                <a:moveTo>
                  <a:pt x="0" y="0"/>
                </a:moveTo>
                <a:lnTo>
                  <a:pt x="0" y="730757"/>
                </a:lnTo>
              </a:path>
            </a:pathLst>
          </a:custGeom>
          <a:ln w="11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7644510" y="4227340"/>
            <a:ext cx="1696720" cy="363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009650" algn="l"/>
                <a:tab pos="1683385" algn="l"/>
              </a:tabLst>
            </a:pPr>
            <a:r>
              <a:rPr dirty="0" baseline="-26515" sz="3300" spc="7">
                <a:latin typeface="Symbol"/>
                <a:cs typeface="Symbol"/>
              </a:rPr>
              <a:t></a:t>
            </a:r>
            <a:r>
              <a:rPr dirty="0" u="sng" sz="2200" spc="5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</a:t>
            </a:r>
            <a:r>
              <a:rPr dirty="0" u="sng" sz="1300" spc="-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	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004175" y="3817522"/>
            <a:ext cx="1113790" cy="5327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350" spc="-85" i="1">
                <a:latin typeface="Symbol"/>
                <a:cs typeface="Symbol"/>
              </a:rPr>
              <a:t></a:t>
            </a:r>
            <a:r>
              <a:rPr dirty="0" sz="2350" spc="-190">
                <a:latin typeface="Times New Roman"/>
                <a:cs typeface="Times New Roman"/>
              </a:rPr>
              <a:t> </a:t>
            </a:r>
            <a:r>
              <a:rPr dirty="0" baseline="-23504" sz="1950" spc="-7" i="1">
                <a:latin typeface="Times New Roman"/>
                <a:cs typeface="Times New Roman"/>
              </a:rPr>
              <a:t>f</a:t>
            </a:r>
            <a:r>
              <a:rPr dirty="0" baseline="-23504" sz="1950" spc="195" i="1">
                <a:latin typeface="Times New Roman"/>
                <a:cs typeface="Times New Roman"/>
              </a:rPr>
              <a:t> </a:t>
            </a:r>
            <a:r>
              <a:rPr dirty="0" sz="2200">
                <a:latin typeface="Symbol"/>
                <a:cs typeface="Symbol"/>
              </a:rPr>
              <a:t></a:t>
            </a:r>
            <a:r>
              <a:rPr dirty="0" sz="2200" spc="-180">
                <a:latin typeface="Times New Roman"/>
                <a:cs typeface="Times New Roman"/>
              </a:rPr>
              <a:t> </a:t>
            </a:r>
            <a:r>
              <a:rPr dirty="0" baseline="-8417" sz="4950" spc="375">
                <a:latin typeface="Symbol"/>
                <a:cs typeface="Symbol"/>
              </a:rPr>
              <a:t></a:t>
            </a:r>
            <a:r>
              <a:rPr dirty="0" sz="2200" spc="-170" b="1">
                <a:latin typeface="Times New Roman"/>
                <a:cs typeface="Times New Roman"/>
              </a:rPr>
              <a:t>F</a:t>
            </a:r>
            <a:r>
              <a:rPr dirty="0" baseline="-23504" sz="1950" spc="-7" b="1">
                <a:latin typeface="Times New Roman"/>
                <a:cs typeface="Times New Roman"/>
              </a:rPr>
              <a:t>d</a:t>
            </a:r>
            <a:endParaRPr baseline="-23504" sz="195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11694" y="4359166"/>
            <a:ext cx="229235" cy="363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10">
                <a:latin typeface="Times New Roman"/>
                <a:cs typeface="Times New Roman"/>
              </a:rPr>
              <a:t>K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39191" y="3777996"/>
            <a:ext cx="154305" cy="857250"/>
          </a:xfrm>
          <a:custGeom>
            <a:avLst/>
            <a:gdLst/>
            <a:ahLst/>
            <a:cxnLst/>
            <a:rect l="l" t="t" r="r" b="b"/>
            <a:pathLst>
              <a:path w="154304" h="857250">
                <a:moveTo>
                  <a:pt x="146981" y="824099"/>
                </a:moveTo>
                <a:lnTo>
                  <a:pt x="137736" y="822384"/>
                </a:lnTo>
                <a:lnTo>
                  <a:pt x="124582" y="820107"/>
                </a:lnTo>
                <a:lnTo>
                  <a:pt x="111429" y="816018"/>
                </a:lnTo>
                <a:lnTo>
                  <a:pt x="71204" y="788331"/>
                </a:lnTo>
                <a:lnTo>
                  <a:pt x="32521" y="730521"/>
                </a:lnTo>
                <a:lnTo>
                  <a:pt x="19700" y="694258"/>
                </a:lnTo>
                <a:lnTo>
                  <a:pt x="12267" y="656433"/>
                </a:lnTo>
                <a:lnTo>
                  <a:pt x="9893" y="617981"/>
                </a:lnTo>
                <a:lnTo>
                  <a:pt x="9893" y="0"/>
                </a:lnTo>
                <a:lnTo>
                  <a:pt x="0" y="0"/>
                </a:lnTo>
                <a:lnTo>
                  <a:pt x="0" y="617981"/>
                </a:lnTo>
                <a:lnTo>
                  <a:pt x="3486" y="664247"/>
                </a:lnTo>
                <a:lnTo>
                  <a:pt x="15262" y="712122"/>
                </a:lnTo>
                <a:lnTo>
                  <a:pt x="35533" y="757266"/>
                </a:lnTo>
                <a:lnTo>
                  <a:pt x="64501" y="795333"/>
                </a:lnTo>
                <a:lnTo>
                  <a:pt x="102373" y="821981"/>
                </a:lnTo>
                <a:lnTo>
                  <a:pt x="125957" y="827445"/>
                </a:lnTo>
                <a:lnTo>
                  <a:pt x="146981" y="824099"/>
                </a:lnTo>
                <a:close/>
              </a:path>
              <a:path w="154304" h="857250">
                <a:moveTo>
                  <a:pt x="147405" y="832415"/>
                </a:moveTo>
                <a:lnTo>
                  <a:pt x="125957" y="827445"/>
                </a:lnTo>
                <a:lnTo>
                  <a:pt x="115564" y="829099"/>
                </a:lnTo>
                <a:lnTo>
                  <a:pt x="85134" y="844367"/>
                </a:lnTo>
                <a:lnTo>
                  <a:pt x="70386" y="857250"/>
                </a:lnTo>
                <a:lnTo>
                  <a:pt x="83996" y="857250"/>
                </a:lnTo>
                <a:lnTo>
                  <a:pt x="90061" y="852336"/>
                </a:lnTo>
                <a:lnTo>
                  <a:pt x="102095" y="845057"/>
                </a:lnTo>
                <a:lnTo>
                  <a:pt x="116705" y="838750"/>
                </a:lnTo>
                <a:lnTo>
                  <a:pt x="128300" y="835685"/>
                </a:lnTo>
                <a:lnTo>
                  <a:pt x="139558" y="833878"/>
                </a:lnTo>
                <a:lnTo>
                  <a:pt x="147405" y="832415"/>
                </a:lnTo>
                <a:close/>
              </a:path>
              <a:path w="154304" h="857250">
                <a:moveTo>
                  <a:pt x="153924" y="828293"/>
                </a:moveTo>
                <a:lnTo>
                  <a:pt x="153162" y="825245"/>
                </a:lnTo>
                <a:lnTo>
                  <a:pt x="146981" y="824099"/>
                </a:lnTo>
                <a:lnTo>
                  <a:pt x="125957" y="827445"/>
                </a:lnTo>
                <a:lnTo>
                  <a:pt x="147405" y="832415"/>
                </a:lnTo>
                <a:lnTo>
                  <a:pt x="153162" y="831341"/>
                </a:lnTo>
                <a:lnTo>
                  <a:pt x="153924" y="828293"/>
                </a:lnTo>
                <a:close/>
              </a:path>
              <a:path w="154304" h="857250">
                <a:moveTo>
                  <a:pt x="149351" y="824539"/>
                </a:moveTo>
                <a:lnTo>
                  <a:pt x="149351" y="823721"/>
                </a:lnTo>
                <a:lnTo>
                  <a:pt x="146981" y="824099"/>
                </a:lnTo>
                <a:lnTo>
                  <a:pt x="149351" y="824539"/>
                </a:lnTo>
                <a:close/>
              </a:path>
              <a:path w="154304" h="857250">
                <a:moveTo>
                  <a:pt x="149351" y="832865"/>
                </a:moveTo>
                <a:lnTo>
                  <a:pt x="149351" y="832052"/>
                </a:lnTo>
                <a:lnTo>
                  <a:pt x="147405" y="832415"/>
                </a:lnTo>
                <a:lnTo>
                  <a:pt x="149351" y="83286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588143" y="5442965"/>
            <a:ext cx="1896110" cy="0"/>
          </a:xfrm>
          <a:custGeom>
            <a:avLst/>
            <a:gdLst/>
            <a:ahLst/>
            <a:cxnLst/>
            <a:rect l="l" t="t" r="r" b="b"/>
            <a:pathLst>
              <a:path w="1896110" h="0">
                <a:moveTo>
                  <a:pt x="0" y="0"/>
                </a:moveTo>
                <a:lnTo>
                  <a:pt x="1895855" y="0"/>
                </a:lnTo>
              </a:path>
            </a:pathLst>
          </a:custGeom>
          <a:ln w="11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256915" y="4971815"/>
            <a:ext cx="133985" cy="363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-785">
                <a:latin typeface="Symbol"/>
                <a:cs typeface="Symbol"/>
              </a:rPr>
              <a:t>⎡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857120" y="4549666"/>
            <a:ext cx="133985" cy="363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-785">
                <a:latin typeface="Symbol"/>
                <a:cs typeface="Symbol"/>
              </a:rPr>
              <a:t>⎝</a:t>
            </a:r>
            <a:endParaRPr sz="2200">
              <a:latin typeface="Symbol"/>
              <a:cs typeface="Symbo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90671" y="4848173"/>
            <a:ext cx="1787525" cy="5549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224915" algn="l"/>
                <a:tab pos="1695450" algn="l"/>
              </a:tabLst>
            </a:pPr>
            <a:r>
              <a:rPr dirty="0" sz="3450" spc="-800">
                <a:latin typeface="Symbol"/>
                <a:cs typeface="Symbol"/>
              </a:rPr>
              <a:t></a:t>
            </a:r>
            <a:r>
              <a:rPr dirty="0" sz="2200" spc="-10">
                <a:latin typeface="Times New Roman"/>
                <a:cs typeface="Times New Roman"/>
              </a:rPr>
              <a:t>1</a:t>
            </a:r>
            <a:r>
              <a:rPr dirty="0" sz="2200" spc="-10">
                <a:latin typeface="Times New Roman"/>
                <a:cs typeface="Times New Roman"/>
              </a:rPr>
              <a:t>.</a:t>
            </a:r>
            <a:r>
              <a:rPr dirty="0" sz="2200" spc="5">
                <a:latin typeface="Times New Roman"/>
                <a:cs typeface="Times New Roman"/>
              </a:rPr>
              <a:t>5</a:t>
            </a:r>
            <a:r>
              <a:rPr dirty="0" sz="2200" spc="-250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</a:t>
            </a:r>
            <a:r>
              <a:rPr dirty="0" sz="2200" spc="-229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Times New Roman"/>
                <a:cs typeface="Times New Roman"/>
              </a:rPr>
              <a:t>log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2200" spc="5">
                <a:latin typeface="Times New Roman"/>
                <a:cs typeface="Times New Roman"/>
              </a:rPr>
              <a:t>Re</a:t>
            </a:r>
            <a:r>
              <a:rPr dirty="0" sz="2200">
                <a:latin typeface="Times New Roman"/>
                <a:cs typeface="Times New Roman"/>
              </a:rPr>
              <a:t>	</a:t>
            </a:r>
            <a:r>
              <a:rPr dirty="0" sz="3450" spc="-570">
                <a:latin typeface="Symbol"/>
                <a:cs typeface="Symbol"/>
              </a:rPr>
              <a:t></a:t>
            </a:r>
            <a:endParaRPr sz="3450">
              <a:latin typeface="Symbol"/>
              <a:cs typeface="Symbo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721991" y="4441463"/>
            <a:ext cx="338455" cy="363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5">
                <a:latin typeface="Times New Roman"/>
                <a:cs typeface="Times New Roman"/>
              </a:rPr>
              <a:t>Re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47842" y="4977923"/>
            <a:ext cx="107950" cy="22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00" spc="-5">
                <a:latin typeface="Times New Roman"/>
                <a:cs typeface="Times New Roman"/>
              </a:rPr>
              <a:t>2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74420" y="5195087"/>
            <a:ext cx="680720" cy="22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85470" algn="l"/>
              </a:tabLst>
            </a:pPr>
            <a:r>
              <a:rPr dirty="0" sz="1300" spc="-5">
                <a:latin typeface="Times New Roman"/>
                <a:cs typeface="Times New Roman"/>
              </a:rPr>
              <a:t>10</a:t>
            </a:r>
            <a:r>
              <a:rPr dirty="0" sz="1300" spc="-5">
                <a:latin typeface="Times New Roman"/>
                <a:cs typeface="Times New Roman"/>
              </a:rPr>
              <a:t>	</a:t>
            </a:r>
            <a:r>
              <a:rPr dirty="0" sz="1300" spc="-5" i="1">
                <a:latin typeface="Times New Roman"/>
                <a:cs typeface="Times New Roman"/>
              </a:rPr>
              <a:t>p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066417" y="4512316"/>
            <a:ext cx="297180" cy="363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300" spc="-5" i="1">
                <a:latin typeface="Times New Roman"/>
                <a:cs typeface="Times New Roman"/>
              </a:rPr>
              <a:t>p</a:t>
            </a:r>
            <a:r>
              <a:rPr dirty="0" sz="1300" spc="-35" i="1">
                <a:latin typeface="Times New Roman"/>
                <a:cs typeface="Times New Roman"/>
              </a:rPr>
              <a:t> </a:t>
            </a:r>
            <a:r>
              <a:rPr dirty="0" baseline="-7575" sz="3300" spc="-1560">
                <a:latin typeface="Symbol"/>
                <a:cs typeface="Symbol"/>
              </a:rPr>
              <a:t>⎠</a:t>
            </a:r>
            <a:endParaRPr baseline="-7575" sz="3300">
              <a:latin typeface="Symbol"/>
              <a:cs typeface="Symbo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55786" y="4617720"/>
            <a:ext cx="0" cy="401320"/>
          </a:xfrm>
          <a:custGeom>
            <a:avLst/>
            <a:gdLst/>
            <a:ahLst/>
            <a:cxnLst/>
            <a:rect l="l" t="t" r="r" b="b"/>
            <a:pathLst>
              <a:path w="0" h="401320">
                <a:moveTo>
                  <a:pt x="0" y="0"/>
                </a:moveTo>
                <a:lnTo>
                  <a:pt x="0" y="400812"/>
                </a:lnTo>
              </a:path>
            </a:pathLst>
          </a:custGeom>
          <a:ln w="11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293225" y="4617720"/>
            <a:ext cx="0" cy="401320"/>
          </a:xfrm>
          <a:custGeom>
            <a:avLst/>
            <a:gdLst/>
            <a:ahLst/>
            <a:cxnLst/>
            <a:rect l="l" t="t" r="r" b="b"/>
            <a:pathLst>
              <a:path w="0" h="401320">
                <a:moveTo>
                  <a:pt x="0" y="0"/>
                </a:moveTo>
                <a:lnTo>
                  <a:pt x="0" y="400812"/>
                </a:lnTo>
              </a:path>
            </a:pathLst>
          </a:custGeom>
          <a:ln w="1167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8781415" y="4594624"/>
            <a:ext cx="476250" cy="363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204470" indent="-191770">
              <a:lnSpc>
                <a:spcPct val="100000"/>
              </a:lnSpc>
              <a:spcBef>
                <a:spcPts val="114"/>
              </a:spcBef>
              <a:buFont typeface="Symbol"/>
              <a:buChar char=""/>
              <a:tabLst>
                <a:tab pos="205104" algn="l"/>
              </a:tabLst>
            </a:pPr>
            <a:r>
              <a:rPr dirty="0" sz="2200" spc="85" b="1">
                <a:latin typeface="Times New Roman"/>
                <a:cs typeface="Times New Roman"/>
              </a:rPr>
              <a:t>u</a:t>
            </a:r>
            <a:r>
              <a:rPr dirty="0" baseline="-23504" sz="1950" spc="-7" b="1">
                <a:latin typeface="Times New Roman"/>
                <a:cs typeface="Times New Roman"/>
              </a:rPr>
              <a:t>p</a:t>
            </a:r>
            <a:endParaRPr baseline="-23504" sz="19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60156" y="4664728"/>
            <a:ext cx="850900" cy="363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13888" sz="3300" spc="-30" i="1">
                <a:latin typeface="Times New Roman"/>
                <a:cs typeface="Times New Roman"/>
              </a:rPr>
              <a:t>V</a:t>
            </a:r>
            <a:r>
              <a:rPr dirty="0" sz="1300" spc="-20" i="1">
                <a:latin typeface="Times New Roman"/>
                <a:cs typeface="Times New Roman"/>
              </a:rPr>
              <a:t>cell </a:t>
            </a:r>
            <a:r>
              <a:rPr dirty="0" baseline="13888" sz="3300">
                <a:latin typeface="Symbol"/>
                <a:cs typeface="Symbol"/>
              </a:rPr>
              <a:t></a:t>
            </a:r>
            <a:r>
              <a:rPr dirty="0" baseline="13888" sz="3300" spc="-127">
                <a:latin typeface="Times New Roman"/>
                <a:cs typeface="Times New Roman"/>
              </a:rPr>
              <a:t> </a:t>
            </a:r>
            <a:r>
              <a:rPr dirty="0" baseline="13888" sz="3300" spc="60" b="1">
                <a:latin typeface="Times New Roman"/>
                <a:cs typeface="Times New Roman"/>
              </a:rPr>
              <a:t>u</a:t>
            </a:r>
            <a:r>
              <a:rPr dirty="0" sz="1300" spc="40" b="1">
                <a:latin typeface="Times New Roman"/>
                <a:cs typeface="Times New Roman"/>
              </a:rPr>
              <a:t>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433436" y="4546631"/>
            <a:ext cx="144145" cy="2228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300" spc="-5">
                <a:latin typeface="Times New Roman"/>
                <a:cs typeface="Times New Roman"/>
              </a:rPr>
              <a:t>f</a:t>
            </a:r>
            <a:r>
              <a:rPr dirty="0" sz="1300" spc="-5">
                <a:latin typeface="Times New Roman"/>
                <a:cs typeface="Times New Roman"/>
              </a:rPr>
              <a:t>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639191" y="4635246"/>
            <a:ext cx="84455" cy="857250"/>
          </a:xfrm>
          <a:custGeom>
            <a:avLst/>
            <a:gdLst/>
            <a:ahLst/>
            <a:cxnLst/>
            <a:rect l="l" t="t" r="r" b="b"/>
            <a:pathLst>
              <a:path w="84454" h="857250">
                <a:moveTo>
                  <a:pt x="83996" y="0"/>
                </a:moveTo>
                <a:lnTo>
                  <a:pt x="70386" y="0"/>
                </a:lnTo>
                <a:lnTo>
                  <a:pt x="59190" y="9779"/>
                </a:lnTo>
                <a:lnTo>
                  <a:pt x="29201" y="53892"/>
                </a:lnTo>
                <a:lnTo>
                  <a:pt x="14519" y="89073"/>
                </a:lnTo>
                <a:lnTo>
                  <a:pt x="4559" y="127253"/>
                </a:lnTo>
                <a:lnTo>
                  <a:pt x="2286" y="148589"/>
                </a:lnTo>
                <a:lnTo>
                  <a:pt x="762" y="159257"/>
                </a:lnTo>
                <a:lnTo>
                  <a:pt x="762" y="169925"/>
                </a:lnTo>
                <a:lnTo>
                  <a:pt x="0" y="180593"/>
                </a:lnTo>
                <a:lnTo>
                  <a:pt x="0" y="857250"/>
                </a:lnTo>
                <a:lnTo>
                  <a:pt x="9893" y="857250"/>
                </a:lnTo>
                <a:lnTo>
                  <a:pt x="9893" y="181355"/>
                </a:lnTo>
                <a:lnTo>
                  <a:pt x="12516" y="140740"/>
                </a:lnTo>
                <a:lnTo>
                  <a:pt x="20772" y="100850"/>
                </a:lnTo>
                <a:lnTo>
                  <a:pt x="35212" y="62923"/>
                </a:lnTo>
                <a:lnTo>
                  <a:pt x="56388" y="28193"/>
                </a:lnTo>
                <a:lnTo>
                  <a:pt x="77141" y="5553"/>
                </a:lnTo>
                <a:lnTo>
                  <a:pt x="839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1263535" y="5943091"/>
            <a:ext cx="70897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90">
                <a:latin typeface="Trebuchet MS"/>
                <a:cs typeface="Trebuchet MS"/>
              </a:rPr>
              <a:t>Better</a:t>
            </a:r>
            <a:r>
              <a:rPr dirty="0" sz="1600" spc="-105">
                <a:latin typeface="Trebuchet MS"/>
                <a:cs typeface="Trebuchet MS"/>
              </a:rPr>
              <a:t> </a:t>
            </a:r>
            <a:r>
              <a:rPr dirty="0" sz="1600" spc="-60">
                <a:latin typeface="Trebuchet MS"/>
                <a:cs typeface="Trebuchet MS"/>
              </a:rPr>
              <a:t>models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-90">
                <a:latin typeface="Trebuchet MS"/>
                <a:cs typeface="Trebuchet MS"/>
              </a:rPr>
              <a:t>available</a:t>
            </a:r>
            <a:r>
              <a:rPr dirty="0" sz="1600" spc="-140">
                <a:latin typeface="Trebuchet MS"/>
                <a:cs typeface="Trebuchet MS"/>
              </a:rPr>
              <a:t> </a:t>
            </a:r>
            <a:r>
              <a:rPr dirty="0" sz="1600" spc="-80">
                <a:latin typeface="Trebuchet MS"/>
                <a:cs typeface="Trebuchet MS"/>
              </a:rPr>
              <a:t>are</a:t>
            </a:r>
            <a:r>
              <a:rPr dirty="0" sz="1600" spc="-105">
                <a:latin typeface="Trebuchet MS"/>
                <a:cs typeface="Trebuchet MS"/>
              </a:rPr>
              <a:t> </a:t>
            </a:r>
            <a:r>
              <a:rPr dirty="0" sz="1600" spc="-60">
                <a:latin typeface="Trebuchet MS"/>
                <a:cs typeface="Trebuchet MS"/>
              </a:rPr>
              <a:t>based</a:t>
            </a:r>
            <a:r>
              <a:rPr dirty="0" sz="1600" spc="-120">
                <a:latin typeface="Trebuchet MS"/>
                <a:cs typeface="Trebuchet MS"/>
              </a:rPr>
              <a:t> </a:t>
            </a:r>
            <a:r>
              <a:rPr dirty="0" sz="1600" spc="-25">
                <a:latin typeface="Trebuchet MS"/>
                <a:cs typeface="Trebuchet MS"/>
              </a:rPr>
              <a:t>on</a:t>
            </a:r>
            <a:r>
              <a:rPr dirty="0" sz="1600" spc="-114">
                <a:latin typeface="Trebuchet MS"/>
                <a:cs typeface="Trebuchet MS"/>
              </a:rPr>
              <a:t> </a:t>
            </a:r>
            <a:r>
              <a:rPr dirty="0" sz="1600" spc="-110">
                <a:latin typeface="Trebuchet MS"/>
                <a:cs typeface="Trebuchet MS"/>
              </a:rPr>
              <a:t>Lattice</a:t>
            </a:r>
            <a:r>
              <a:rPr dirty="0" sz="1600" spc="-105">
                <a:latin typeface="Trebuchet MS"/>
                <a:cs typeface="Trebuchet MS"/>
              </a:rPr>
              <a:t> </a:t>
            </a:r>
            <a:r>
              <a:rPr dirty="0" sz="1600" spc="-70">
                <a:latin typeface="Trebuchet MS"/>
                <a:cs typeface="Trebuchet MS"/>
              </a:rPr>
              <a:t>Boltzmann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 spc="-70">
                <a:latin typeface="Trebuchet MS"/>
                <a:cs typeface="Trebuchet MS"/>
              </a:rPr>
              <a:t>simulation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-120">
                <a:latin typeface="Trebuchet MS"/>
                <a:cs typeface="Trebuchet MS"/>
              </a:rPr>
              <a:t>(e.g. </a:t>
            </a:r>
            <a:r>
              <a:rPr dirty="0" sz="1600" spc="-70">
                <a:latin typeface="Trebuchet MS"/>
                <a:cs typeface="Trebuchet MS"/>
              </a:rPr>
              <a:t>Koch</a:t>
            </a:r>
            <a:r>
              <a:rPr dirty="0" sz="1600" spc="-110">
                <a:latin typeface="Trebuchet MS"/>
                <a:cs typeface="Trebuchet MS"/>
              </a:rPr>
              <a:t> </a:t>
            </a:r>
            <a:r>
              <a:rPr dirty="0" sz="1600" spc="-60">
                <a:latin typeface="Trebuchet MS"/>
                <a:cs typeface="Trebuchet MS"/>
              </a:rPr>
              <a:t>and</a:t>
            </a:r>
            <a:r>
              <a:rPr dirty="0" sz="1600" spc="-130">
                <a:latin typeface="Trebuchet MS"/>
                <a:cs typeface="Trebuchet MS"/>
              </a:rPr>
              <a:t> </a:t>
            </a:r>
            <a:r>
              <a:rPr dirty="0" sz="1600" spc="-95">
                <a:latin typeface="Trebuchet MS"/>
                <a:cs typeface="Trebuchet MS"/>
              </a:rPr>
              <a:t>Hill)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88813" y="4971815"/>
            <a:ext cx="133985" cy="90233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ts val="2380"/>
              </a:lnSpc>
              <a:spcBef>
                <a:spcPts val="114"/>
              </a:spcBef>
            </a:pPr>
            <a:r>
              <a:rPr dirty="0" sz="2200" spc="-785">
                <a:latin typeface="Symbol"/>
                <a:cs typeface="Symbol"/>
              </a:rPr>
              <a:t>⎤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2120"/>
              </a:lnSpc>
            </a:pPr>
            <a:r>
              <a:rPr dirty="0" sz="2200" spc="-785">
                <a:latin typeface="Symbol"/>
                <a:cs typeface="Symbol"/>
              </a:rPr>
              <a:t>⎥</a:t>
            </a:r>
            <a:endParaRPr sz="2200">
              <a:latin typeface="Symbol"/>
              <a:cs typeface="Symbol"/>
            </a:endParaRPr>
          </a:p>
          <a:p>
            <a:pPr marL="12700">
              <a:lnSpc>
                <a:spcPts val="2380"/>
              </a:lnSpc>
            </a:pPr>
            <a:r>
              <a:rPr dirty="0" sz="2200" spc="-1639">
                <a:latin typeface="Symbol"/>
                <a:cs typeface="Symbol"/>
              </a:rPr>
              <a:t>⎥</a:t>
            </a:r>
            <a:r>
              <a:rPr dirty="0" baseline="-10101" sz="3300" spc="-1177">
                <a:latin typeface="Symbol"/>
                <a:cs typeface="Symbol"/>
              </a:rPr>
              <a:t>⎦</a:t>
            </a:r>
            <a:endParaRPr baseline="-10101" sz="3300">
              <a:latin typeface="Symbol"/>
              <a:cs typeface="Symbo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281823" y="5203447"/>
            <a:ext cx="2268855" cy="670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ts val="2630"/>
              </a:lnSpc>
              <a:spcBef>
                <a:spcPts val="90"/>
              </a:spcBef>
            </a:pPr>
            <a:r>
              <a:rPr dirty="0" sz="2350" spc="-75" i="1">
                <a:latin typeface="Symbol"/>
                <a:cs typeface="Symbol"/>
              </a:rPr>
              <a:t></a:t>
            </a:r>
            <a:r>
              <a:rPr dirty="0" sz="2350" spc="-75" i="1">
                <a:latin typeface="Times New Roman"/>
                <a:cs typeface="Times New Roman"/>
              </a:rPr>
              <a:t> </a:t>
            </a:r>
            <a:r>
              <a:rPr dirty="0" sz="2200" spc="5">
                <a:latin typeface="Symbol"/>
                <a:cs typeface="Symbol"/>
              </a:rPr>
              <a:t>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>
                <a:latin typeface="Times New Roman"/>
                <a:cs typeface="Times New Roman"/>
              </a:rPr>
              <a:t>3.7 </a:t>
            </a:r>
            <a:r>
              <a:rPr dirty="0" sz="2200" spc="5">
                <a:latin typeface="Symbol"/>
                <a:cs typeface="Symbol"/>
              </a:rPr>
              <a:t></a:t>
            </a:r>
            <a:r>
              <a:rPr dirty="0" sz="2200" spc="5">
                <a:latin typeface="Times New Roman"/>
                <a:cs typeface="Times New Roman"/>
              </a:rPr>
              <a:t> </a:t>
            </a:r>
            <a:r>
              <a:rPr dirty="0" sz="2200" spc="-95">
                <a:latin typeface="Times New Roman"/>
                <a:cs typeface="Times New Roman"/>
              </a:rPr>
              <a:t>0.65exp</a:t>
            </a:r>
            <a:r>
              <a:rPr dirty="0" baseline="-3787" sz="3300" spc="-142">
                <a:latin typeface="Symbol"/>
                <a:cs typeface="Symbol"/>
              </a:rPr>
              <a:t>⎢</a:t>
            </a:r>
            <a:r>
              <a:rPr dirty="0" sz="2200" spc="-95">
                <a:latin typeface="Symbol"/>
                <a:cs typeface="Symbol"/>
              </a:rPr>
              <a:t></a:t>
            </a:r>
            <a:endParaRPr sz="2200">
              <a:latin typeface="Symbol"/>
              <a:cs typeface="Symbol"/>
            </a:endParaRPr>
          </a:p>
          <a:p>
            <a:pPr algn="r" marR="165100">
              <a:lnSpc>
                <a:spcPts val="2450"/>
              </a:lnSpc>
            </a:pPr>
            <a:r>
              <a:rPr dirty="0" sz="2200" spc="-1639">
                <a:latin typeface="Symbol"/>
                <a:cs typeface="Symbol"/>
              </a:rPr>
              <a:t>⎢</a:t>
            </a:r>
            <a:r>
              <a:rPr dirty="0" baseline="-10101" sz="3300" spc="-1177">
                <a:latin typeface="Symbol"/>
                <a:cs typeface="Symbol"/>
              </a:rPr>
              <a:t>⎣</a:t>
            </a:r>
            <a:endParaRPr baseline="-10101" sz="3300">
              <a:latin typeface="Symbol"/>
              <a:cs typeface="Symbo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457069" y="5438913"/>
            <a:ext cx="166370" cy="36385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200" spc="5"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99733" y="5492496"/>
            <a:ext cx="149860" cy="378460"/>
          </a:xfrm>
          <a:custGeom>
            <a:avLst/>
            <a:gdLst/>
            <a:ahLst/>
            <a:cxnLst/>
            <a:rect l="l" t="t" r="r" b="b"/>
            <a:pathLst>
              <a:path w="149859" h="378460">
                <a:moveTo>
                  <a:pt x="149351" y="174498"/>
                </a:moveTo>
                <a:lnTo>
                  <a:pt x="149351" y="0"/>
                </a:lnTo>
                <a:lnTo>
                  <a:pt x="139458" y="0"/>
                </a:lnTo>
                <a:lnTo>
                  <a:pt x="139458" y="163829"/>
                </a:lnTo>
                <a:lnTo>
                  <a:pt x="136751" y="207129"/>
                </a:lnTo>
                <a:lnTo>
                  <a:pt x="125818" y="252605"/>
                </a:lnTo>
                <a:lnTo>
                  <a:pt x="106667" y="295884"/>
                </a:lnTo>
                <a:lnTo>
                  <a:pt x="79307" y="332593"/>
                </a:lnTo>
                <a:lnTo>
                  <a:pt x="43748" y="358358"/>
                </a:lnTo>
                <a:lnTo>
                  <a:pt x="0" y="368807"/>
                </a:lnTo>
                <a:lnTo>
                  <a:pt x="0" y="377951"/>
                </a:lnTo>
                <a:lnTo>
                  <a:pt x="64465" y="357239"/>
                </a:lnTo>
                <a:lnTo>
                  <a:pt x="111251" y="307086"/>
                </a:lnTo>
                <a:lnTo>
                  <a:pt x="135246" y="255036"/>
                </a:lnTo>
                <a:lnTo>
                  <a:pt x="144780" y="216407"/>
                </a:lnTo>
                <a:lnTo>
                  <a:pt x="147827" y="195833"/>
                </a:lnTo>
                <a:lnTo>
                  <a:pt x="149351" y="1744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62" name="object 62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74422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Application</a:t>
            </a:r>
            <a:r>
              <a:rPr dirty="0" sz="2400" spc="-2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Example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000000"/>
                </a:solidFill>
              </a:rPr>
              <a:t>Soil Sampling with “Mole” </a:t>
            </a:r>
            <a:r>
              <a:rPr dirty="0" sz="2400">
                <a:solidFill>
                  <a:srgbClr val="000000"/>
                </a:solidFill>
              </a:rPr>
              <a:t>/ </a:t>
            </a:r>
            <a:r>
              <a:rPr dirty="0" sz="2400" spc="-15">
                <a:solidFill>
                  <a:srgbClr val="000000"/>
                </a:solidFill>
              </a:rPr>
              <a:t>Work </a:t>
            </a:r>
            <a:r>
              <a:rPr dirty="0" sz="2400" spc="-5">
                <a:solidFill>
                  <a:srgbClr val="000000"/>
                </a:solidFill>
              </a:rPr>
              <a:t>with DLR</a:t>
            </a:r>
            <a:r>
              <a:rPr dirty="0" sz="2400" spc="-10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Bremen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99139" y="1522475"/>
            <a:ext cx="3816858" cy="54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699139" y="1978151"/>
            <a:ext cx="3816858" cy="9425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26299" y="1532382"/>
            <a:ext cx="3096767" cy="1388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68279" y="1457655"/>
            <a:ext cx="5896610" cy="1444625"/>
          </a:xfrm>
          <a:prstGeom prst="rect">
            <a:avLst/>
          </a:prstGeom>
        </p:spPr>
        <p:txBody>
          <a:bodyPr wrap="square" lIns="0" tIns="112395" rIns="0" bIns="0" rtlCol="0" vert="horz">
            <a:spAutoFit/>
          </a:bodyPr>
          <a:lstStyle/>
          <a:p>
            <a:pPr marL="933450">
              <a:lnSpc>
                <a:spcPct val="100000"/>
              </a:lnSpc>
              <a:spcBef>
                <a:spcPts val="885"/>
              </a:spcBef>
              <a:tabLst>
                <a:tab pos="4994910" algn="l"/>
              </a:tabLst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physics	</a:t>
            </a:r>
            <a:r>
              <a:rPr dirty="0" baseline="1388" sz="3000" spc="-15" b="1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endParaRPr baseline="1388" sz="3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u="heavy" sz="2000" spc="-5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goal:</a:t>
            </a:r>
            <a:endParaRPr sz="2000">
              <a:latin typeface="Arial"/>
              <a:cs typeface="Arial"/>
            </a:endParaRPr>
          </a:p>
          <a:p>
            <a:pPr marL="12700" marR="3211195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-</a:t>
            </a:r>
            <a:r>
              <a:rPr dirty="0" sz="2000" spc="-10" b="1">
                <a:latin typeface="Arial"/>
                <a:cs typeface="Arial"/>
              </a:rPr>
              <a:t>penetration </a:t>
            </a:r>
            <a:r>
              <a:rPr dirty="0" sz="2000" spc="-5" b="1">
                <a:latin typeface="Arial"/>
                <a:cs typeface="Arial"/>
              </a:rPr>
              <a:t>of </a:t>
            </a:r>
            <a:r>
              <a:rPr dirty="0" sz="2000" spc="-10" b="1">
                <a:latin typeface="Arial"/>
                <a:cs typeface="Arial"/>
              </a:rPr>
              <a:t>heated  </a:t>
            </a:r>
            <a:r>
              <a:rPr dirty="0" sz="2000" spc="-5" b="1">
                <a:latin typeface="Arial"/>
                <a:cs typeface="Arial"/>
              </a:rPr>
              <a:t>body into </a:t>
            </a:r>
            <a:r>
              <a:rPr dirty="0" sz="2000" spc="-10" b="1">
                <a:latin typeface="Arial"/>
                <a:cs typeface="Arial"/>
              </a:rPr>
              <a:t>frozen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soil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99139" y="2063495"/>
            <a:ext cx="3816858" cy="1714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26299" y="2920745"/>
            <a:ext cx="3096767" cy="8572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168279" y="3181604"/>
            <a:ext cx="22777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000" spc="-10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phenomena: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-</a:t>
            </a:r>
            <a:r>
              <a:rPr dirty="0" sz="2000" spc="-10" b="1">
                <a:latin typeface="Arial"/>
                <a:cs typeface="Arial"/>
              </a:rPr>
              <a:t>heat transfer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from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4431" y="3186933"/>
            <a:ext cx="36449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heavy" sz="2000" spc="-10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modeling: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10">
                <a:latin typeface="Arial"/>
                <a:cs typeface="Arial"/>
              </a:rPr>
              <a:t>-</a:t>
            </a:r>
            <a:r>
              <a:rPr dirty="0" sz="2000" spc="-10" b="1">
                <a:latin typeface="Arial"/>
                <a:cs typeface="Arial"/>
              </a:rPr>
              <a:t>heat transfer </a:t>
            </a:r>
            <a:r>
              <a:rPr dirty="0" sz="2000" b="1">
                <a:latin typeface="Arial"/>
                <a:cs typeface="Arial"/>
              </a:rPr>
              <a:t>by </a:t>
            </a:r>
            <a:r>
              <a:rPr dirty="0" sz="2000" spc="-5" b="1">
                <a:latin typeface="Arial"/>
                <a:cs typeface="Arial"/>
              </a:rPr>
              <a:t>finite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volume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69521" y="2920745"/>
            <a:ext cx="2505455" cy="1371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99139" y="3777996"/>
            <a:ext cx="3816858" cy="857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26299" y="3777996"/>
            <a:ext cx="3096767" cy="8572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308493" y="3791203"/>
            <a:ext cx="144907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latin typeface="Arial"/>
                <a:cs typeface="Arial"/>
              </a:rPr>
              <a:t>body to</a:t>
            </a:r>
            <a:r>
              <a:rPr dirty="0" sz="2000" spc="-7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soil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8273" y="4400803"/>
            <a:ext cx="19259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Arial"/>
                <a:cs typeface="Arial"/>
              </a:rPr>
              <a:t>-</a:t>
            </a:r>
            <a:r>
              <a:rPr dirty="0" sz="2000" spc="-10" b="1">
                <a:latin typeface="Arial"/>
                <a:cs typeface="Arial"/>
              </a:rPr>
              <a:t>soil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mechanics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14442" y="3796538"/>
            <a:ext cx="27038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latin typeface="Arial"/>
                <a:cs typeface="Arial"/>
              </a:rPr>
              <a:t>(continuum)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approach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045343" y="4053840"/>
            <a:ext cx="732281" cy="52806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814430" y="4406137"/>
            <a:ext cx="280479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Arial"/>
                <a:cs typeface="Arial"/>
              </a:rPr>
              <a:t>-</a:t>
            </a:r>
            <a:r>
              <a:rPr dirty="0" sz="2000" spc="-10" b="1">
                <a:latin typeface="Arial"/>
                <a:cs typeface="Arial"/>
              </a:rPr>
              <a:t>DEM </a:t>
            </a:r>
            <a:r>
              <a:rPr dirty="0" sz="2000" spc="-5" b="1">
                <a:latin typeface="Arial"/>
                <a:cs typeface="Arial"/>
              </a:rPr>
              <a:t>approach for soil  </a:t>
            </a:r>
            <a:r>
              <a:rPr dirty="0" sz="2000" spc="-10" b="1">
                <a:latin typeface="Arial"/>
                <a:cs typeface="Arial"/>
              </a:rPr>
              <a:t>modelling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8279" y="5315203"/>
            <a:ext cx="1800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Arial"/>
                <a:cs typeface="Arial"/>
              </a:rPr>
              <a:t>-</a:t>
            </a:r>
            <a:r>
              <a:rPr dirty="0" sz="2000" spc="-10" b="1">
                <a:latin typeface="Arial"/>
                <a:cs typeface="Arial"/>
              </a:rPr>
              <a:t>phase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change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08493" y="5620003"/>
            <a:ext cx="175831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latin typeface="Arial"/>
                <a:cs typeface="Arial"/>
              </a:rPr>
              <a:t>due to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heating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14442" y="5320538"/>
            <a:ext cx="28149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Arial"/>
                <a:cs typeface="Arial"/>
              </a:rPr>
              <a:t>- </a:t>
            </a:r>
            <a:r>
              <a:rPr dirty="0" sz="2000" spc="-10" b="1">
                <a:latin typeface="Arial"/>
                <a:cs typeface="Arial"/>
              </a:rPr>
              <a:t>temperature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triggered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14453" y="5625337"/>
            <a:ext cx="17576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latin typeface="Arial"/>
                <a:cs typeface="Arial"/>
              </a:rPr>
              <a:t>particle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bonds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99139" y="4635246"/>
            <a:ext cx="3816858" cy="22387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026299" y="4635246"/>
            <a:ext cx="3096768" cy="22387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168279" y="6229603"/>
            <a:ext cx="16319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latin typeface="Arial"/>
                <a:cs typeface="Arial"/>
              </a:rPr>
              <a:t>-</a:t>
            </a:r>
            <a:r>
              <a:rPr dirty="0" sz="2000" spc="-10" b="1">
                <a:latin typeface="Arial"/>
                <a:cs typeface="Arial"/>
              </a:rPr>
              <a:t>body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spc="-5" b="1">
                <a:latin typeface="Arial"/>
                <a:cs typeface="Arial"/>
              </a:rPr>
              <a:t>motion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14442" y="6234938"/>
            <a:ext cx="346456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latin typeface="Arial"/>
                <a:cs typeface="Arial"/>
              </a:rPr>
              <a:t>- </a:t>
            </a:r>
            <a:r>
              <a:rPr dirty="0" sz="2000" spc="-5" b="1">
                <a:latin typeface="Arial"/>
                <a:cs typeface="Arial"/>
              </a:rPr>
              <a:t>coupled 6 DOF and </a:t>
            </a:r>
            <a:r>
              <a:rPr dirty="0" sz="2000" spc="-10" b="1">
                <a:latin typeface="Arial"/>
                <a:cs typeface="Arial"/>
              </a:rPr>
              <a:t>moving  mesh</a:t>
            </a:r>
            <a:endParaRPr sz="20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671176" y="5745898"/>
            <a:ext cx="1082538" cy="9441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14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38106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Application</a:t>
            </a:r>
            <a:r>
              <a:rPr dirty="0" sz="2400" spc="-25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Example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000000"/>
                </a:solidFill>
              </a:rPr>
              <a:t>Soil Sampling with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“Mole”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43601" y="2641092"/>
            <a:ext cx="2631948" cy="279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439041" y="2636520"/>
            <a:ext cx="2642235" cy="284480"/>
          </a:xfrm>
          <a:custGeom>
            <a:avLst/>
            <a:gdLst/>
            <a:ahLst/>
            <a:cxnLst/>
            <a:rect l="l" t="t" r="r" b="b"/>
            <a:pathLst>
              <a:path w="2642234" h="284480">
                <a:moveTo>
                  <a:pt x="2641854" y="284225"/>
                </a:moveTo>
                <a:lnTo>
                  <a:pt x="2641854" y="0"/>
                </a:lnTo>
                <a:lnTo>
                  <a:pt x="0" y="0"/>
                </a:lnTo>
                <a:lnTo>
                  <a:pt x="0" y="284225"/>
                </a:lnTo>
                <a:lnTo>
                  <a:pt x="4571" y="284225"/>
                </a:lnTo>
                <a:lnTo>
                  <a:pt x="4571" y="9143"/>
                </a:lnTo>
                <a:lnTo>
                  <a:pt x="9143" y="4571"/>
                </a:lnTo>
                <a:lnTo>
                  <a:pt x="9143" y="9143"/>
                </a:lnTo>
                <a:lnTo>
                  <a:pt x="2631935" y="9143"/>
                </a:lnTo>
                <a:lnTo>
                  <a:pt x="2631935" y="4571"/>
                </a:lnTo>
                <a:lnTo>
                  <a:pt x="2636507" y="9143"/>
                </a:lnTo>
                <a:lnTo>
                  <a:pt x="2636507" y="284225"/>
                </a:lnTo>
                <a:lnTo>
                  <a:pt x="2641854" y="284225"/>
                </a:lnTo>
                <a:close/>
              </a:path>
              <a:path w="2642234" h="284480">
                <a:moveTo>
                  <a:pt x="9143" y="9143"/>
                </a:moveTo>
                <a:lnTo>
                  <a:pt x="9143" y="4571"/>
                </a:lnTo>
                <a:lnTo>
                  <a:pt x="4571" y="9143"/>
                </a:lnTo>
                <a:lnTo>
                  <a:pt x="9143" y="9143"/>
                </a:lnTo>
                <a:close/>
              </a:path>
              <a:path w="2642234" h="284480">
                <a:moveTo>
                  <a:pt x="9143" y="284225"/>
                </a:moveTo>
                <a:lnTo>
                  <a:pt x="9143" y="9143"/>
                </a:lnTo>
                <a:lnTo>
                  <a:pt x="4571" y="9143"/>
                </a:lnTo>
                <a:lnTo>
                  <a:pt x="4571" y="284225"/>
                </a:lnTo>
                <a:lnTo>
                  <a:pt x="9143" y="284225"/>
                </a:lnTo>
                <a:close/>
              </a:path>
              <a:path w="2642234" h="284480">
                <a:moveTo>
                  <a:pt x="2636507" y="9143"/>
                </a:moveTo>
                <a:lnTo>
                  <a:pt x="2631935" y="4571"/>
                </a:lnTo>
                <a:lnTo>
                  <a:pt x="2631935" y="9143"/>
                </a:lnTo>
                <a:lnTo>
                  <a:pt x="2636507" y="9143"/>
                </a:lnTo>
                <a:close/>
              </a:path>
              <a:path w="2642234" h="284480">
                <a:moveTo>
                  <a:pt x="2636507" y="284225"/>
                </a:moveTo>
                <a:lnTo>
                  <a:pt x="2636507" y="9143"/>
                </a:lnTo>
                <a:lnTo>
                  <a:pt x="2631935" y="9143"/>
                </a:lnTo>
                <a:lnTo>
                  <a:pt x="2631935" y="284225"/>
                </a:lnTo>
                <a:lnTo>
                  <a:pt x="2636507" y="284225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717939" y="2619755"/>
            <a:ext cx="2628900" cy="300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13367" y="2614422"/>
            <a:ext cx="2638425" cy="306705"/>
          </a:xfrm>
          <a:custGeom>
            <a:avLst/>
            <a:gdLst/>
            <a:ahLst/>
            <a:cxnLst/>
            <a:rect l="l" t="t" r="r" b="b"/>
            <a:pathLst>
              <a:path w="2638425" h="306705">
                <a:moveTo>
                  <a:pt x="2638043" y="306323"/>
                </a:moveTo>
                <a:lnTo>
                  <a:pt x="2638043" y="0"/>
                </a:lnTo>
                <a:lnTo>
                  <a:pt x="0" y="0"/>
                </a:lnTo>
                <a:lnTo>
                  <a:pt x="0" y="306324"/>
                </a:lnTo>
                <a:lnTo>
                  <a:pt x="4571" y="306324"/>
                </a:lnTo>
                <a:lnTo>
                  <a:pt x="4571" y="9905"/>
                </a:lnTo>
                <a:lnTo>
                  <a:pt x="9143" y="5334"/>
                </a:lnTo>
                <a:lnTo>
                  <a:pt x="9143" y="9905"/>
                </a:lnTo>
                <a:lnTo>
                  <a:pt x="2628900" y="9905"/>
                </a:lnTo>
                <a:lnTo>
                  <a:pt x="2628900" y="5333"/>
                </a:lnTo>
                <a:lnTo>
                  <a:pt x="2633472" y="9905"/>
                </a:lnTo>
                <a:lnTo>
                  <a:pt x="2633472" y="306323"/>
                </a:lnTo>
                <a:lnTo>
                  <a:pt x="2638043" y="306323"/>
                </a:lnTo>
                <a:close/>
              </a:path>
              <a:path w="2638425" h="306705">
                <a:moveTo>
                  <a:pt x="9143" y="9905"/>
                </a:moveTo>
                <a:lnTo>
                  <a:pt x="9143" y="5334"/>
                </a:lnTo>
                <a:lnTo>
                  <a:pt x="4571" y="9905"/>
                </a:lnTo>
                <a:lnTo>
                  <a:pt x="9143" y="9905"/>
                </a:lnTo>
                <a:close/>
              </a:path>
              <a:path w="2638425" h="306705">
                <a:moveTo>
                  <a:pt x="9143" y="306324"/>
                </a:moveTo>
                <a:lnTo>
                  <a:pt x="9143" y="9905"/>
                </a:lnTo>
                <a:lnTo>
                  <a:pt x="4571" y="9905"/>
                </a:lnTo>
                <a:lnTo>
                  <a:pt x="4571" y="306324"/>
                </a:lnTo>
                <a:lnTo>
                  <a:pt x="9143" y="306324"/>
                </a:lnTo>
                <a:close/>
              </a:path>
              <a:path w="2638425" h="306705">
                <a:moveTo>
                  <a:pt x="2633472" y="9905"/>
                </a:moveTo>
                <a:lnTo>
                  <a:pt x="2628900" y="5333"/>
                </a:lnTo>
                <a:lnTo>
                  <a:pt x="2628900" y="9905"/>
                </a:lnTo>
                <a:lnTo>
                  <a:pt x="2633472" y="9905"/>
                </a:lnTo>
                <a:close/>
              </a:path>
              <a:path w="2638425" h="306705">
                <a:moveTo>
                  <a:pt x="2633472" y="306323"/>
                </a:moveTo>
                <a:lnTo>
                  <a:pt x="2633472" y="9905"/>
                </a:lnTo>
                <a:lnTo>
                  <a:pt x="2628900" y="9905"/>
                </a:lnTo>
                <a:lnTo>
                  <a:pt x="2628900" y="306323"/>
                </a:lnTo>
                <a:lnTo>
                  <a:pt x="2633472" y="306323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13339" y="2372105"/>
            <a:ext cx="2803525" cy="269240"/>
          </a:xfrm>
          <a:custGeom>
            <a:avLst/>
            <a:gdLst/>
            <a:ahLst/>
            <a:cxnLst/>
            <a:rect l="l" t="t" r="r" b="b"/>
            <a:pathLst>
              <a:path w="2803525" h="269239">
                <a:moveTo>
                  <a:pt x="2765285" y="154686"/>
                </a:moveTo>
                <a:lnTo>
                  <a:pt x="2765285" y="19050"/>
                </a:lnTo>
                <a:lnTo>
                  <a:pt x="2763810" y="11572"/>
                </a:lnTo>
                <a:lnTo>
                  <a:pt x="2759765" y="5524"/>
                </a:lnTo>
                <a:lnTo>
                  <a:pt x="2753717" y="1476"/>
                </a:lnTo>
                <a:lnTo>
                  <a:pt x="2746235" y="0"/>
                </a:lnTo>
                <a:lnTo>
                  <a:pt x="19050" y="0"/>
                </a:lnTo>
                <a:lnTo>
                  <a:pt x="11572" y="1476"/>
                </a:lnTo>
                <a:lnTo>
                  <a:pt x="5524" y="5524"/>
                </a:lnTo>
                <a:lnTo>
                  <a:pt x="1476" y="11572"/>
                </a:lnTo>
                <a:lnTo>
                  <a:pt x="0" y="19050"/>
                </a:lnTo>
                <a:lnTo>
                  <a:pt x="0" y="247650"/>
                </a:lnTo>
                <a:lnTo>
                  <a:pt x="19050" y="24765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2727185" y="38100"/>
                </a:lnTo>
                <a:lnTo>
                  <a:pt x="2727185" y="19050"/>
                </a:lnTo>
                <a:lnTo>
                  <a:pt x="2746235" y="38100"/>
                </a:lnTo>
                <a:lnTo>
                  <a:pt x="2746235" y="154686"/>
                </a:lnTo>
                <a:lnTo>
                  <a:pt x="2765285" y="154686"/>
                </a:lnTo>
                <a:close/>
              </a:path>
              <a:path w="2803525" h="269239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2803525" h="269239">
                <a:moveTo>
                  <a:pt x="38100" y="24765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247650"/>
                </a:lnTo>
                <a:lnTo>
                  <a:pt x="38100" y="247650"/>
                </a:lnTo>
                <a:close/>
              </a:path>
              <a:path w="2803525" h="269239">
                <a:moveTo>
                  <a:pt x="2803385" y="154686"/>
                </a:moveTo>
                <a:lnTo>
                  <a:pt x="2689085" y="154686"/>
                </a:lnTo>
                <a:lnTo>
                  <a:pt x="2727185" y="230886"/>
                </a:lnTo>
                <a:lnTo>
                  <a:pt x="2727185" y="173736"/>
                </a:lnTo>
                <a:lnTo>
                  <a:pt x="2765285" y="173736"/>
                </a:lnTo>
                <a:lnTo>
                  <a:pt x="2765285" y="230886"/>
                </a:lnTo>
                <a:lnTo>
                  <a:pt x="2803385" y="154686"/>
                </a:lnTo>
                <a:close/>
              </a:path>
              <a:path w="2803525" h="269239">
                <a:moveTo>
                  <a:pt x="2746235" y="38100"/>
                </a:moveTo>
                <a:lnTo>
                  <a:pt x="2727185" y="19050"/>
                </a:lnTo>
                <a:lnTo>
                  <a:pt x="2727185" y="38100"/>
                </a:lnTo>
                <a:lnTo>
                  <a:pt x="2746235" y="38100"/>
                </a:lnTo>
                <a:close/>
              </a:path>
              <a:path w="2803525" h="269239">
                <a:moveTo>
                  <a:pt x="2746235" y="154686"/>
                </a:moveTo>
                <a:lnTo>
                  <a:pt x="2746235" y="38100"/>
                </a:lnTo>
                <a:lnTo>
                  <a:pt x="2727185" y="38100"/>
                </a:lnTo>
                <a:lnTo>
                  <a:pt x="2727185" y="154686"/>
                </a:lnTo>
                <a:lnTo>
                  <a:pt x="2746235" y="154686"/>
                </a:lnTo>
                <a:close/>
              </a:path>
              <a:path w="2803525" h="269239">
                <a:moveTo>
                  <a:pt x="2765285" y="230886"/>
                </a:moveTo>
                <a:lnTo>
                  <a:pt x="2765285" y="173736"/>
                </a:lnTo>
                <a:lnTo>
                  <a:pt x="2727185" y="173736"/>
                </a:lnTo>
                <a:lnTo>
                  <a:pt x="2727185" y="230886"/>
                </a:lnTo>
                <a:lnTo>
                  <a:pt x="2746235" y="268986"/>
                </a:lnTo>
                <a:lnTo>
                  <a:pt x="2765285" y="230886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43613" y="3123438"/>
            <a:ext cx="2631947" cy="338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39041" y="3118866"/>
            <a:ext cx="2642235" cy="347980"/>
          </a:xfrm>
          <a:custGeom>
            <a:avLst/>
            <a:gdLst/>
            <a:ahLst/>
            <a:cxnLst/>
            <a:rect l="l" t="t" r="r" b="b"/>
            <a:pathLst>
              <a:path w="2642234" h="347979">
                <a:moveTo>
                  <a:pt x="2641854" y="347472"/>
                </a:moveTo>
                <a:lnTo>
                  <a:pt x="2641854" y="0"/>
                </a:lnTo>
                <a:lnTo>
                  <a:pt x="0" y="0"/>
                </a:lnTo>
                <a:lnTo>
                  <a:pt x="0" y="347472"/>
                </a:lnTo>
                <a:lnTo>
                  <a:pt x="4571" y="347472"/>
                </a:lnTo>
                <a:lnTo>
                  <a:pt x="4571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2631935" y="9144"/>
                </a:lnTo>
                <a:lnTo>
                  <a:pt x="2631935" y="4572"/>
                </a:lnTo>
                <a:lnTo>
                  <a:pt x="2636507" y="9144"/>
                </a:lnTo>
                <a:lnTo>
                  <a:pt x="2636507" y="347472"/>
                </a:lnTo>
                <a:lnTo>
                  <a:pt x="2641854" y="347472"/>
                </a:lnTo>
                <a:close/>
              </a:path>
              <a:path w="2642234" h="347979">
                <a:moveTo>
                  <a:pt x="9143" y="9144"/>
                </a:moveTo>
                <a:lnTo>
                  <a:pt x="9143" y="4572"/>
                </a:lnTo>
                <a:lnTo>
                  <a:pt x="4571" y="9144"/>
                </a:lnTo>
                <a:lnTo>
                  <a:pt x="9143" y="9144"/>
                </a:lnTo>
                <a:close/>
              </a:path>
              <a:path w="2642234" h="347979">
                <a:moveTo>
                  <a:pt x="9143" y="338328"/>
                </a:moveTo>
                <a:lnTo>
                  <a:pt x="9143" y="9144"/>
                </a:lnTo>
                <a:lnTo>
                  <a:pt x="4571" y="9144"/>
                </a:lnTo>
                <a:lnTo>
                  <a:pt x="4571" y="338328"/>
                </a:lnTo>
                <a:lnTo>
                  <a:pt x="9143" y="338328"/>
                </a:lnTo>
                <a:close/>
              </a:path>
              <a:path w="2642234" h="347979">
                <a:moveTo>
                  <a:pt x="2636507" y="338328"/>
                </a:moveTo>
                <a:lnTo>
                  <a:pt x="4571" y="338328"/>
                </a:lnTo>
                <a:lnTo>
                  <a:pt x="9143" y="342900"/>
                </a:lnTo>
                <a:lnTo>
                  <a:pt x="9143" y="347472"/>
                </a:lnTo>
                <a:lnTo>
                  <a:pt x="2631935" y="347472"/>
                </a:lnTo>
                <a:lnTo>
                  <a:pt x="2631935" y="342900"/>
                </a:lnTo>
                <a:lnTo>
                  <a:pt x="2636507" y="338328"/>
                </a:lnTo>
                <a:close/>
              </a:path>
              <a:path w="2642234" h="347979">
                <a:moveTo>
                  <a:pt x="9143" y="347472"/>
                </a:moveTo>
                <a:lnTo>
                  <a:pt x="9143" y="342900"/>
                </a:lnTo>
                <a:lnTo>
                  <a:pt x="4571" y="338328"/>
                </a:lnTo>
                <a:lnTo>
                  <a:pt x="4571" y="347472"/>
                </a:lnTo>
                <a:lnTo>
                  <a:pt x="9143" y="347472"/>
                </a:lnTo>
                <a:close/>
              </a:path>
              <a:path w="2642234" h="347979">
                <a:moveTo>
                  <a:pt x="2636507" y="9144"/>
                </a:moveTo>
                <a:lnTo>
                  <a:pt x="2631935" y="4572"/>
                </a:lnTo>
                <a:lnTo>
                  <a:pt x="2631935" y="9144"/>
                </a:lnTo>
                <a:lnTo>
                  <a:pt x="2636507" y="9144"/>
                </a:lnTo>
                <a:close/>
              </a:path>
              <a:path w="2642234" h="347979">
                <a:moveTo>
                  <a:pt x="2636507" y="338328"/>
                </a:moveTo>
                <a:lnTo>
                  <a:pt x="2636507" y="9144"/>
                </a:lnTo>
                <a:lnTo>
                  <a:pt x="2631935" y="9144"/>
                </a:lnTo>
                <a:lnTo>
                  <a:pt x="2631935" y="338328"/>
                </a:lnTo>
                <a:lnTo>
                  <a:pt x="2636507" y="338328"/>
                </a:lnTo>
                <a:close/>
              </a:path>
              <a:path w="2642234" h="347979">
                <a:moveTo>
                  <a:pt x="2636507" y="347472"/>
                </a:moveTo>
                <a:lnTo>
                  <a:pt x="2636507" y="338328"/>
                </a:lnTo>
                <a:lnTo>
                  <a:pt x="2631935" y="342900"/>
                </a:lnTo>
                <a:lnTo>
                  <a:pt x="2631935" y="347472"/>
                </a:lnTo>
                <a:lnTo>
                  <a:pt x="2636507" y="347472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657977" y="2667254"/>
            <a:ext cx="2204085" cy="753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Fetch DEM particle</a:t>
            </a:r>
            <a:r>
              <a:rPr dirty="0" sz="1600" spc="-7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Calculate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flow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43601" y="2907792"/>
            <a:ext cx="2631948" cy="71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439041" y="2920745"/>
            <a:ext cx="2642235" cy="63500"/>
          </a:xfrm>
          <a:custGeom>
            <a:avLst/>
            <a:gdLst/>
            <a:ahLst/>
            <a:cxnLst/>
            <a:rect l="l" t="t" r="r" b="b"/>
            <a:pathLst>
              <a:path w="2642234" h="63500">
                <a:moveTo>
                  <a:pt x="9143" y="54101"/>
                </a:moveTo>
                <a:lnTo>
                  <a:pt x="9143" y="0"/>
                </a:lnTo>
                <a:lnTo>
                  <a:pt x="0" y="0"/>
                </a:lnTo>
                <a:lnTo>
                  <a:pt x="0" y="63245"/>
                </a:lnTo>
                <a:lnTo>
                  <a:pt x="4571" y="63245"/>
                </a:lnTo>
                <a:lnTo>
                  <a:pt x="4571" y="54101"/>
                </a:lnTo>
                <a:lnTo>
                  <a:pt x="9143" y="54101"/>
                </a:lnTo>
                <a:close/>
              </a:path>
              <a:path w="2642234" h="63500">
                <a:moveTo>
                  <a:pt x="2636507" y="54101"/>
                </a:moveTo>
                <a:lnTo>
                  <a:pt x="4571" y="54101"/>
                </a:lnTo>
                <a:lnTo>
                  <a:pt x="9143" y="58673"/>
                </a:lnTo>
                <a:lnTo>
                  <a:pt x="9143" y="63245"/>
                </a:lnTo>
                <a:lnTo>
                  <a:pt x="2631935" y="63245"/>
                </a:lnTo>
                <a:lnTo>
                  <a:pt x="2631935" y="58673"/>
                </a:lnTo>
                <a:lnTo>
                  <a:pt x="2636507" y="54101"/>
                </a:lnTo>
                <a:close/>
              </a:path>
              <a:path w="2642234" h="63500">
                <a:moveTo>
                  <a:pt x="9143" y="63245"/>
                </a:moveTo>
                <a:lnTo>
                  <a:pt x="9143" y="58673"/>
                </a:lnTo>
                <a:lnTo>
                  <a:pt x="4571" y="54101"/>
                </a:lnTo>
                <a:lnTo>
                  <a:pt x="4571" y="63245"/>
                </a:lnTo>
                <a:lnTo>
                  <a:pt x="9143" y="63245"/>
                </a:lnTo>
                <a:close/>
              </a:path>
              <a:path w="2642234" h="63500">
                <a:moveTo>
                  <a:pt x="2641854" y="63245"/>
                </a:moveTo>
                <a:lnTo>
                  <a:pt x="2641854" y="0"/>
                </a:lnTo>
                <a:lnTo>
                  <a:pt x="2631935" y="0"/>
                </a:lnTo>
                <a:lnTo>
                  <a:pt x="2631935" y="54101"/>
                </a:lnTo>
                <a:lnTo>
                  <a:pt x="2636507" y="54101"/>
                </a:lnTo>
                <a:lnTo>
                  <a:pt x="2636507" y="63245"/>
                </a:lnTo>
                <a:lnTo>
                  <a:pt x="2641854" y="63245"/>
                </a:lnTo>
                <a:close/>
              </a:path>
              <a:path w="2642234" h="63500">
                <a:moveTo>
                  <a:pt x="2636507" y="63245"/>
                </a:moveTo>
                <a:lnTo>
                  <a:pt x="2636507" y="54101"/>
                </a:lnTo>
                <a:lnTo>
                  <a:pt x="2631935" y="58673"/>
                </a:lnTo>
                <a:lnTo>
                  <a:pt x="2631935" y="63245"/>
                </a:lnTo>
                <a:lnTo>
                  <a:pt x="2636507" y="63245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90067" y="2920745"/>
            <a:ext cx="114300" cy="223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083181" y="3545585"/>
            <a:ext cx="118109" cy="2324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28373" y="3614165"/>
            <a:ext cx="2632710" cy="163830"/>
          </a:xfrm>
          <a:custGeom>
            <a:avLst/>
            <a:gdLst/>
            <a:ahLst/>
            <a:cxnLst/>
            <a:rect l="l" t="t" r="r" b="b"/>
            <a:pathLst>
              <a:path w="2632709" h="163829">
                <a:moveTo>
                  <a:pt x="0" y="0"/>
                </a:moveTo>
                <a:lnTo>
                  <a:pt x="0" y="163830"/>
                </a:lnTo>
                <a:lnTo>
                  <a:pt x="2632710" y="163829"/>
                </a:lnTo>
                <a:lnTo>
                  <a:pt x="26327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423801" y="3609594"/>
            <a:ext cx="2642235" cy="168910"/>
          </a:xfrm>
          <a:custGeom>
            <a:avLst/>
            <a:gdLst/>
            <a:ahLst/>
            <a:cxnLst/>
            <a:rect l="l" t="t" r="r" b="b"/>
            <a:pathLst>
              <a:path w="2642234" h="168910">
                <a:moveTo>
                  <a:pt x="2641854" y="168402"/>
                </a:moveTo>
                <a:lnTo>
                  <a:pt x="2641854" y="0"/>
                </a:lnTo>
                <a:lnTo>
                  <a:pt x="0" y="0"/>
                </a:lnTo>
                <a:lnTo>
                  <a:pt x="0" y="168402"/>
                </a:lnTo>
                <a:lnTo>
                  <a:pt x="4571" y="168402"/>
                </a:lnTo>
                <a:lnTo>
                  <a:pt x="4571" y="9906"/>
                </a:lnTo>
                <a:lnTo>
                  <a:pt x="9143" y="4572"/>
                </a:lnTo>
                <a:lnTo>
                  <a:pt x="9143" y="9906"/>
                </a:lnTo>
                <a:lnTo>
                  <a:pt x="2631935" y="9906"/>
                </a:lnTo>
                <a:lnTo>
                  <a:pt x="2631935" y="4572"/>
                </a:lnTo>
                <a:lnTo>
                  <a:pt x="2637269" y="9906"/>
                </a:lnTo>
                <a:lnTo>
                  <a:pt x="2637269" y="168402"/>
                </a:lnTo>
                <a:lnTo>
                  <a:pt x="2641854" y="168402"/>
                </a:lnTo>
                <a:close/>
              </a:path>
              <a:path w="2642234" h="168910">
                <a:moveTo>
                  <a:pt x="9143" y="9906"/>
                </a:moveTo>
                <a:lnTo>
                  <a:pt x="9143" y="4572"/>
                </a:lnTo>
                <a:lnTo>
                  <a:pt x="4571" y="9906"/>
                </a:lnTo>
                <a:lnTo>
                  <a:pt x="9143" y="9906"/>
                </a:lnTo>
                <a:close/>
              </a:path>
              <a:path w="2642234" h="168910">
                <a:moveTo>
                  <a:pt x="9143" y="168402"/>
                </a:moveTo>
                <a:lnTo>
                  <a:pt x="9143" y="9906"/>
                </a:lnTo>
                <a:lnTo>
                  <a:pt x="4571" y="9906"/>
                </a:lnTo>
                <a:lnTo>
                  <a:pt x="4571" y="168402"/>
                </a:lnTo>
                <a:lnTo>
                  <a:pt x="9143" y="168402"/>
                </a:lnTo>
                <a:close/>
              </a:path>
              <a:path w="2642234" h="168910">
                <a:moveTo>
                  <a:pt x="2637269" y="9906"/>
                </a:moveTo>
                <a:lnTo>
                  <a:pt x="2631935" y="4572"/>
                </a:lnTo>
                <a:lnTo>
                  <a:pt x="2631935" y="9906"/>
                </a:lnTo>
                <a:lnTo>
                  <a:pt x="2637269" y="9906"/>
                </a:lnTo>
                <a:close/>
              </a:path>
              <a:path w="2642234" h="168910">
                <a:moveTo>
                  <a:pt x="2637269" y="168402"/>
                </a:moveTo>
                <a:lnTo>
                  <a:pt x="2637269" y="9906"/>
                </a:lnTo>
                <a:lnTo>
                  <a:pt x="2631935" y="9906"/>
                </a:lnTo>
                <a:lnTo>
                  <a:pt x="2631935" y="168402"/>
                </a:lnTo>
                <a:lnTo>
                  <a:pt x="2637269" y="168402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17939" y="2907792"/>
            <a:ext cx="2628900" cy="502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13367" y="2920745"/>
            <a:ext cx="2638425" cy="41910"/>
          </a:xfrm>
          <a:custGeom>
            <a:avLst/>
            <a:gdLst/>
            <a:ahLst/>
            <a:cxnLst/>
            <a:rect l="l" t="t" r="r" b="b"/>
            <a:pathLst>
              <a:path w="2638425" h="41910">
                <a:moveTo>
                  <a:pt x="9144" y="32765"/>
                </a:moveTo>
                <a:lnTo>
                  <a:pt x="9143" y="0"/>
                </a:lnTo>
                <a:lnTo>
                  <a:pt x="0" y="0"/>
                </a:lnTo>
                <a:lnTo>
                  <a:pt x="0" y="41909"/>
                </a:lnTo>
                <a:lnTo>
                  <a:pt x="4572" y="41909"/>
                </a:lnTo>
                <a:lnTo>
                  <a:pt x="4572" y="32765"/>
                </a:lnTo>
                <a:lnTo>
                  <a:pt x="9144" y="32765"/>
                </a:lnTo>
                <a:close/>
              </a:path>
              <a:path w="2638425" h="41910">
                <a:moveTo>
                  <a:pt x="2633472" y="32765"/>
                </a:moveTo>
                <a:lnTo>
                  <a:pt x="4572" y="32765"/>
                </a:lnTo>
                <a:lnTo>
                  <a:pt x="9144" y="37337"/>
                </a:lnTo>
                <a:lnTo>
                  <a:pt x="9144" y="41909"/>
                </a:lnTo>
                <a:lnTo>
                  <a:pt x="2628900" y="41909"/>
                </a:lnTo>
                <a:lnTo>
                  <a:pt x="2628900" y="37337"/>
                </a:lnTo>
                <a:lnTo>
                  <a:pt x="2633472" y="32765"/>
                </a:lnTo>
                <a:close/>
              </a:path>
              <a:path w="2638425" h="41910">
                <a:moveTo>
                  <a:pt x="9144" y="41909"/>
                </a:moveTo>
                <a:lnTo>
                  <a:pt x="9144" y="37337"/>
                </a:lnTo>
                <a:lnTo>
                  <a:pt x="4572" y="32765"/>
                </a:lnTo>
                <a:lnTo>
                  <a:pt x="4572" y="41909"/>
                </a:lnTo>
                <a:lnTo>
                  <a:pt x="9144" y="41909"/>
                </a:lnTo>
                <a:close/>
              </a:path>
              <a:path w="2638425" h="41910">
                <a:moveTo>
                  <a:pt x="2638043" y="41909"/>
                </a:moveTo>
                <a:lnTo>
                  <a:pt x="2638043" y="0"/>
                </a:lnTo>
                <a:lnTo>
                  <a:pt x="2628900" y="0"/>
                </a:lnTo>
                <a:lnTo>
                  <a:pt x="2628900" y="32765"/>
                </a:lnTo>
                <a:lnTo>
                  <a:pt x="2633472" y="32765"/>
                </a:lnTo>
                <a:lnTo>
                  <a:pt x="2633472" y="41909"/>
                </a:lnTo>
                <a:lnTo>
                  <a:pt x="2638043" y="41909"/>
                </a:lnTo>
                <a:close/>
              </a:path>
              <a:path w="2638425" h="41910">
                <a:moveTo>
                  <a:pt x="2633472" y="41909"/>
                </a:moveTo>
                <a:lnTo>
                  <a:pt x="2633472" y="32765"/>
                </a:lnTo>
                <a:lnTo>
                  <a:pt x="2628900" y="37337"/>
                </a:lnTo>
                <a:lnTo>
                  <a:pt x="2628900" y="41909"/>
                </a:lnTo>
                <a:lnTo>
                  <a:pt x="2633472" y="41909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717939" y="3627120"/>
            <a:ext cx="2628900" cy="151130"/>
          </a:xfrm>
          <a:custGeom>
            <a:avLst/>
            <a:gdLst/>
            <a:ahLst/>
            <a:cxnLst/>
            <a:rect l="l" t="t" r="r" b="b"/>
            <a:pathLst>
              <a:path w="2628900" h="151129">
                <a:moveTo>
                  <a:pt x="0" y="0"/>
                </a:moveTo>
                <a:lnTo>
                  <a:pt x="0" y="150875"/>
                </a:lnTo>
                <a:lnTo>
                  <a:pt x="2628899" y="150875"/>
                </a:lnTo>
                <a:lnTo>
                  <a:pt x="26288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713367" y="3622547"/>
            <a:ext cx="2638425" cy="155575"/>
          </a:xfrm>
          <a:custGeom>
            <a:avLst/>
            <a:gdLst/>
            <a:ahLst/>
            <a:cxnLst/>
            <a:rect l="l" t="t" r="r" b="b"/>
            <a:pathLst>
              <a:path w="2638425" h="155575">
                <a:moveTo>
                  <a:pt x="2638043" y="155448"/>
                </a:moveTo>
                <a:lnTo>
                  <a:pt x="2638043" y="0"/>
                </a:lnTo>
                <a:lnTo>
                  <a:pt x="0" y="0"/>
                </a:lnTo>
                <a:lnTo>
                  <a:pt x="0" y="155448"/>
                </a:lnTo>
                <a:lnTo>
                  <a:pt x="4571" y="155448"/>
                </a:lnTo>
                <a:lnTo>
                  <a:pt x="4571" y="9905"/>
                </a:lnTo>
                <a:lnTo>
                  <a:pt x="9143" y="4572"/>
                </a:lnTo>
                <a:lnTo>
                  <a:pt x="9143" y="9905"/>
                </a:lnTo>
                <a:lnTo>
                  <a:pt x="2628899" y="9905"/>
                </a:lnTo>
                <a:lnTo>
                  <a:pt x="2628899" y="4572"/>
                </a:lnTo>
                <a:lnTo>
                  <a:pt x="2633472" y="9905"/>
                </a:lnTo>
                <a:lnTo>
                  <a:pt x="2633472" y="155448"/>
                </a:lnTo>
                <a:lnTo>
                  <a:pt x="2638043" y="155448"/>
                </a:lnTo>
                <a:close/>
              </a:path>
              <a:path w="2638425" h="155575">
                <a:moveTo>
                  <a:pt x="9143" y="9905"/>
                </a:moveTo>
                <a:lnTo>
                  <a:pt x="9143" y="4572"/>
                </a:lnTo>
                <a:lnTo>
                  <a:pt x="4571" y="9905"/>
                </a:lnTo>
                <a:lnTo>
                  <a:pt x="9143" y="9905"/>
                </a:lnTo>
                <a:close/>
              </a:path>
              <a:path w="2638425" h="155575">
                <a:moveTo>
                  <a:pt x="9143" y="155448"/>
                </a:moveTo>
                <a:lnTo>
                  <a:pt x="9143" y="9905"/>
                </a:lnTo>
                <a:lnTo>
                  <a:pt x="4571" y="9905"/>
                </a:lnTo>
                <a:lnTo>
                  <a:pt x="4571" y="155448"/>
                </a:lnTo>
                <a:lnTo>
                  <a:pt x="9143" y="155448"/>
                </a:lnTo>
                <a:close/>
              </a:path>
              <a:path w="2638425" h="155575">
                <a:moveTo>
                  <a:pt x="2633472" y="9905"/>
                </a:moveTo>
                <a:lnTo>
                  <a:pt x="2628899" y="4572"/>
                </a:lnTo>
                <a:lnTo>
                  <a:pt x="2628899" y="9905"/>
                </a:lnTo>
                <a:lnTo>
                  <a:pt x="2633472" y="9905"/>
                </a:lnTo>
                <a:close/>
              </a:path>
              <a:path w="2638425" h="155575">
                <a:moveTo>
                  <a:pt x="2633472" y="155448"/>
                </a:moveTo>
                <a:lnTo>
                  <a:pt x="2633472" y="9905"/>
                </a:lnTo>
                <a:lnTo>
                  <a:pt x="2628899" y="9905"/>
                </a:lnTo>
                <a:lnTo>
                  <a:pt x="2628899" y="155448"/>
                </a:lnTo>
                <a:lnTo>
                  <a:pt x="2633472" y="155448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717939" y="3123438"/>
            <a:ext cx="2628900" cy="338455"/>
          </a:xfrm>
          <a:custGeom>
            <a:avLst/>
            <a:gdLst/>
            <a:ahLst/>
            <a:cxnLst/>
            <a:rect l="l" t="t" r="r" b="b"/>
            <a:pathLst>
              <a:path w="2628900" h="338454">
                <a:moveTo>
                  <a:pt x="0" y="0"/>
                </a:moveTo>
                <a:lnTo>
                  <a:pt x="0" y="338328"/>
                </a:lnTo>
                <a:lnTo>
                  <a:pt x="2628899" y="338328"/>
                </a:lnTo>
                <a:lnTo>
                  <a:pt x="26288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13367" y="3118866"/>
            <a:ext cx="2638425" cy="347980"/>
          </a:xfrm>
          <a:custGeom>
            <a:avLst/>
            <a:gdLst/>
            <a:ahLst/>
            <a:cxnLst/>
            <a:rect l="l" t="t" r="r" b="b"/>
            <a:pathLst>
              <a:path w="2638425" h="347979">
                <a:moveTo>
                  <a:pt x="2638043" y="347472"/>
                </a:moveTo>
                <a:lnTo>
                  <a:pt x="2638043" y="0"/>
                </a:lnTo>
                <a:lnTo>
                  <a:pt x="0" y="0"/>
                </a:lnTo>
                <a:lnTo>
                  <a:pt x="0" y="347472"/>
                </a:lnTo>
                <a:lnTo>
                  <a:pt x="4571" y="347472"/>
                </a:lnTo>
                <a:lnTo>
                  <a:pt x="4571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2628899" y="9144"/>
                </a:lnTo>
                <a:lnTo>
                  <a:pt x="2628899" y="4572"/>
                </a:lnTo>
                <a:lnTo>
                  <a:pt x="2633472" y="9144"/>
                </a:lnTo>
                <a:lnTo>
                  <a:pt x="2633472" y="347472"/>
                </a:lnTo>
                <a:lnTo>
                  <a:pt x="2638043" y="347472"/>
                </a:lnTo>
                <a:close/>
              </a:path>
              <a:path w="2638425" h="347979">
                <a:moveTo>
                  <a:pt x="9143" y="9144"/>
                </a:moveTo>
                <a:lnTo>
                  <a:pt x="9143" y="4572"/>
                </a:lnTo>
                <a:lnTo>
                  <a:pt x="4571" y="9144"/>
                </a:lnTo>
                <a:lnTo>
                  <a:pt x="9143" y="9144"/>
                </a:lnTo>
                <a:close/>
              </a:path>
              <a:path w="2638425" h="347979">
                <a:moveTo>
                  <a:pt x="9143" y="338328"/>
                </a:moveTo>
                <a:lnTo>
                  <a:pt x="9143" y="9144"/>
                </a:lnTo>
                <a:lnTo>
                  <a:pt x="4571" y="9144"/>
                </a:lnTo>
                <a:lnTo>
                  <a:pt x="4571" y="338328"/>
                </a:lnTo>
                <a:lnTo>
                  <a:pt x="9143" y="338328"/>
                </a:lnTo>
                <a:close/>
              </a:path>
              <a:path w="2638425" h="347979">
                <a:moveTo>
                  <a:pt x="2633472" y="338328"/>
                </a:moveTo>
                <a:lnTo>
                  <a:pt x="4571" y="338328"/>
                </a:lnTo>
                <a:lnTo>
                  <a:pt x="9143" y="342900"/>
                </a:lnTo>
                <a:lnTo>
                  <a:pt x="9143" y="347472"/>
                </a:lnTo>
                <a:lnTo>
                  <a:pt x="2628899" y="347472"/>
                </a:lnTo>
                <a:lnTo>
                  <a:pt x="2628899" y="342900"/>
                </a:lnTo>
                <a:lnTo>
                  <a:pt x="2633472" y="338328"/>
                </a:lnTo>
                <a:close/>
              </a:path>
              <a:path w="2638425" h="347979">
                <a:moveTo>
                  <a:pt x="9143" y="347472"/>
                </a:moveTo>
                <a:lnTo>
                  <a:pt x="9143" y="342900"/>
                </a:lnTo>
                <a:lnTo>
                  <a:pt x="4571" y="338328"/>
                </a:lnTo>
                <a:lnTo>
                  <a:pt x="4571" y="347472"/>
                </a:lnTo>
                <a:lnTo>
                  <a:pt x="9143" y="347472"/>
                </a:lnTo>
                <a:close/>
              </a:path>
              <a:path w="2638425" h="347979">
                <a:moveTo>
                  <a:pt x="2633472" y="9144"/>
                </a:moveTo>
                <a:lnTo>
                  <a:pt x="2628899" y="4572"/>
                </a:lnTo>
                <a:lnTo>
                  <a:pt x="2628899" y="9144"/>
                </a:lnTo>
                <a:lnTo>
                  <a:pt x="2633472" y="9144"/>
                </a:lnTo>
                <a:close/>
              </a:path>
              <a:path w="2638425" h="347979">
                <a:moveTo>
                  <a:pt x="2633472" y="338328"/>
                </a:moveTo>
                <a:lnTo>
                  <a:pt x="2633472" y="9144"/>
                </a:lnTo>
                <a:lnTo>
                  <a:pt x="2628899" y="9144"/>
                </a:lnTo>
                <a:lnTo>
                  <a:pt x="2628899" y="338328"/>
                </a:lnTo>
                <a:lnTo>
                  <a:pt x="2633472" y="338328"/>
                </a:lnTo>
                <a:close/>
              </a:path>
              <a:path w="2638425" h="347979">
                <a:moveTo>
                  <a:pt x="2633472" y="347472"/>
                </a:moveTo>
                <a:lnTo>
                  <a:pt x="2633472" y="338328"/>
                </a:lnTo>
                <a:lnTo>
                  <a:pt x="2628899" y="342900"/>
                </a:lnTo>
                <a:lnTo>
                  <a:pt x="2628899" y="347472"/>
                </a:lnTo>
                <a:lnTo>
                  <a:pt x="2633472" y="347472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2717939" y="2645917"/>
            <a:ext cx="2628900" cy="774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latin typeface="Arial"/>
                <a:cs typeface="Arial"/>
              </a:rPr>
              <a:t>Transfer </a:t>
            </a:r>
            <a:r>
              <a:rPr dirty="0" sz="1600" spc="-5">
                <a:latin typeface="Arial"/>
                <a:cs typeface="Arial"/>
              </a:rPr>
              <a:t>data to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CFD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Calculate particle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bonds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90067" y="3411473"/>
            <a:ext cx="114300" cy="2362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93527" y="3477005"/>
            <a:ext cx="114300" cy="2156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993527" y="2920745"/>
            <a:ext cx="114300" cy="2026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312555" y="3114294"/>
            <a:ext cx="226695" cy="664210"/>
          </a:xfrm>
          <a:custGeom>
            <a:avLst/>
            <a:gdLst/>
            <a:ahLst/>
            <a:cxnLst/>
            <a:rect l="l" t="t" r="r" b="b"/>
            <a:pathLst>
              <a:path w="226694" h="664210">
                <a:moveTo>
                  <a:pt x="103505" y="513157"/>
                </a:moveTo>
                <a:lnTo>
                  <a:pt x="36049" y="504178"/>
                </a:lnTo>
                <a:lnTo>
                  <a:pt x="9906" y="503681"/>
                </a:lnTo>
                <a:lnTo>
                  <a:pt x="4571" y="503681"/>
                </a:lnTo>
                <a:lnTo>
                  <a:pt x="0" y="508253"/>
                </a:lnTo>
                <a:lnTo>
                  <a:pt x="0" y="518159"/>
                </a:lnTo>
                <a:lnTo>
                  <a:pt x="4571" y="522731"/>
                </a:lnTo>
                <a:lnTo>
                  <a:pt x="9906" y="522731"/>
                </a:lnTo>
                <a:lnTo>
                  <a:pt x="36049" y="522019"/>
                </a:lnTo>
                <a:lnTo>
                  <a:pt x="66927" y="520102"/>
                </a:lnTo>
                <a:lnTo>
                  <a:pt x="97050" y="515507"/>
                </a:lnTo>
                <a:lnTo>
                  <a:pt x="103505" y="513157"/>
                </a:lnTo>
                <a:close/>
              </a:path>
              <a:path w="226694" h="664210">
                <a:moveTo>
                  <a:pt x="110489" y="490727"/>
                </a:moveTo>
                <a:lnTo>
                  <a:pt x="89499" y="497777"/>
                </a:lnTo>
                <a:lnTo>
                  <a:pt x="61441" y="501462"/>
                </a:lnTo>
                <a:lnTo>
                  <a:pt x="32760" y="503018"/>
                </a:lnTo>
                <a:lnTo>
                  <a:pt x="9906" y="503681"/>
                </a:lnTo>
                <a:lnTo>
                  <a:pt x="32760" y="504096"/>
                </a:lnTo>
                <a:lnTo>
                  <a:pt x="36049" y="504178"/>
                </a:lnTo>
                <a:lnTo>
                  <a:pt x="66927" y="506182"/>
                </a:lnTo>
                <a:lnTo>
                  <a:pt x="97579" y="510966"/>
                </a:lnTo>
                <a:lnTo>
                  <a:pt x="103505" y="513157"/>
                </a:lnTo>
                <a:lnTo>
                  <a:pt x="108203" y="511446"/>
                </a:lnTo>
                <a:lnTo>
                  <a:pt x="108203" y="494538"/>
                </a:lnTo>
                <a:lnTo>
                  <a:pt x="108965" y="492251"/>
                </a:lnTo>
                <a:lnTo>
                  <a:pt x="110489" y="490727"/>
                </a:lnTo>
                <a:close/>
              </a:path>
              <a:path w="226694" h="664210">
                <a:moveTo>
                  <a:pt x="127253" y="663701"/>
                </a:moveTo>
                <a:lnTo>
                  <a:pt x="127253" y="528065"/>
                </a:lnTo>
                <a:lnTo>
                  <a:pt x="125730" y="525017"/>
                </a:lnTo>
                <a:lnTo>
                  <a:pt x="124968" y="524255"/>
                </a:lnTo>
                <a:lnTo>
                  <a:pt x="124206" y="522731"/>
                </a:lnTo>
                <a:lnTo>
                  <a:pt x="121919" y="520445"/>
                </a:lnTo>
                <a:lnTo>
                  <a:pt x="121919" y="519683"/>
                </a:lnTo>
                <a:lnTo>
                  <a:pt x="121157" y="519683"/>
                </a:lnTo>
                <a:lnTo>
                  <a:pt x="103505" y="513157"/>
                </a:lnTo>
                <a:lnTo>
                  <a:pt x="97050" y="515507"/>
                </a:lnTo>
                <a:lnTo>
                  <a:pt x="66889" y="520107"/>
                </a:lnTo>
                <a:lnTo>
                  <a:pt x="36049" y="522019"/>
                </a:lnTo>
                <a:lnTo>
                  <a:pt x="9906" y="522731"/>
                </a:lnTo>
                <a:lnTo>
                  <a:pt x="27014" y="522727"/>
                </a:lnTo>
                <a:lnTo>
                  <a:pt x="43872" y="523617"/>
                </a:lnTo>
                <a:lnTo>
                  <a:pt x="61441" y="525084"/>
                </a:lnTo>
                <a:lnTo>
                  <a:pt x="77724" y="526541"/>
                </a:lnTo>
                <a:lnTo>
                  <a:pt x="84942" y="527924"/>
                </a:lnTo>
                <a:lnTo>
                  <a:pt x="94578" y="529732"/>
                </a:lnTo>
                <a:lnTo>
                  <a:pt x="103979" y="532231"/>
                </a:lnTo>
                <a:lnTo>
                  <a:pt x="108203" y="534473"/>
                </a:lnTo>
                <a:lnTo>
                  <a:pt x="108203" y="531113"/>
                </a:lnTo>
                <a:lnTo>
                  <a:pt x="108530" y="532420"/>
                </a:lnTo>
                <a:lnTo>
                  <a:pt x="110489" y="535685"/>
                </a:lnTo>
                <a:lnTo>
                  <a:pt x="110489" y="663701"/>
                </a:lnTo>
                <a:lnTo>
                  <a:pt x="127253" y="663701"/>
                </a:lnTo>
                <a:close/>
              </a:path>
              <a:path w="226694" h="664210">
                <a:moveTo>
                  <a:pt x="226313" y="19049"/>
                </a:moveTo>
                <a:lnTo>
                  <a:pt x="225551" y="0"/>
                </a:lnTo>
                <a:lnTo>
                  <a:pt x="199917" y="311"/>
                </a:lnTo>
                <a:lnTo>
                  <a:pt x="169035" y="2166"/>
                </a:lnTo>
                <a:lnTo>
                  <a:pt x="138789" y="6749"/>
                </a:lnTo>
                <a:lnTo>
                  <a:pt x="115062" y="15239"/>
                </a:lnTo>
                <a:lnTo>
                  <a:pt x="113537" y="16763"/>
                </a:lnTo>
                <a:lnTo>
                  <a:pt x="112775" y="16763"/>
                </a:lnTo>
                <a:lnTo>
                  <a:pt x="111251" y="19049"/>
                </a:lnTo>
                <a:lnTo>
                  <a:pt x="110489" y="19811"/>
                </a:lnTo>
                <a:lnTo>
                  <a:pt x="109727" y="21335"/>
                </a:lnTo>
                <a:lnTo>
                  <a:pt x="109727" y="22859"/>
                </a:lnTo>
                <a:lnTo>
                  <a:pt x="108965" y="24383"/>
                </a:lnTo>
                <a:lnTo>
                  <a:pt x="108203" y="25145"/>
                </a:lnTo>
                <a:lnTo>
                  <a:pt x="108203" y="491495"/>
                </a:lnTo>
                <a:lnTo>
                  <a:pt x="110489" y="490727"/>
                </a:lnTo>
                <a:lnTo>
                  <a:pt x="110489" y="510614"/>
                </a:lnTo>
                <a:lnTo>
                  <a:pt x="121157" y="506729"/>
                </a:lnTo>
                <a:lnTo>
                  <a:pt x="124206" y="503681"/>
                </a:lnTo>
                <a:lnTo>
                  <a:pt x="124968" y="502157"/>
                </a:lnTo>
                <a:lnTo>
                  <a:pt x="124968" y="31241"/>
                </a:lnTo>
                <a:lnTo>
                  <a:pt x="126422" y="30272"/>
                </a:lnTo>
                <a:lnTo>
                  <a:pt x="127253" y="28193"/>
                </a:lnTo>
                <a:lnTo>
                  <a:pt x="127253" y="30542"/>
                </a:lnTo>
                <a:lnTo>
                  <a:pt x="147764" y="24268"/>
                </a:lnTo>
                <a:lnTo>
                  <a:pt x="174774" y="20650"/>
                </a:lnTo>
                <a:lnTo>
                  <a:pt x="202216" y="19279"/>
                </a:lnTo>
                <a:lnTo>
                  <a:pt x="226313" y="19049"/>
                </a:lnTo>
                <a:close/>
              </a:path>
              <a:path w="226694" h="664210">
                <a:moveTo>
                  <a:pt x="108965" y="492251"/>
                </a:moveTo>
                <a:lnTo>
                  <a:pt x="108203" y="494538"/>
                </a:lnTo>
                <a:lnTo>
                  <a:pt x="108530" y="493993"/>
                </a:lnTo>
                <a:lnTo>
                  <a:pt x="108965" y="492251"/>
                </a:lnTo>
                <a:close/>
              </a:path>
              <a:path w="226694" h="664210">
                <a:moveTo>
                  <a:pt x="108530" y="493993"/>
                </a:moveTo>
                <a:lnTo>
                  <a:pt x="108203" y="494538"/>
                </a:lnTo>
                <a:lnTo>
                  <a:pt x="108203" y="495300"/>
                </a:lnTo>
                <a:lnTo>
                  <a:pt x="108530" y="493993"/>
                </a:lnTo>
                <a:close/>
              </a:path>
              <a:path w="226694" h="664210">
                <a:moveTo>
                  <a:pt x="110489" y="510614"/>
                </a:moveTo>
                <a:lnTo>
                  <a:pt x="110489" y="490727"/>
                </a:lnTo>
                <a:lnTo>
                  <a:pt x="108530" y="493993"/>
                </a:lnTo>
                <a:lnTo>
                  <a:pt x="108203" y="495300"/>
                </a:lnTo>
                <a:lnTo>
                  <a:pt x="108203" y="511446"/>
                </a:lnTo>
                <a:lnTo>
                  <a:pt x="110489" y="510614"/>
                </a:lnTo>
                <a:close/>
              </a:path>
              <a:path w="226694" h="664210">
                <a:moveTo>
                  <a:pt x="108530" y="532420"/>
                </a:moveTo>
                <a:lnTo>
                  <a:pt x="108203" y="531113"/>
                </a:lnTo>
                <a:lnTo>
                  <a:pt x="108203" y="531876"/>
                </a:lnTo>
                <a:lnTo>
                  <a:pt x="108530" y="532420"/>
                </a:lnTo>
                <a:close/>
              </a:path>
              <a:path w="226694" h="664210">
                <a:moveTo>
                  <a:pt x="108965" y="534161"/>
                </a:moveTo>
                <a:lnTo>
                  <a:pt x="108530" y="532420"/>
                </a:lnTo>
                <a:lnTo>
                  <a:pt x="108203" y="531876"/>
                </a:lnTo>
                <a:lnTo>
                  <a:pt x="108965" y="534161"/>
                </a:lnTo>
                <a:close/>
              </a:path>
              <a:path w="226694" h="664210">
                <a:moveTo>
                  <a:pt x="110489" y="535685"/>
                </a:moveTo>
                <a:lnTo>
                  <a:pt x="108965" y="534161"/>
                </a:lnTo>
                <a:lnTo>
                  <a:pt x="108203" y="531876"/>
                </a:lnTo>
                <a:lnTo>
                  <a:pt x="108203" y="534473"/>
                </a:lnTo>
                <a:lnTo>
                  <a:pt x="110489" y="535685"/>
                </a:lnTo>
                <a:close/>
              </a:path>
              <a:path w="226694" h="664210">
                <a:moveTo>
                  <a:pt x="110489" y="663701"/>
                </a:moveTo>
                <a:lnTo>
                  <a:pt x="110489" y="535685"/>
                </a:lnTo>
                <a:lnTo>
                  <a:pt x="108203" y="534473"/>
                </a:lnTo>
                <a:lnTo>
                  <a:pt x="108203" y="663701"/>
                </a:lnTo>
                <a:lnTo>
                  <a:pt x="110489" y="663701"/>
                </a:lnTo>
                <a:close/>
              </a:path>
              <a:path w="226694" h="664210">
                <a:moveTo>
                  <a:pt x="110489" y="490727"/>
                </a:moveTo>
                <a:lnTo>
                  <a:pt x="108965" y="492251"/>
                </a:lnTo>
                <a:lnTo>
                  <a:pt x="108530" y="493993"/>
                </a:lnTo>
                <a:lnTo>
                  <a:pt x="110489" y="490727"/>
                </a:lnTo>
                <a:close/>
              </a:path>
              <a:path w="226694" h="664210">
                <a:moveTo>
                  <a:pt x="110489" y="535685"/>
                </a:moveTo>
                <a:lnTo>
                  <a:pt x="108530" y="532420"/>
                </a:lnTo>
                <a:lnTo>
                  <a:pt x="108965" y="534161"/>
                </a:lnTo>
                <a:lnTo>
                  <a:pt x="110489" y="535685"/>
                </a:lnTo>
                <a:close/>
              </a:path>
              <a:path w="226694" h="664210">
                <a:moveTo>
                  <a:pt x="126422" y="30272"/>
                </a:moveTo>
                <a:lnTo>
                  <a:pt x="124968" y="31241"/>
                </a:lnTo>
                <a:lnTo>
                  <a:pt x="126183" y="30870"/>
                </a:lnTo>
                <a:lnTo>
                  <a:pt x="126422" y="30272"/>
                </a:lnTo>
                <a:close/>
              </a:path>
              <a:path w="226694" h="664210">
                <a:moveTo>
                  <a:pt x="126183" y="30870"/>
                </a:moveTo>
                <a:lnTo>
                  <a:pt x="124968" y="31241"/>
                </a:lnTo>
                <a:lnTo>
                  <a:pt x="124968" y="502157"/>
                </a:lnTo>
                <a:lnTo>
                  <a:pt x="125730" y="501395"/>
                </a:lnTo>
                <a:lnTo>
                  <a:pt x="125730" y="32003"/>
                </a:lnTo>
                <a:lnTo>
                  <a:pt x="126183" y="30870"/>
                </a:lnTo>
                <a:close/>
              </a:path>
              <a:path w="226694" h="664210">
                <a:moveTo>
                  <a:pt x="126563" y="30753"/>
                </a:moveTo>
                <a:lnTo>
                  <a:pt x="126183" y="30870"/>
                </a:lnTo>
                <a:lnTo>
                  <a:pt x="125730" y="32003"/>
                </a:lnTo>
                <a:lnTo>
                  <a:pt x="126563" y="30753"/>
                </a:lnTo>
                <a:close/>
              </a:path>
              <a:path w="226694" h="664210">
                <a:moveTo>
                  <a:pt x="127253" y="497585"/>
                </a:moveTo>
                <a:lnTo>
                  <a:pt x="127253" y="30542"/>
                </a:lnTo>
                <a:lnTo>
                  <a:pt x="126563" y="30753"/>
                </a:lnTo>
                <a:lnTo>
                  <a:pt x="125730" y="32003"/>
                </a:lnTo>
                <a:lnTo>
                  <a:pt x="125730" y="501395"/>
                </a:lnTo>
                <a:lnTo>
                  <a:pt x="126491" y="499871"/>
                </a:lnTo>
                <a:lnTo>
                  <a:pt x="127253" y="497585"/>
                </a:lnTo>
                <a:close/>
              </a:path>
              <a:path w="226694" h="664210">
                <a:moveTo>
                  <a:pt x="127253" y="29717"/>
                </a:moveTo>
                <a:lnTo>
                  <a:pt x="126422" y="30272"/>
                </a:lnTo>
                <a:lnTo>
                  <a:pt x="126183" y="30870"/>
                </a:lnTo>
                <a:lnTo>
                  <a:pt x="126563" y="30753"/>
                </a:lnTo>
                <a:lnTo>
                  <a:pt x="127253" y="29717"/>
                </a:lnTo>
                <a:close/>
              </a:path>
              <a:path w="226694" h="664210">
                <a:moveTo>
                  <a:pt x="127253" y="29717"/>
                </a:moveTo>
                <a:lnTo>
                  <a:pt x="127253" y="28193"/>
                </a:lnTo>
                <a:lnTo>
                  <a:pt x="126422" y="30272"/>
                </a:lnTo>
                <a:lnTo>
                  <a:pt x="127253" y="29717"/>
                </a:lnTo>
                <a:close/>
              </a:path>
              <a:path w="226694" h="664210">
                <a:moveTo>
                  <a:pt x="127253" y="30542"/>
                </a:moveTo>
                <a:lnTo>
                  <a:pt x="127253" y="29717"/>
                </a:lnTo>
                <a:lnTo>
                  <a:pt x="126563" y="30753"/>
                </a:lnTo>
                <a:lnTo>
                  <a:pt x="127253" y="30542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305927" y="3798061"/>
            <a:ext cx="11029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additional  models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717939" y="4080509"/>
            <a:ext cx="2628899" cy="3390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2713367" y="4075938"/>
            <a:ext cx="2638425" cy="348615"/>
          </a:xfrm>
          <a:custGeom>
            <a:avLst/>
            <a:gdLst/>
            <a:ahLst/>
            <a:cxnLst/>
            <a:rect l="l" t="t" r="r" b="b"/>
            <a:pathLst>
              <a:path w="2638425" h="348614">
                <a:moveTo>
                  <a:pt x="2638043" y="348234"/>
                </a:moveTo>
                <a:lnTo>
                  <a:pt x="2638043" y="0"/>
                </a:lnTo>
                <a:lnTo>
                  <a:pt x="0" y="0"/>
                </a:lnTo>
                <a:lnTo>
                  <a:pt x="0" y="348234"/>
                </a:lnTo>
                <a:lnTo>
                  <a:pt x="4572" y="348234"/>
                </a:lnTo>
                <a:lnTo>
                  <a:pt x="4571" y="9906"/>
                </a:lnTo>
                <a:lnTo>
                  <a:pt x="9143" y="4572"/>
                </a:lnTo>
                <a:lnTo>
                  <a:pt x="9143" y="9906"/>
                </a:lnTo>
                <a:lnTo>
                  <a:pt x="2628899" y="9906"/>
                </a:lnTo>
                <a:lnTo>
                  <a:pt x="2628899" y="4571"/>
                </a:lnTo>
                <a:lnTo>
                  <a:pt x="2633472" y="9906"/>
                </a:lnTo>
                <a:lnTo>
                  <a:pt x="2633472" y="348234"/>
                </a:lnTo>
                <a:lnTo>
                  <a:pt x="2638043" y="348234"/>
                </a:lnTo>
                <a:close/>
              </a:path>
              <a:path w="2638425" h="348614">
                <a:moveTo>
                  <a:pt x="9143" y="9906"/>
                </a:moveTo>
                <a:lnTo>
                  <a:pt x="9143" y="4572"/>
                </a:lnTo>
                <a:lnTo>
                  <a:pt x="4571" y="9906"/>
                </a:lnTo>
                <a:lnTo>
                  <a:pt x="9143" y="9906"/>
                </a:lnTo>
                <a:close/>
              </a:path>
              <a:path w="2638425" h="348614">
                <a:moveTo>
                  <a:pt x="9143" y="338327"/>
                </a:moveTo>
                <a:lnTo>
                  <a:pt x="9143" y="9906"/>
                </a:lnTo>
                <a:lnTo>
                  <a:pt x="4571" y="9906"/>
                </a:lnTo>
                <a:lnTo>
                  <a:pt x="4571" y="338327"/>
                </a:lnTo>
                <a:lnTo>
                  <a:pt x="9143" y="338327"/>
                </a:lnTo>
                <a:close/>
              </a:path>
              <a:path w="2638425" h="348614">
                <a:moveTo>
                  <a:pt x="2633472" y="338327"/>
                </a:moveTo>
                <a:lnTo>
                  <a:pt x="4571" y="338327"/>
                </a:lnTo>
                <a:lnTo>
                  <a:pt x="9143" y="343662"/>
                </a:lnTo>
                <a:lnTo>
                  <a:pt x="9144" y="348234"/>
                </a:lnTo>
                <a:lnTo>
                  <a:pt x="2628899" y="348234"/>
                </a:lnTo>
                <a:lnTo>
                  <a:pt x="2628899" y="343662"/>
                </a:lnTo>
                <a:lnTo>
                  <a:pt x="2633472" y="338327"/>
                </a:lnTo>
                <a:close/>
              </a:path>
              <a:path w="2638425" h="348614">
                <a:moveTo>
                  <a:pt x="9144" y="348234"/>
                </a:moveTo>
                <a:lnTo>
                  <a:pt x="9143" y="343662"/>
                </a:lnTo>
                <a:lnTo>
                  <a:pt x="4571" y="338327"/>
                </a:lnTo>
                <a:lnTo>
                  <a:pt x="4572" y="348234"/>
                </a:lnTo>
                <a:lnTo>
                  <a:pt x="9144" y="348234"/>
                </a:lnTo>
                <a:close/>
              </a:path>
              <a:path w="2638425" h="348614">
                <a:moveTo>
                  <a:pt x="2633472" y="9906"/>
                </a:moveTo>
                <a:lnTo>
                  <a:pt x="2628899" y="4571"/>
                </a:lnTo>
                <a:lnTo>
                  <a:pt x="2628899" y="9906"/>
                </a:lnTo>
                <a:lnTo>
                  <a:pt x="2633472" y="9906"/>
                </a:lnTo>
                <a:close/>
              </a:path>
              <a:path w="2638425" h="348614">
                <a:moveTo>
                  <a:pt x="2633472" y="338327"/>
                </a:moveTo>
                <a:lnTo>
                  <a:pt x="2633472" y="9906"/>
                </a:lnTo>
                <a:lnTo>
                  <a:pt x="2628899" y="9906"/>
                </a:lnTo>
                <a:lnTo>
                  <a:pt x="2628899" y="338327"/>
                </a:lnTo>
                <a:lnTo>
                  <a:pt x="2633472" y="338327"/>
                </a:lnTo>
                <a:close/>
              </a:path>
              <a:path w="2638425" h="348614">
                <a:moveTo>
                  <a:pt x="2633472" y="348234"/>
                </a:moveTo>
                <a:lnTo>
                  <a:pt x="2633472" y="338327"/>
                </a:lnTo>
                <a:lnTo>
                  <a:pt x="2628899" y="343662"/>
                </a:lnTo>
                <a:lnTo>
                  <a:pt x="2628899" y="348234"/>
                </a:lnTo>
                <a:lnTo>
                  <a:pt x="2633472" y="348234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43601" y="4626864"/>
            <a:ext cx="2631948" cy="838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439041" y="4621529"/>
            <a:ext cx="2642235" cy="13970"/>
          </a:xfrm>
          <a:custGeom>
            <a:avLst/>
            <a:gdLst/>
            <a:ahLst/>
            <a:cxnLst/>
            <a:rect l="l" t="t" r="r" b="b"/>
            <a:pathLst>
              <a:path w="2642234" h="13970">
                <a:moveTo>
                  <a:pt x="2641854" y="13716"/>
                </a:moveTo>
                <a:lnTo>
                  <a:pt x="2641854" y="0"/>
                </a:lnTo>
                <a:lnTo>
                  <a:pt x="0" y="0"/>
                </a:lnTo>
                <a:lnTo>
                  <a:pt x="0" y="13716"/>
                </a:lnTo>
                <a:lnTo>
                  <a:pt x="4571" y="13716"/>
                </a:lnTo>
                <a:lnTo>
                  <a:pt x="4571" y="9906"/>
                </a:lnTo>
                <a:lnTo>
                  <a:pt x="9143" y="5334"/>
                </a:lnTo>
                <a:lnTo>
                  <a:pt x="9143" y="9906"/>
                </a:lnTo>
                <a:lnTo>
                  <a:pt x="2631935" y="9906"/>
                </a:lnTo>
                <a:lnTo>
                  <a:pt x="2631935" y="5334"/>
                </a:lnTo>
                <a:lnTo>
                  <a:pt x="2636507" y="9906"/>
                </a:lnTo>
                <a:lnTo>
                  <a:pt x="2636507" y="13716"/>
                </a:lnTo>
                <a:lnTo>
                  <a:pt x="2641854" y="13716"/>
                </a:lnTo>
                <a:close/>
              </a:path>
              <a:path w="2642234" h="13970">
                <a:moveTo>
                  <a:pt x="9143" y="9906"/>
                </a:moveTo>
                <a:lnTo>
                  <a:pt x="9143" y="5334"/>
                </a:lnTo>
                <a:lnTo>
                  <a:pt x="4571" y="9906"/>
                </a:lnTo>
                <a:lnTo>
                  <a:pt x="9143" y="9906"/>
                </a:lnTo>
                <a:close/>
              </a:path>
              <a:path w="2642234" h="13970">
                <a:moveTo>
                  <a:pt x="9143" y="13716"/>
                </a:moveTo>
                <a:lnTo>
                  <a:pt x="9143" y="9906"/>
                </a:lnTo>
                <a:lnTo>
                  <a:pt x="4571" y="9906"/>
                </a:lnTo>
                <a:lnTo>
                  <a:pt x="4571" y="13716"/>
                </a:lnTo>
                <a:lnTo>
                  <a:pt x="9143" y="13716"/>
                </a:lnTo>
                <a:close/>
              </a:path>
              <a:path w="2642234" h="13970">
                <a:moveTo>
                  <a:pt x="2636507" y="9906"/>
                </a:moveTo>
                <a:lnTo>
                  <a:pt x="2631935" y="5334"/>
                </a:lnTo>
                <a:lnTo>
                  <a:pt x="2631935" y="9906"/>
                </a:lnTo>
                <a:lnTo>
                  <a:pt x="2636507" y="9906"/>
                </a:lnTo>
                <a:close/>
              </a:path>
              <a:path w="2642234" h="13970">
                <a:moveTo>
                  <a:pt x="2636507" y="13716"/>
                </a:moveTo>
                <a:lnTo>
                  <a:pt x="2636507" y="9906"/>
                </a:lnTo>
                <a:lnTo>
                  <a:pt x="2631935" y="9906"/>
                </a:lnTo>
                <a:lnTo>
                  <a:pt x="2631935" y="13716"/>
                </a:lnTo>
                <a:lnTo>
                  <a:pt x="2636507" y="13716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083181" y="3777996"/>
            <a:ext cx="226060" cy="795020"/>
          </a:xfrm>
          <a:custGeom>
            <a:avLst/>
            <a:gdLst/>
            <a:ahLst/>
            <a:cxnLst/>
            <a:rect l="l" t="t" r="r" b="b"/>
            <a:pathLst>
              <a:path w="226059" h="795020">
                <a:moveTo>
                  <a:pt x="100201" y="763144"/>
                </a:moveTo>
                <a:lnTo>
                  <a:pt x="80802" y="769627"/>
                </a:lnTo>
                <a:lnTo>
                  <a:pt x="51892" y="773568"/>
                </a:lnTo>
                <a:lnTo>
                  <a:pt x="22371" y="775343"/>
                </a:lnTo>
                <a:lnTo>
                  <a:pt x="0" y="775715"/>
                </a:lnTo>
                <a:lnTo>
                  <a:pt x="761" y="794765"/>
                </a:lnTo>
                <a:lnTo>
                  <a:pt x="25396" y="794337"/>
                </a:lnTo>
                <a:lnTo>
                  <a:pt x="57716" y="792203"/>
                </a:lnTo>
                <a:lnTo>
                  <a:pt x="89181" y="787350"/>
                </a:lnTo>
                <a:lnTo>
                  <a:pt x="99059" y="783507"/>
                </a:lnTo>
                <a:lnTo>
                  <a:pt x="99059" y="764286"/>
                </a:lnTo>
                <a:lnTo>
                  <a:pt x="100201" y="763144"/>
                </a:lnTo>
                <a:close/>
              </a:path>
              <a:path w="226059" h="795020">
                <a:moveTo>
                  <a:pt x="118109" y="259829"/>
                </a:moveTo>
                <a:lnTo>
                  <a:pt x="118109" y="0"/>
                </a:lnTo>
                <a:lnTo>
                  <a:pt x="99059" y="0"/>
                </a:lnTo>
                <a:lnTo>
                  <a:pt x="99059" y="265938"/>
                </a:lnTo>
                <a:lnTo>
                  <a:pt x="99822" y="268224"/>
                </a:lnTo>
                <a:lnTo>
                  <a:pt x="100583" y="269748"/>
                </a:lnTo>
                <a:lnTo>
                  <a:pt x="101346" y="270509"/>
                </a:lnTo>
                <a:lnTo>
                  <a:pt x="102095" y="272033"/>
                </a:lnTo>
                <a:lnTo>
                  <a:pt x="105143" y="275081"/>
                </a:lnTo>
                <a:lnTo>
                  <a:pt x="115824" y="278971"/>
                </a:lnTo>
                <a:lnTo>
                  <a:pt x="115824" y="259079"/>
                </a:lnTo>
                <a:lnTo>
                  <a:pt x="118109" y="259829"/>
                </a:lnTo>
                <a:close/>
              </a:path>
              <a:path w="226059" h="795020">
                <a:moveTo>
                  <a:pt x="216395" y="291083"/>
                </a:moveTo>
                <a:lnTo>
                  <a:pt x="159411" y="288459"/>
                </a:lnTo>
                <a:lnTo>
                  <a:pt x="122523" y="281410"/>
                </a:lnTo>
                <a:lnTo>
                  <a:pt x="108966" y="284988"/>
                </a:lnTo>
                <a:lnTo>
                  <a:pt x="108966" y="285750"/>
                </a:lnTo>
                <a:lnTo>
                  <a:pt x="108191" y="285750"/>
                </a:lnTo>
                <a:lnTo>
                  <a:pt x="105143" y="288036"/>
                </a:lnTo>
                <a:lnTo>
                  <a:pt x="104381" y="288036"/>
                </a:lnTo>
                <a:lnTo>
                  <a:pt x="104381" y="288798"/>
                </a:lnTo>
                <a:lnTo>
                  <a:pt x="101346" y="291845"/>
                </a:lnTo>
                <a:lnTo>
                  <a:pt x="99059" y="296417"/>
                </a:lnTo>
                <a:lnTo>
                  <a:pt x="99059" y="763526"/>
                </a:lnTo>
                <a:lnTo>
                  <a:pt x="100201" y="763144"/>
                </a:lnTo>
                <a:lnTo>
                  <a:pt x="100583" y="762762"/>
                </a:lnTo>
                <a:lnTo>
                  <a:pt x="100583" y="763016"/>
                </a:lnTo>
                <a:lnTo>
                  <a:pt x="101346" y="762762"/>
                </a:lnTo>
                <a:lnTo>
                  <a:pt x="101346" y="782618"/>
                </a:lnTo>
                <a:lnTo>
                  <a:pt x="111251" y="778763"/>
                </a:lnTo>
                <a:lnTo>
                  <a:pt x="112014" y="778763"/>
                </a:lnTo>
                <a:lnTo>
                  <a:pt x="115824" y="774953"/>
                </a:lnTo>
                <a:lnTo>
                  <a:pt x="115824" y="304038"/>
                </a:lnTo>
                <a:lnTo>
                  <a:pt x="117783" y="300772"/>
                </a:lnTo>
                <a:lnTo>
                  <a:pt x="118109" y="299465"/>
                </a:lnTo>
                <a:lnTo>
                  <a:pt x="118109" y="302312"/>
                </a:lnTo>
                <a:lnTo>
                  <a:pt x="140105" y="296488"/>
                </a:lnTo>
                <a:lnTo>
                  <a:pt x="166228" y="293065"/>
                </a:lnTo>
                <a:lnTo>
                  <a:pt x="192880" y="291505"/>
                </a:lnTo>
                <a:lnTo>
                  <a:pt x="216395" y="291083"/>
                </a:lnTo>
                <a:close/>
              </a:path>
              <a:path w="226059" h="795020">
                <a:moveTo>
                  <a:pt x="100466" y="763055"/>
                </a:moveTo>
                <a:lnTo>
                  <a:pt x="100201" y="763144"/>
                </a:lnTo>
                <a:lnTo>
                  <a:pt x="99059" y="764286"/>
                </a:lnTo>
                <a:lnTo>
                  <a:pt x="100306" y="763454"/>
                </a:lnTo>
                <a:lnTo>
                  <a:pt x="100466" y="763055"/>
                </a:lnTo>
                <a:close/>
              </a:path>
              <a:path w="226059" h="795020">
                <a:moveTo>
                  <a:pt x="100306" y="763454"/>
                </a:moveTo>
                <a:lnTo>
                  <a:pt x="99059" y="764286"/>
                </a:lnTo>
                <a:lnTo>
                  <a:pt x="99059" y="766571"/>
                </a:lnTo>
                <a:lnTo>
                  <a:pt x="100306" y="763454"/>
                </a:lnTo>
                <a:close/>
              </a:path>
              <a:path w="226059" h="795020">
                <a:moveTo>
                  <a:pt x="101346" y="782618"/>
                </a:moveTo>
                <a:lnTo>
                  <a:pt x="101346" y="762762"/>
                </a:lnTo>
                <a:lnTo>
                  <a:pt x="100306" y="763454"/>
                </a:lnTo>
                <a:lnTo>
                  <a:pt x="99059" y="766571"/>
                </a:lnTo>
                <a:lnTo>
                  <a:pt x="99059" y="783507"/>
                </a:lnTo>
                <a:lnTo>
                  <a:pt x="101346" y="782618"/>
                </a:lnTo>
                <a:close/>
              </a:path>
              <a:path w="226059" h="795020">
                <a:moveTo>
                  <a:pt x="100583" y="762762"/>
                </a:moveTo>
                <a:lnTo>
                  <a:pt x="100201" y="763144"/>
                </a:lnTo>
                <a:lnTo>
                  <a:pt x="100466" y="763055"/>
                </a:lnTo>
                <a:lnTo>
                  <a:pt x="100583" y="762762"/>
                </a:lnTo>
                <a:close/>
              </a:path>
              <a:path w="226059" h="795020">
                <a:moveTo>
                  <a:pt x="101346" y="762762"/>
                </a:moveTo>
                <a:lnTo>
                  <a:pt x="100466" y="763055"/>
                </a:lnTo>
                <a:lnTo>
                  <a:pt x="100306" y="763454"/>
                </a:lnTo>
                <a:lnTo>
                  <a:pt x="101346" y="762762"/>
                </a:lnTo>
                <a:close/>
              </a:path>
              <a:path w="226059" h="795020">
                <a:moveTo>
                  <a:pt x="100583" y="763016"/>
                </a:moveTo>
                <a:lnTo>
                  <a:pt x="100583" y="762762"/>
                </a:lnTo>
                <a:lnTo>
                  <a:pt x="100466" y="763055"/>
                </a:lnTo>
                <a:close/>
              </a:path>
              <a:path w="226059" h="795020">
                <a:moveTo>
                  <a:pt x="216395" y="272033"/>
                </a:moveTo>
                <a:lnTo>
                  <a:pt x="192673" y="271331"/>
                </a:lnTo>
                <a:lnTo>
                  <a:pt x="164938" y="269852"/>
                </a:lnTo>
                <a:lnTo>
                  <a:pt x="137581" y="266215"/>
                </a:lnTo>
                <a:lnTo>
                  <a:pt x="115824" y="259079"/>
                </a:lnTo>
                <a:lnTo>
                  <a:pt x="117348" y="260603"/>
                </a:lnTo>
                <a:lnTo>
                  <a:pt x="118109" y="262127"/>
                </a:lnTo>
                <a:lnTo>
                  <a:pt x="118109" y="279803"/>
                </a:lnTo>
                <a:lnTo>
                  <a:pt x="122523" y="281410"/>
                </a:lnTo>
                <a:lnTo>
                  <a:pt x="135010" y="278115"/>
                </a:lnTo>
                <a:lnTo>
                  <a:pt x="162071" y="274248"/>
                </a:lnTo>
                <a:lnTo>
                  <a:pt x="189436" y="272513"/>
                </a:lnTo>
                <a:lnTo>
                  <a:pt x="216395" y="272033"/>
                </a:lnTo>
                <a:close/>
              </a:path>
              <a:path w="226059" h="795020">
                <a:moveTo>
                  <a:pt x="117538" y="261366"/>
                </a:moveTo>
                <a:lnTo>
                  <a:pt x="117348" y="260603"/>
                </a:lnTo>
                <a:lnTo>
                  <a:pt x="115824" y="259079"/>
                </a:lnTo>
                <a:lnTo>
                  <a:pt x="117538" y="261366"/>
                </a:lnTo>
                <a:close/>
              </a:path>
              <a:path w="226059" h="795020">
                <a:moveTo>
                  <a:pt x="118109" y="279803"/>
                </a:moveTo>
                <a:lnTo>
                  <a:pt x="118109" y="263651"/>
                </a:lnTo>
                <a:lnTo>
                  <a:pt x="117538" y="261366"/>
                </a:lnTo>
                <a:lnTo>
                  <a:pt x="115824" y="259079"/>
                </a:lnTo>
                <a:lnTo>
                  <a:pt x="115824" y="278971"/>
                </a:lnTo>
                <a:lnTo>
                  <a:pt x="118109" y="279803"/>
                </a:lnTo>
                <a:close/>
              </a:path>
              <a:path w="226059" h="795020">
                <a:moveTo>
                  <a:pt x="117783" y="300772"/>
                </a:moveTo>
                <a:lnTo>
                  <a:pt x="115824" y="304038"/>
                </a:lnTo>
                <a:lnTo>
                  <a:pt x="117348" y="302513"/>
                </a:lnTo>
                <a:lnTo>
                  <a:pt x="117783" y="300772"/>
                </a:lnTo>
                <a:close/>
              </a:path>
              <a:path w="226059" h="795020">
                <a:moveTo>
                  <a:pt x="118109" y="769619"/>
                </a:moveTo>
                <a:lnTo>
                  <a:pt x="118109" y="302312"/>
                </a:lnTo>
                <a:lnTo>
                  <a:pt x="117348" y="302513"/>
                </a:lnTo>
                <a:lnTo>
                  <a:pt x="115824" y="304038"/>
                </a:lnTo>
                <a:lnTo>
                  <a:pt x="115824" y="774953"/>
                </a:lnTo>
                <a:lnTo>
                  <a:pt x="116585" y="773429"/>
                </a:lnTo>
                <a:lnTo>
                  <a:pt x="116585" y="771905"/>
                </a:lnTo>
                <a:lnTo>
                  <a:pt x="117348" y="770381"/>
                </a:lnTo>
                <a:lnTo>
                  <a:pt x="118109" y="769619"/>
                </a:lnTo>
                <a:close/>
              </a:path>
              <a:path w="226059" h="795020">
                <a:moveTo>
                  <a:pt x="118109" y="262127"/>
                </a:moveTo>
                <a:lnTo>
                  <a:pt x="117348" y="260603"/>
                </a:lnTo>
                <a:lnTo>
                  <a:pt x="117538" y="261366"/>
                </a:lnTo>
                <a:lnTo>
                  <a:pt x="118109" y="262127"/>
                </a:lnTo>
                <a:close/>
              </a:path>
              <a:path w="226059" h="795020">
                <a:moveTo>
                  <a:pt x="118109" y="300227"/>
                </a:moveTo>
                <a:lnTo>
                  <a:pt x="117783" y="300772"/>
                </a:lnTo>
                <a:lnTo>
                  <a:pt x="117348" y="302513"/>
                </a:lnTo>
                <a:lnTo>
                  <a:pt x="118109" y="300227"/>
                </a:lnTo>
                <a:close/>
              </a:path>
              <a:path w="226059" h="795020">
                <a:moveTo>
                  <a:pt x="118109" y="301751"/>
                </a:moveTo>
                <a:lnTo>
                  <a:pt x="118109" y="300227"/>
                </a:lnTo>
                <a:lnTo>
                  <a:pt x="117348" y="302513"/>
                </a:lnTo>
                <a:lnTo>
                  <a:pt x="118109" y="301751"/>
                </a:lnTo>
                <a:close/>
              </a:path>
              <a:path w="226059" h="795020">
                <a:moveTo>
                  <a:pt x="118109" y="302312"/>
                </a:moveTo>
                <a:lnTo>
                  <a:pt x="118109" y="301751"/>
                </a:lnTo>
                <a:lnTo>
                  <a:pt x="117348" y="302513"/>
                </a:lnTo>
                <a:lnTo>
                  <a:pt x="118109" y="302312"/>
                </a:lnTo>
                <a:close/>
              </a:path>
              <a:path w="226059" h="795020">
                <a:moveTo>
                  <a:pt x="118109" y="263651"/>
                </a:moveTo>
                <a:lnTo>
                  <a:pt x="118109" y="262127"/>
                </a:lnTo>
                <a:lnTo>
                  <a:pt x="117538" y="261366"/>
                </a:lnTo>
                <a:lnTo>
                  <a:pt x="118109" y="263651"/>
                </a:lnTo>
                <a:close/>
              </a:path>
              <a:path w="226059" h="795020">
                <a:moveTo>
                  <a:pt x="118109" y="300227"/>
                </a:moveTo>
                <a:lnTo>
                  <a:pt x="118109" y="299465"/>
                </a:lnTo>
                <a:lnTo>
                  <a:pt x="117783" y="300772"/>
                </a:lnTo>
                <a:lnTo>
                  <a:pt x="118109" y="300227"/>
                </a:lnTo>
                <a:close/>
              </a:path>
              <a:path w="226059" h="795020">
                <a:moveTo>
                  <a:pt x="225551" y="286512"/>
                </a:moveTo>
                <a:lnTo>
                  <a:pt x="225551" y="275843"/>
                </a:lnTo>
                <a:lnTo>
                  <a:pt x="221742" y="272033"/>
                </a:lnTo>
                <a:lnTo>
                  <a:pt x="216395" y="272033"/>
                </a:lnTo>
                <a:lnTo>
                  <a:pt x="189436" y="272513"/>
                </a:lnTo>
                <a:lnTo>
                  <a:pt x="162071" y="274248"/>
                </a:lnTo>
                <a:lnTo>
                  <a:pt x="135010" y="278115"/>
                </a:lnTo>
                <a:lnTo>
                  <a:pt x="122523" y="281410"/>
                </a:lnTo>
                <a:lnTo>
                  <a:pt x="129250" y="283859"/>
                </a:lnTo>
                <a:lnTo>
                  <a:pt x="159411" y="288459"/>
                </a:lnTo>
                <a:lnTo>
                  <a:pt x="189436" y="290320"/>
                </a:lnTo>
                <a:lnTo>
                  <a:pt x="192880" y="290443"/>
                </a:lnTo>
                <a:lnTo>
                  <a:pt x="216395" y="291083"/>
                </a:lnTo>
                <a:lnTo>
                  <a:pt x="221742" y="291083"/>
                </a:lnTo>
                <a:lnTo>
                  <a:pt x="225551" y="286512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428373" y="4080509"/>
            <a:ext cx="2632710" cy="339090"/>
          </a:xfrm>
          <a:custGeom>
            <a:avLst/>
            <a:gdLst/>
            <a:ahLst/>
            <a:cxnLst/>
            <a:rect l="l" t="t" r="r" b="b"/>
            <a:pathLst>
              <a:path w="2632709" h="339089">
                <a:moveTo>
                  <a:pt x="0" y="0"/>
                </a:moveTo>
                <a:lnTo>
                  <a:pt x="0" y="339090"/>
                </a:lnTo>
                <a:lnTo>
                  <a:pt x="2632710" y="339089"/>
                </a:lnTo>
                <a:lnTo>
                  <a:pt x="26327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23801" y="4075938"/>
            <a:ext cx="2642235" cy="348615"/>
          </a:xfrm>
          <a:custGeom>
            <a:avLst/>
            <a:gdLst/>
            <a:ahLst/>
            <a:cxnLst/>
            <a:rect l="l" t="t" r="r" b="b"/>
            <a:pathLst>
              <a:path w="2642234" h="348614">
                <a:moveTo>
                  <a:pt x="2641854" y="348234"/>
                </a:moveTo>
                <a:lnTo>
                  <a:pt x="2641854" y="0"/>
                </a:lnTo>
                <a:lnTo>
                  <a:pt x="0" y="0"/>
                </a:lnTo>
                <a:lnTo>
                  <a:pt x="0" y="348234"/>
                </a:lnTo>
                <a:lnTo>
                  <a:pt x="4572" y="348234"/>
                </a:lnTo>
                <a:lnTo>
                  <a:pt x="4571" y="9906"/>
                </a:lnTo>
                <a:lnTo>
                  <a:pt x="9143" y="4572"/>
                </a:lnTo>
                <a:lnTo>
                  <a:pt x="9143" y="9906"/>
                </a:lnTo>
                <a:lnTo>
                  <a:pt x="2631935" y="9906"/>
                </a:lnTo>
                <a:lnTo>
                  <a:pt x="2631935" y="4572"/>
                </a:lnTo>
                <a:lnTo>
                  <a:pt x="2637269" y="9906"/>
                </a:lnTo>
                <a:lnTo>
                  <a:pt x="2637269" y="348234"/>
                </a:lnTo>
                <a:lnTo>
                  <a:pt x="2641854" y="348234"/>
                </a:lnTo>
                <a:close/>
              </a:path>
              <a:path w="2642234" h="348614">
                <a:moveTo>
                  <a:pt x="9143" y="9906"/>
                </a:moveTo>
                <a:lnTo>
                  <a:pt x="9143" y="4572"/>
                </a:lnTo>
                <a:lnTo>
                  <a:pt x="4571" y="9906"/>
                </a:lnTo>
                <a:lnTo>
                  <a:pt x="9143" y="9906"/>
                </a:lnTo>
                <a:close/>
              </a:path>
              <a:path w="2642234" h="348614">
                <a:moveTo>
                  <a:pt x="9143" y="338328"/>
                </a:moveTo>
                <a:lnTo>
                  <a:pt x="9143" y="9906"/>
                </a:lnTo>
                <a:lnTo>
                  <a:pt x="4571" y="9906"/>
                </a:lnTo>
                <a:lnTo>
                  <a:pt x="4571" y="338328"/>
                </a:lnTo>
                <a:lnTo>
                  <a:pt x="9143" y="338328"/>
                </a:lnTo>
                <a:close/>
              </a:path>
              <a:path w="2642234" h="348614">
                <a:moveTo>
                  <a:pt x="2637269" y="338327"/>
                </a:moveTo>
                <a:lnTo>
                  <a:pt x="4571" y="338328"/>
                </a:lnTo>
                <a:lnTo>
                  <a:pt x="9143" y="343662"/>
                </a:lnTo>
                <a:lnTo>
                  <a:pt x="9144" y="348234"/>
                </a:lnTo>
                <a:lnTo>
                  <a:pt x="2631935" y="348234"/>
                </a:lnTo>
                <a:lnTo>
                  <a:pt x="2631935" y="343662"/>
                </a:lnTo>
                <a:lnTo>
                  <a:pt x="2637269" y="338327"/>
                </a:lnTo>
                <a:close/>
              </a:path>
              <a:path w="2642234" h="348614">
                <a:moveTo>
                  <a:pt x="9144" y="348234"/>
                </a:moveTo>
                <a:lnTo>
                  <a:pt x="9143" y="343662"/>
                </a:lnTo>
                <a:lnTo>
                  <a:pt x="4571" y="338328"/>
                </a:lnTo>
                <a:lnTo>
                  <a:pt x="4572" y="348234"/>
                </a:lnTo>
                <a:lnTo>
                  <a:pt x="9144" y="348234"/>
                </a:lnTo>
                <a:close/>
              </a:path>
              <a:path w="2642234" h="348614">
                <a:moveTo>
                  <a:pt x="2637269" y="9906"/>
                </a:moveTo>
                <a:lnTo>
                  <a:pt x="2631935" y="4572"/>
                </a:lnTo>
                <a:lnTo>
                  <a:pt x="2631935" y="9906"/>
                </a:lnTo>
                <a:lnTo>
                  <a:pt x="2637269" y="9906"/>
                </a:lnTo>
                <a:close/>
              </a:path>
              <a:path w="2642234" h="348614">
                <a:moveTo>
                  <a:pt x="2637269" y="338327"/>
                </a:moveTo>
                <a:lnTo>
                  <a:pt x="2637269" y="9906"/>
                </a:lnTo>
                <a:lnTo>
                  <a:pt x="2631935" y="9906"/>
                </a:lnTo>
                <a:lnTo>
                  <a:pt x="2631935" y="338327"/>
                </a:lnTo>
                <a:lnTo>
                  <a:pt x="2637269" y="338327"/>
                </a:lnTo>
                <a:close/>
              </a:path>
              <a:path w="2642234" h="348614">
                <a:moveTo>
                  <a:pt x="2637269" y="348234"/>
                </a:moveTo>
                <a:lnTo>
                  <a:pt x="2637269" y="338327"/>
                </a:lnTo>
                <a:lnTo>
                  <a:pt x="2631935" y="343662"/>
                </a:lnTo>
                <a:lnTo>
                  <a:pt x="2631935" y="348234"/>
                </a:lnTo>
                <a:lnTo>
                  <a:pt x="2637269" y="348234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5710567" y="4107434"/>
            <a:ext cx="20675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Calculate heat</a:t>
            </a:r>
            <a:r>
              <a:rPr dirty="0" sz="1600" spc="-6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transfer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428373" y="3777996"/>
            <a:ext cx="2632710" cy="174625"/>
          </a:xfrm>
          <a:custGeom>
            <a:avLst/>
            <a:gdLst/>
            <a:ahLst/>
            <a:cxnLst/>
            <a:rect l="l" t="t" r="r" b="b"/>
            <a:pathLst>
              <a:path w="2632709" h="174625">
                <a:moveTo>
                  <a:pt x="0" y="0"/>
                </a:moveTo>
                <a:lnTo>
                  <a:pt x="0" y="174498"/>
                </a:lnTo>
                <a:lnTo>
                  <a:pt x="2632710" y="174498"/>
                </a:lnTo>
                <a:lnTo>
                  <a:pt x="2632710" y="0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423801" y="3777996"/>
            <a:ext cx="2642235" cy="180340"/>
          </a:xfrm>
          <a:custGeom>
            <a:avLst/>
            <a:gdLst/>
            <a:ahLst/>
            <a:cxnLst/>
            <a:rect l="l" t="t" r="r" b="b"/>
            <a:pathLst>
              <a:path w="2642234" h="180339">
                <a:moveTo>
                  <a:pt x="9143" y="169926"/>
                </a:moveTo>
                <a:lnTo>
                  <a:pt x="9143" y="0"/>
                </a:lnTo>
                <a:lnTo>
                  <a:pt x="0" y="0"/>
                </a:lnTo>
                <a:lnTo>
                  <a:pt x="0" y="179832"/>
                </a:lnTo>
                <a:lnTo>
                  <a:pt x="4572" y="179832"/>
                </a:lnTo>
                <a:lnTo>
                  <a:pt x="4571" y="169926"/>
                </a:lnTo>
                <a:lnTo>
                  <a:pt x="9143" y="169926"/>
                </a:lnTo>
                <a:close/>
              </a:path>
              <a:path w="2642234" h="180339">
                <a:moveTo>
                  <a:pt x="2637269" y="169925"/>
                </a:moveTo>
                <a:lnTo>
                  <a:pt x="4571" y="169926"/>
                </a:lnTo>
                <a:lnTo>
                  <a:pt x="9143" y="174498"/>
                </a:lnTo>
                <a:lnTo>
                  <a:pt x="9143" y="179832"/>
                </a:lnTo>
                <a:lnTo>
                  <a:pt x="2631935" y="179831"/>
                </a:lnTo>
                <a:lnTo>
                  <a:pt x="2631935" y="174498"/>
                </a:lnTo>
                <a:lnTo>
                  <a:pt x="2637269" y="169925"/>
                </a:lnTo>
                <a:close/>
              </a:path>
              <a:path w="2642234" h="180339">
                <a:moveTo>
                  <a:pt x="9143" y="179832"/>
                </a:moveTo>
                <a:lnTo>
                  <a:pt x="9143" y="174498"/>
                </a:lnTo>
                <a:lnTo>
                  <a:pt x="4571" y="169926"/>
                </a:lnTo>
                <a:lnTo>
                  <a:pt x="4572" y="179832"/>
                </a:lnTo>
                <a:lnTo>
                  <a:pt x="9143" y="179832"/>
                </a:lnTo>
                <a:close/>
              </a:path>
              <a:path w="2642234" h="180339">
                <a:moveTo>
                  <a:pt x="2641854" y="179831"/>
                </a:moveTo>
                <a:lnTo>
                  <a:pt x="2641854" y="0"/>
                </a:lnTo>
                <a:lnTo>
                  <a:pt x="2631935" y="0"/>
                </a:lnTo>
                <a:lnTo>
                  <a:pt x="2631935" y="169925"/>
                </a:lnTo>
                <a:lnTo>
                  <a:pt x="2637269" y="169925"/>
                </a:lnTo>
                <a:lnTo>
                  <a:pt x="2637269" y="179831"/>
                </a:lnTo>
                <a:lnTo>
                  <a:pt x="2641854" y="179831"/>
                </a:lnTo>
                <a:close/>
              </a:path>
              <a:path w="2642234" h="180339">
                <a:moveTo>
                  <a:pt x="2637269" y="179831"/>
                </a:moveTo>
                <a:lnTo>
                  <a:pt x="2637269" y="169925"/>
                </a:lnTo>
                <a:lnTo>
                  <a:pt x="2631935" y="174498"/>
                </a:lnTo>
                <a:lnTo>
                  <a:pt x="2631935" y="179831"/>
                </a:lnTo>
                <a:lnTo>
                  <a:pt x="2637269" y="179831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677027" y="3641090"/>
            <a:ext cx="213550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Calculate moving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mesh</a:t>
            </a:r>
            <a:endParaRPr sz="16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790067" y="3894582"/>
            <a:ext cx="114300" cy="23698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790067" y="4400550"/>
            <a:ext cx="114300" cy="2346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2717939" y="3777996"/>
            <a:ext cx="2628900" cy="188595"/>
          </a:xfrm>
          <a:custGeom>
            <a:avLst/>
            <a:gdLst/>
            <a:ahLst/>
            <a:cxnLst/>
            <a:rect l="l" t="t" r="r" b="b"/>
            <a:pathLst>
              <a:path w="2628900" h="188595">
                <a:moveTo>
                  <a:pt x="0" y="0"/>
                </a:moveTo>
                <a:lnTo>
                  <a:pt x="0" y="188213"/>
                </a:lnTo>
                <a:lnTo>
                  <a:pt x="2628899" y="188213"/>
                </a:lnTo>
                <a:lnTo>
                  <a:pt x="26288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713367" y="3777996"/>
            <a:ext cx="2638425" cy="193040"/>
          </a:xfrm>
          <a:custGeom>
            <a:avLst/>
            <a:gdLst/>
            <a:ahLst/>
            <a:cxnLst/>
            <a:rect l="l" t="t" r="r" b="b"/>
            <a:pathLst>
              <a:path w="2638425" h="193039">
                <a:moveTo>
                  <a:pt x="9143" y="182879"/>
                </a:moveTo>
                <a:lnTo>
                  <a:pt x="9143" y="0"/>
                </a:lnTo>
                <a:lnTo>
                  <a:pt x="0" y="0"/>
                </a:lnTo>
                <a:lnTo>
                  <a:pt x="0" y="192786"/>
                </a:lnTo>
                <a:lnTo>
                  <a:pt x="4571" y="192786"/>
                </a:lnTo>
                <a:lnTo>
                  <a:pt x="4571" y="182879"/>
                </a:lnTo>
                <a:lnTo>
                  <a:pt x="9143" y="182879"/>
                </a:lnTo>
                <a:close/>
              </a:path>
              <a:path w="2638425" h="193039">
                <a:moveTo>
                  <a:pt x="2633472" y="182879"/>
                </a:moveTo>
                <a:lnTo>
                  <a:pt x="4571" y="182879"/>
                </a:lnTo>
                <a:lnTo>
                  <a:pt x="9143" y="188213"/>
                </a:lnTo>
                <a:lnTo>
                  <a:pt x="9144" y="192786"/>
                </a:lnTo>
                <a:lnTo>
                  <a:pt x="2628899" y="192786"/>
                </a:lnTo>
                <a:lnTo>
                  <a:pt x="2628899" y="188213"/>
                </a:lnTo>
                <a:lnTo>
                  <a:pt x="2633472" y="182879"/>
                </a:lnTo>
                <a:close/>
              </a:path>
              <a:path w="2638425" h="193039">
                <a:moveTo>
                  <a:pt x="9144" y="192786"/>
                </a:moveTo>
                <a:lnTo>
                  <a:pt x="9143" y="188213"/>
                </a:lnTo>
                <a:lnTo>
                  <a:pt x="4571" y="182879"/>
                </a:lnTo>
                <a:lnTo>
                  <a:pt x="4571" y="192786"/>
                </a:lnTo>
                <a:lnTo>
                  <a:pt x="9144" y="192786"/>
                </a:lnTo>
                <a:close/>
              </a:path>
              <a:path w="2638425" h="193039">
                <a:moveTo>
                  <a:pt x="2638043" y="192786"/>
                </a:moveTo>
                <a:lnTo>
                  <a:pt x="2638043" y="0"/>
                </a:lnTo>
                <a:lnTo>
                  <a:pt x="2628899" y="0"/>
                </a:lnTo>
                <a:lnTo>
                  <a:pt x="2628899" y="182879"/>
                </a:lnTo>
                <a:lnTo>
                  <a:pt x="2633472" y="182879"/>
                </a:lnTo>
                <a:lnTo>
                  <a:pt x="2633472" y="192786"/>
                </a:lnTo>
                <a:lnTo>
                  <a:pt x="2638043" y="192786"/>
                </a:lnTo>
                <a:close/>
              </a:path>
              <a:path w="2638425" h="193039">
                <a:moveTo>
                  <a:pt x="2633472" y="192786"/>
                </a:moveTo>
                <a:lnTo>
                  <a:pt x="2633472" y="182879"/>
                </a:lnTo>
                <a:lnTo>
                  <a:pt x="2628899" y="188213"/>
                </a:lnTo>
                <a:lnTo>
                  <a:pt x="2628899" y="192786"/>
                </a:lnTo>
                <a:lnTo>
                  <a:pt x="2633472" y="192786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2964307" y="3654044"/>
            <a:ext cx="213423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Calculate object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motion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717939" y="4628388"/>
            <a:ext cx="2628899" cy="68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713367" y="4623815"/>
            <a:ext cx="2638425" cy="11430"/>
          </a:xfrm>
          <a:custGeom>
            <a:avLst/>
            <a:gdLst/>
            <a:ahLst/>
            <a:cxnLst/>
            <a:rect l="l" t="t" r="r" b="b"/>
            <a:pathLst>
              <a:path w="2638425" h="11429">
                <a:moveTo>
                  <a:pt x="2638043" y="11430"/>
                </a:moveTo>
                <a:lnTo>
                  <a:pt x="2638043" y="0"/>
                </a:lnTo>
                <a:lnTo>
                  <a:pt x="0" y="0"/>
                </a:lnTo>
                <a:lnTo>
                  <a:pt x="0" y="11430"/>
                </a:lnTo>
                <a:lnTo>
                  <a:pt x="4571" y="11430"/>
                </a:lnTo>
                <a:lnTo>
                  <a:pt x="4571" y="9906"/>
                </a:lnTo>
                <a:lnTo>
                  <a:pt x="9143" y="4572"/>
                </a:lnTo>
                <a:lnTo>
                  <a:pt x="9143" y="9906"/>
                </a:lnTo>
                <a:lnTo>
                  <a:pt x="2628899" y="9906"/>
                </a:lnTo>
                <a:lnTo>
                  <a:pt x="2628899" y="4572"/>
                </a:lnTo>
                <a:lnTo>
                  <a:pt x="2633472" y="9906"/>
                </a:lnTo>
                <a:lnTo>
                  <a:pt x="2633472" y="11430"/>
                </a:lnTo>
                <a:lnTo>
                  <a:pt x="2638043" y="11430"/>
                </a:lnTo>
                <a:close/>
              </a:path>
              <a:path w="2638425" h="11429">
                <a:moveTo>
                  <a:pt x="9143" y="9906"/>
                </a:moveTo>
                <a:lnTo>
                  <a:pt x="9143" y="4572"/>
                </a:lnTo>
                <a:lnTo>
                  <a:pt x="4571" y="9906"/>
                </a:lnTo>
                <a:lnTo>
                  <a:pt x="9143" y="9906"/>
                </a:lnTo>
                <a:close/>
              </a:path>
              <a:path w="2638425" h="11429">
                <a:moveTo>
                  <a:pt x="9143" y="11430"/>
                </a:moveTo>
                <a:lnTo>
                  <a:pt x="9143" y="9906"/>
                </a:lnTo>
                <a:lnTo>
                  <a:pt x="4571" y="9906"/>
                </a:lnTo>
                <a:lnTo>
                  <a:pt x="4571" y="11430"/>
                </a:lnTo>
                <a:lnTo>
                  <a:pt x="9143" y="11430"/>
                </a:lnTo>
                <a:close/>
              </a:path>
              <a:path w="2638425" h="11429">
                <a:moveTo>
                  <a:pt x="2633472" y="9906"/>
                </a:moveTo>
                <a:lnTo>
                  <a:pt x="2628899" y="4572"/>
                </a:lnTo>
                <a:lnTo>
                  <a:pt x="2628899" y="9906"/>
                </a:lnTo>
                <a:lnTo>
                  <a:pt x="2633472" y="9906"/>
                </a:lnTo>
                <a:close/>
              </a:path>
              <a:path w="2638425" h="11429">
                <a:moveTo>
                  <a:pt x="2633472" y="11430"/>
                </a:moveTo>
                <a:lnTo>
                  <a:pt x="2633472" y="9906"/>
                </a:lnTo>
                <a:lnTo>
                  <a:pt x="2628899" y="9906"/>
                </a:lnTo>
                <a:lnTo>
                  <a:pt x="2628899" y="11430"/>
                </a:lnTo>
                <a:lnTo>
                  <a:pt x="2633472" y="11430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993527" y="4419600"/>
            <a:ext cx="114300" cy="2156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993527" y="3915155"/>
            <a:ext cx="114300" cy="2164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420759" y="3777996"/>
            <a:ext cx="118110" cy="363220"/>
          </a:xfrm>
          <a:custGeom>
            <a:avLst/>
            <a:gdLst/>
            <a:ahLst/>
            <a:cxnLst/>
            <a:rect l="l" t="t" r="r" b="b"/>
            <a:pathLst>
              <a:path w="118110" h="363220">
                <a:moveTo>
                  <a:pt x="19050" y="331509"/>
                </a:moveTo>
                <a:lnTo>
                  <a:pt x="19050" y="0"/>
                </a:lnTo>
                <a:lnTo>
                  <a:pt x="0" y="0"/>
                </a:lnTo>
                <a:lnTo>
                  <a:pt x="0" y="337565"/>
                </a:lnTo>
                <a:lnTo>
                  <a:pt x="762" y="338327"/>
                </a:lnTo>
                <a:lnTo>
                  <a:pt x="1524" y="339851"/>
                </a:lnTo>
                <a:lnTo>
                  <a:pt x="1524" y="341375"/>
                </a:lnTo>
                <a:lnTo>
                  <a:pt x="2286" y="342900"/>
                </a:lnTo>
                <a:lnTo>
                  <a:pt x="6096" y="346709"/>
                </a:lnTo>
                <a:lnTo>
                  <a:pt x="6858" y="346709"/>
                </a:lnTo>
                <a:lnTo>
                  <a:pt x="16764" y="350566"/>
                </a:lnTo>
                <a:lnTo>
                  <a:pt x="16764" y="330707"/>
                </a:lnTo>
                <a:lnTo>
                  <a:pt x="17526" y="330975"/>
                </a:lnTo>
                <a:lnTo>
                  <a:pt x="17526" y="330707"/>
                </a:lnTo>
                <a:lnTo>
                  <a:pt x="17937" y="331119"/>
                </a:lnTo>
                <a:lnTo>
                  <a:pt x="19050" y="331509"/>
                </a:lnTo>
                <a:close/>
              </a:path>
              <a:path w="118110" h="363220">
                <a:moveTo>
                  <a:pt x="17803" y="331400"/>
                </a:moveTo>
                <a:lnTo>
                  <a:pt x="17650" y="331018"/>
                </a:lnTo>
                <a:lnTo>
                  <a:pt x="16764" y="330707"/>
                </a:lnTo>
                <a:lnTo>
                  <a:pt x="17803" y="331400"/>
                </a:lnTo>
                <a:close/>
              </a:path>
              <a:path w="118110" h="363220">
                <a:moveTo>
                  <a:pt x="19050" y="351456"/>
                </a:moveTo>
                <a:lnTo>
                  <a:pt x="19050" y="334517"/>
                </a:lnTo>
                <a:lnTo>
                  <a:pt x="17803" y="331400"/>
                </a:lnTo>
                <a:lnTo>
                  <a:pt x="16764" y="330707"/>
                </a:lnTo>
                <a:lnTo>
                  <a:pt x="16764" y="350566"/>
                </a:lnTo>
                <a:lnTo>
                  <a:pt x="19050" y="351456"/>
                </a:lnTo>
                <a:close/>
              </a:path>
              <a:path w="118110" h="363220">
                <a:moveTo>
                  <a:pt x="17937" y="331119"/>
                </a:moveTo>
                <a:lnTo>
                  <a:pt x="17526" y="330707"/>
                </a:lnTo>
                <a:lnTo>
                  <a:pt x="17650" y="331018"/>
                </a:lnTo>
                <a:lnTo>
                  <a:pt x="17937" y="331119"/>
                </a:lnTo>
                <a:close/>
              </a:path>
              <a:path w="118110" h="363220">
                <a:moveTo>
                  <a:pt x="17650" y="331018"/>
                </a:moveTo>
                <a:lnTo>
                  <a:pt x="17526" y="330707"/>
                </a:lnTo>
                <a:lnTo>
                  <a:pt x="17526" y="330975"/>
                </a:lnTo>
                <a:close/>
              </a:path>
              <a:path w="118110" h="363220">
                <a:moveTo>
                  <a:pt x="19050" y="332231"/>
                </a:moveTo>
                <a:lnTo>
                  <a:pt x="17937" y="331119"/>
                </a:lnTo>
                <a:lnTo>
                  <a:pt x="17650" y="331018"/>
                </a:lnTo>
                <a:lnTo>
                  <a:pt x="17803" y="331400"/>
                </a:lnTo>
                <a:lnTo>
                  <a:pt x="19050" y="332231"/>
                </a:lnTo>
                <a:close/>
              </a:path>
              <a:path w="118110" h="363220">
                <a:moveTo>
                  <a:pt x="19050" y="334517"/>
                </a:moveTo>
                <a:lnTo>
                  <a:pt x="19050" y="332231"/>
                </a:lnTo>
                <a:lnTo>
                  <a:pt x="17803" y="331400"/>
                </a:lnTo>
                <a:lnTo>
                  <a:pt x="19050" y="334517"/>
                </a:lnTo>
                <a:close/>
              </a:path>
              <a:path w="118110" h="363220">
                <a:moveTo>
                  <a:pt x="118110" y="343662"/>
                </a:moveTo>
                <a:lnTo>
                  <a:pt x="96104" y="343261"/>
                </a:lnTo>
                <a:lnTo>
                  <a:pt x="66003" y="341561"/>
                </a:lnTo>
                <a:lnTo>
                  <a:pt x="36619" y="337673"/>
                </a:lnTo>
                <a:lnTo>
                  <a:pt x="17937" y="331119"/>
                </a:lnTo>
                <a:lnTo>
                  <a:pt x="19050" y="332231"/>
                </a:lnTo>
                <a:lnTo>
                  <a:pt x="19050" y="351456"/>
                </a:lnTo>
                <a:lnTo>
                  <a:pt x="29006" y="355332"/>
                </a:lnTo>
                <a:lnTo>
                  <a:pt x="60393" y="360168"/>
                </a:lnTo>
                <a:lnTo>
                  <a:pt x="92634" y="362276"/>
                </a:lnTo>
                <a:lnTo>
                  <a:pt x="117348" y="362712"/>
                </a:lnTo>
                <a:lnTo>
                  <a:pt x="118110" y="343662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139323" y="3366008"/>
            <a:ext cx="11029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0195" marR="5080" indent="-27813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additional  models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68759" y="5355335"/>
            <a:ext cx="2631935" cy="1371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464187" y="5350764"/>
            <a:ext cx="2642235" cy="142240"/>
          </a:xfrm>
          <a:custGeom>
            <a:avLst/>
            <a:gdLst/>
            <a:ahLst/>
            <a:cxnLst/>
            <a:rect l="l" t="t" r="r" b="b"/>
            <a:pathLst>
              <a:path w="2642234" h="142239">
                <a:moveTo>
                  <a:pt x="2641854" y="141732"/>
                </a:moveTo>
                <a:lnTo>
                  <a:pt x="2641854" y="0"/>
                </a:lnTo>
                <a:lnTo>
                  <a:pt x="0" y="0"/>
                </a:lnTo>
                <a:lnTo>
                  <a:pt x="0" y="141732"/>
                </a:lnTo>
                <a:lnTo>
                  <a:pt x="4572" y="141732"/>
                </a:lnTo>
                <a:lnTo>
                  <a:pt x="4572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2632710" y="9144"/>
                </a:lnTo>
                <a:lnTo>
                  <a:pt x="2632710" y="4572"/>
                </a:lnTo>
                <a:lnTo>
                  <a:pt x="2637281" y="9144"/>
                </a:lnTo>
                <a:lnTo>
                  <a:pt x="2637281" y="141732"/>
                </a:lnTo>
                <a:lnTo>
                  <a:pt x="2641854" y="141732"/>
                </a:lnTo>
                <a:close/>
              </a:path>
              <a:path w="2642234" h="142239">
                <a:moveTo>
                  <a:pt x="9906" y="9144"/>
                </a:moveTo>
                <a:lnTo>
                  <a:pt x="9906" y="4572"/>
                </a:lnTo>
                <a:lnTo>
                  <a:pt x="4572" y="9144"/>
                </a:lnTo>
                <a:lnTo>
                  <a:pt x="9906" y="9144"/>
                </a:lnTo>
                <a:close/>
              </a:path>
              <a:path w="2642234" h="142239">
                <a:moveTo>
                  <a:pt x="9906" y="141732"/>
                </a:moveTo>
                <a:lnTo>
                  <a:pt x="9906" y="9144"/>
                </a:lnTo>
                <a:lnTo>
                  <a:pt x="4572" y="9144"/>
                </a:lnTo>
                <a:lnTo>
                  <a:pt x="4572" y="141732"/>
                </a:lnTo>
                <a:lnTo>
                  <a:pt x="9906" y="141732"/>
                </a:lnTo>
                <a:close/>
              </a:path>
              <a:path w="2642234" h="142239">
                <a:moveTo>
                  <a:pt x="2637281" y="9144"/>
                </a:moveTo>
                <a:lnTo>
                  <a:pt x="2632710" y="4572"/>
                </a:lnTo>
                <a:lnTo>
                  <a:pt x="2632710" y="9144"/>
                </a:lnTo>
                <a:lnTo>
                  <a:pt x="2637281" y="9144"/>
                </a:lnTo>
                <a:close/>
              </a:path>
              <a:path w="2642234" h="142239">
                <a:moveTo>
                  <a:pt x="2637281" y="141732"/>
                </a:moveTo>
                <a:lnTo>
                  <a:pt x="2637281" y="9144"/>
                </a:lnTo>
                <a:lnTo>
                  <a:pt x="2632710" y="9144"/>
                </a:lnTo>
                <a:lnTo>
                  <a:pt x="2632710" y="141732"/>
                </a:lnTo>
                <a:lnTo>
                  <a:pt x="2637281" y="141732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993527" y="4995671"/>
            <a:ext cx="114300" cy="497205"/>
          </a:xfrm>
          <a:custGeom>
            <a:avLst/>
            <a:gdLst/>
            <a:ahLst/>
            <a:cxnLst/>
            <a:rect l="l" t="t" r="r" b="b"/>
            <a:pathLst>
              <a:path w="114300" h="497204">
                <a:moveTo>
                  <a:pt x="114300" y="11430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close/>
              </a:path>
              <a:path w="114300" h="497204">
                <a:moveTo>
                  <a:pt x="76200" y="114300"/>
                </a:moveTo>
                <a:lnTo>
                  <a:pt x="76200" y="95250"/>
                </a:lnTo>
                <a:lnTo>
                  <a:pt x="38100" y="95250"/>
                </a:lnTo>
                <a:lnTo>
                  <a:pt x="38100" y="114300"/>
                </a:lnTo>
                <a:lnTo>
                  <a:pt x="76200" y="114300"/>
                </a:lnTo>
                <a:close/>
              </a:path>
              <a:path w="114300" h="497204">
                <a:moveTo>
                  <a:pt x="76200" y="496824"/>
                </a:moveTo>
                <a:lnTo>
                  <a:pt x="76200" y="114300"/>
                </a:lnTo>
                <a:lnTo>
                  <a:pt x="38100" y="114300"/>
                </a:lnTo>
                <a:lnTo>
                  <a:pt x="38100" y="496824"/>
                </a:lnTo>
                <a:lnTo>
                  <a:pt x="76200" y="496824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43601" y="4635246"/>
            <a:ext cx="2631948" cy="57530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439041" y="4635246"/>
            <a:ext cx="2642235" cy="581025"/>
          </a:xfrm>
          <a:custGeom>
            <a:avLst/>
            <a:gdLst/>
            <a:ahLst/>
            <a:cxnLst/>
            <a:rect l="l" t="t" r="r" b="b"/>
            <a:pathLst>
              <a:path w="2642234" h="581025">
                <a:moveTo>
                  <a:pt x="9143" y="571500"/>
                </a:moveTo>
                <a:lnTo>
                  <a:pt x="9143" y="0"/>
                </a:lnTo>
                <a:lnTo>
                  <a:pt x="0" y="0"/>
                </a:lnTo>
                <a:lnTo>
                  <a:pt x="0" y="580644"/>
                </a:lnTo>
                <a:lnTo>
                  <a:pt x="4571" y="580644"/>
                </a:lnTo>
                <a:lnTo>
                  <a:pt x="4571" y="571500"/>
                </a:lnTo>
                <a:lnTo>
                  <a:pt x="9143" y="571500"/>
                </a:lnTo>
                <a:close/>
              </a:path>
              <a:path w="2642234" h="581025">
                <a:moveTo>
                  <a:pt x="2636507" y="571500"/>
                </a:moveTo>
                <a:lnTo>
                  <a:pt x="4571" y="571500"/>
                </a:lnTo>
                <a:lnTo>
                  <a:pt x="9143" y="576072"/>
                </a:lnTo>
                <a:lnTo>
                  <a:pt x="9143" y="580644"/>
                </a:lnTo>
                <a:lnTo>
                  <a:pt x="2631935" y="580643"/>
                </a:lnTo>
                <a:lnTo>
                  <a:pt x="2631935" y="576071"/>
                </a:lnTo>
                <a:lnTo>
                  <a:pt x="2636507" y="571500"/>
                </a:lnTo>
                <a:close/>
              </a:path>
              <a:path w="2642234" h="581025">
                <a:moveTo>
                  <a:pt x="9143" y="580644"/>
                </a:moveTo>
                <a:lnTo>
                  <a:pt x="9143" y="576072"/>
                </a:lnTo>
                <a:lnTo>
                  <a:pt x="4571" y="571500"/>
                </a:lnTo>
                <a:lnTo>
                  <a:pt x="4571" y="580644"/>
                </a:lnTo>
                <a:lnTo>
                  <a:pt x="9143" y="580644"/>
                </a:lnTo>
                <a:close/>
              </a:path>
              <a:path w="2642234" h="581025">
                <a:moveTo>
                  <a:pt x="2641854" y="580643"/>
                </a:moveTo>
                <a:lnTo>
                  <a:pt x="2641854" y="0"/>
                </a:lnTo>
                <a:lnTo>
                  <a:pt x="2631935" y="0"/>
                </a:lnTo>
                <a:lnTo>
                  <a:pt x="2631935" y="571500"/>
                </a:lnTo>
                <a:lnTo>
                  <a:pt x="2636507" y="571500"/>
                </a:lnTo>
                <a:lnTo>
                  <a:pt x="2636507" y="580643"/>
                </a:lnTo>
                <a:lnTo>
                  <a:pt x="2641854" y="580643"/>
                </a:lnTo>
                <a:close/>
              </a:path>
              <a:path w="2642234" h="581025">
                <a:moveTo>
                  <a:pt x="2636507" y="580643"/>
                </a:moveTo>
                <a:lnTo>
                  <a:pt x="2636507" y="571500"/>
                </a:lnTo>
                <a:lnTo>
                  <a:pt x="2631935" y="576071"/>
                </a:lnTo>
                <a:lnTo>
                  <a:pt x="2631935" y="580643"/>
                </a:lnTo>
                <a:lnTo>
                  <a:pt x="2636507" y="580643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11403" y="5211317"/>
            <a:ext cx="114300" cy="2346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717939" y="4635246"/>
            <a:ext cx="2628899" cy="3322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713367" y="4635246"/>
            <a:ext cx="2638425" cy="337185"/>
          </a:xfrm>
          <a:custGeom>
            <a:avLst/>
            <a:gdLst/>
            <a:ahLst/>
            <a:cxnLst/>
            <a:rect l="l" t="t" r="r" b="b"/>
            <a:pathLst>
              <a:path w="2638425" h="337185">
                <a:moveTo>
                  <a:pt x="9143" y="326898"/>
                </a:moveTo>
                <a:lnTo>
                  <a:pt x="9143" y="0"/>
                </a:lnTo>
                <a:lnTo>
                  <a:pt x="0" y="0"/>
                </a:lnTo>
                <a:lnTo>
                  <a:pt x="0" y="336803"/>
                </a:lnTo>
                <a:lnTo>
                  <a:pt x="4571" y="336803"/>
                </a:lnTo>
                <a:lnTo>
                  <a:pt x="4571" y="326898"/>
                </a:lnTo>
                <a:lnTo>
                  <a:pt x="9143" y="326898"/>
                </a:lnTo>
                <a:close/>
              </a:path>
              <a:path w="2638425" h="337185">
                <a:moveTo>
                  <a:pt x="2633472" y="326898"/>
                </a:moveTo>
                <a:lnTo>
                  <a:pt x="4571" y="326898"/>
                </a:lnTo>
                <a:lnTo>
                  <a:pt x="9143" y="332231"/>
                </a:lnTo>
                <a:lnTo>
                  <a:pt x="9143" y="336803"/>
                </a:lnTo>
                <a:lnTo>
                  <a:pt x="2628899" y="336803"/>
                </a:lnTo>
                <a:lnTo>
                  <a:pt x="2628899" y="332232"/>
                </a:lnTo>
                <a:lnTo>
                  <a:pt x="2633472" y="326898"/>
                </a:lnTo>
                <a:close/>
              </a:path>
              <a:path w="2638425" h="337185">
                <a:moveTo>
                  <a:pt x="9143" y="336803"/>
                </a:moveTo>
                <a:lnTo>
                  <a:pt x="9143" y="332231"/>
                </a:lnTo>
                <a:lnTo>
                  <a:pt x="4571" y="326898"/>
                </a:lnTo>
                <a:lnTo>
                  <a:pt x="4571" y="336803"/>
                </a:lnTo>
                <a:lnTo>
                  <a:pt x="9143" y="336803"/>
                </a:lnTo>
                <a:close/>
              </a:path>
              <a:path w="2638425" h="337185">
                <a:moveTo>
                  <a:pt x="2638043" y="336803"/>
                </a:moveTo>
                <a:lnTo>
                  <a:pt x="2638043" y="0"/>
                </a:lnTo>
                <a:lnTo>
                  <a:pt x="2628899" y="0"/>
                </a:lnTo>
                <a:lnTo>
                  <a:pt x="2628899" y="326898"/>
                </a:lnTo>
                <a:lnTo>
                  <a:pt x="2633472" y="326898"/>
                </a:lnTo>
                <a:lnTo>
                  <a:pt x="2633472" y="336803"/>
                </a:lnTo>
                <a:lnTo>
                  <a:pt x="2638043" y="336803"/>
                </a:lnTo>
                <a:close/>
              </a:path>
              <a:path w="2638425" h="337185">
                <a:moveTo>
                  <a:pt x="2633472" y="336803"/>
                </a:moveTo>
                <a:lnTo>
                  <a:pt x="2633472" y="326898"/>
                </a:lnTo>
                <a:lnTo>
                  <a:pt x="2628899" y="332232"/>
                </a:lnTo>
                <a:lnTo>
                  <a:pt x="2628899" y="336803"/>
                </a:lnTo>
                <a:lnTo>
                  <a:pt x="2633472" y="336803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2907919" y="4107434"/>
            <a:ext cx="2246630" cy="817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Calculate particle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motion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algn="ctr" marL="1270">
              <a:lnSpc>
                <a:spcPct val="100000"/>
              </a:lnSpc>
            </a:pPr>
            <a:r>
              <a:rPr dirty="0" sz="1600" spc="-5">
                <a:latin typeface="Arial"/>
                <a:cs typeface="Arial"/>
              </a:rPr>
              <a:t>Fetch CFD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031627" y="463524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 h="0">
                <a:moveTo>
                  <a:pt x="38100" y="0"/>
                </a:moveTo>
                <a:lnTo>
                  <a:pt x="0" y="0"/>
                </a:lnTo>
                <a:lnTo>
                  <a:pt x="38100" y="0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468759" y="5492496"/>
            <a:ext cx="2631935" cy="20116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464187" y="5492496"/>
            <a:ext cx="2642235" cy="205740"/>
          </a:xfrm>
          <a:custGeom>
            <a:avLst/>
            <a:gdLst/>
            <a:ahLst/>
            <a:cxnLst/>
            <a:rect l="l" t="t" r="r" b="b"/>
            <a:pathLst>
              <a:path w="2642234" h="205739">
                <a:moveTo>
                  <a:pt x="9906" y="196596"/>
                </a:moveTo>
                <a:lnTo>
                  <a:pt x="9906" y="0"/>
                </a:lnTo>
                <a:lnTo>
                  <a:pt x="0" y="0"/>
                </a:lnTo>
                <a:lnTo>
                  <a:pt x="0" y="205740"/>
                </a:lnTo>
                <a:lnTo>
                  <a:pt x="4572" y="205740"/>
                </a:lnTo>
                <a:lnTo>
                  <a:pt x="4572" y="196596"/>
                </a:lnTo>
                <a:lnTo>
                  <a:pt x="9906" y="196596"/>
                </a:lnTo>
                <a:close/>
              </a:path>
              <a:path w="2642234" h="205739">
                <a:moveTo>
                  <a:pt x="2637281" y="196595"/>
                </a:moveTo>
                <a:lnTo>
                  <a:pt x="4572" y="196596"/>
                </a:lnTo>
                <a:lnTo>
                  <a:pt x="9906" y="201168"/>
                </a:lnTo>
                <a:lnTo>
                  <a:pt x="9906" y="205740"/>
                </a:lnTo>
                <a:lnTo>
                  <a:pt x="2632710" y="205739"/>
                </a:lnTo>
                <a:lnTo>
                  <a:pt x="2632710" y="201167"/>
                </a:lnTo>
                <a:lnTo>
                  <a:pt x="2637281" y="196595"/>
                </a:lnTo>
                <a:close/>
              </a:path>
              <a:path w="2642234" h="205739">
                <a:moveTo>
                  <a:pt x="9906" y="205740"/>
                </a:moveTo>
                <a:lnTo>
                  <a:pt x="9906" y="201168"/>
                </a:lnTo>
                <a:lnTo>
                  <a:pt x="4572" y="196596"/>
                </a:lnTo>
                <a:lnTo>
                  <a:pt x="4572" y="205740"/>
                </a:lnTo>
                <a:lnTo>
                  <a:pt x="9906" y="205740"/>
                </a:lnTo>
                <a:close/>
              </a:path>
              <a:path w="2642234" h="205739">
                <a:moveTo>
                  <a:pt x="2641854" y="205739"/>
                </a:moveTo>
                <a:lnTo>
                  <a:pt x="2641854" y="0"/>
                </a:lnTo>
                <a:lnTo>
                  <a:pt x="2632710" y="0"/>
                </a:lnTo>
                <a:lnTo>
                  <a:pt x="2632710" y="196595"/>
                </a:lnTo>
                <a:lnTo>
                  <a:pt x="2637281" y="196595"/>
                </a:lnTo>
                <a:lnTo>
                  <a:pt x="2637281" y="205739"/>
                </a:lnTo>
                <a:lnTo>
                  <a:pt x="2641854" y="205739"/>
                </a:lnTo>
                <a:close/>
              </a:path>
              <a:path w="2642234" h="205739">
                <a:moveTo>
                  <a:pt x="2637281" y="205739"/>
                </a:moveTo>
                <a:lnTo>
                  <a:pt x="2637281" y="196595"/>
                </a:lnTo>
                <a:lnTo>
                  <a:pt x="2632710" y="201167"/>
                </a:lnTo>
                <a:lnTo>
                  <a:pt x="2632710" y="205739"/>
                </a:lnTo>
                <a:lnTo>
                  <a:pt x="2637281" y="205739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5607697" y="4653026"/>
            <a:ext cx="2304415" cy="9982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latin typeface="Arial"/>
                <a:cs typeface="Arial"/>
              </a:rPr>
              <a:t>Calculate volume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fraction  and momentum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coupling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algn="ctr" marL="50800">
              <a:lnSpc>
                <a:spcPct val="100000"/>
              </a:lnSpc>
            </a:pPr>
            <a:r>
              <a:rPr dirty="0" sz="1600" spc="-15">
                <a:latin typeface="Arial"/>
                <a:cs typeface="Arial"/>
              </a:rPr>
              <a:t>Transfer </a:t>
            </a:r>
            <a:r>
              <a:rPr dirty="0" sz="1600" spc="-5">
                <a:latin typeface="Arial"/>
                <a:cs typeface="Arial"/>
              </a:rPr>
              <a:t>data to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993527" y="5492496"/>
            <a:ext cx="114300" cy="20802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3265296" y="5525516"/>
            <a:ext cx="5213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start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988193" y="5643371"/>
            <a:ext cx="2816860" cy="298450"/>
          </a:xfrm>
          <a:custGeom>
            <a:avLst/>
            <a:gdLst/>
            <a:ahLst/>
            <a:cxnLst/>
            <a:rect l="l" t="t" r="r" b="b"/>
            <a:pathLst>
              <a:path w="2816859" h="298450">
                <a:moveTo>
                  <a:pt x="114300" y="116586"/>
                </a:moveTo>
                <a:lnTo>
                  <a:pt x="62484" y="0"/>
                </a:lnTo>
                <a:lnTo>
                  <a:pt x="0" y="111251"/>
                </a:lnTo>
                <a:lnTo>
                  <a:pt x="38788" y="113062"/>
                </a:lnTo>
                <a:lnTo>
                  <a:pt x="38862" y="95250"/>
                </a:lnTo>
                <a:lnTo>
                  <a:pt x="76962" y="95250"/>
                </a:lnTo>
                <a:lnTo>
                  <a:pt x="76962" y="114843"/>
                </a:lnTo>
                <a:lnTo>
                  <a:pt x="114300" y="116586"/>
                </a:lnTo>
                <a:close/>
              </a:path>
              <a:path w="2816859" h="298450">
                <a:moveTo>
                  <a:pt x="76880" y="114839"/>
                </a:moveTo>
                <a:lnTo>
                  <a:pt x="38788" y="113062"/>
                </a:lnTo>
                <a:lnTo>
                  <a:pt x="38100" y="278891"/>
                </a:lnTo>
                <a:lnTo>
                  <a:pt x="38100" y="284225"/>
                </a:lnTo>
                <a:lnTo>
                  <a:pt x="40386" y="288798"/>
                </a:lnTo>
                <a:lnTo>
                  <a:pt x="43434" y="292607"/>
                </a:lnTo>
                <a:lnTo>
                  <a:pt x="47244" y="295655"/>
                </a:lnTo>
                <a:lnTo>
                  <a:pt x="51816" y="297941"/>
                </a:lnTo>
                <a:lnTo>
                  <a:pt x="57150" y="297941"/>
                </a:lnTo>
                <a:lnTo>
                  <a:pt x="57150" y="259841"/>
                </a:lnTo>
                <a:lnTo>
                  <a:pt x="76279" y="259841"/>
                </a:lnTo>
                <a:lnTo>
                  <a:pt x="76880" y="114839"/>
                </a:lnTo>
                <a:close/>
              </a:path>
              <a:path w="2816859" h="298450">
                <a:moveTo>
                  <a:pt x="76962" y="95250"/>
                </a:moveTo>
                <a:lnTo>
                  <a:pt x="38862" y="95250"/>
                </a:lnTo>
                <a:lnTo>
                  <a:pt x="38788" y="113062"/>
                </a:lnTo>
                <a:lnTo>
                  <a:pt x="76880" y="114839"/>
                </a:lnTo>
                <a:lnTo>
                  <a:pt x="76962" y="95250"/>
                </a:lnTo>
                <a:close/>
              </a:path>
              <a:path w="2816859" h="298450">
                <a:moveTo>
                  <a:pt x="76279" y="259841"/>
                </a:moveTo>
                <a:lnTo>
                  <a:pt x="57150" y="259841"/>
                </a:lnTo>
                <a:lnTo>
                  <a:pt x="76200" y="278891"/>
                </a:lnTo>
                <a:lnTo>
                  <a:pt x="76279" y="259841"/>
                </a:lnTo>
                <a:close/>
              </a:path>
              <a:path w="2816859" h="298450">
                <a:moveTo>
                  <a:pt x="2797302" y="259841"/>
                </a:moveTo>
                <a:lnTo>
                  <a:pt x="76279" y="259841"/>
                </a:lnTo>
                <a:lnTo>
                  <a:pt x="76200" y="278891"/>
                </a:lnTo>
                <a:lnTo>
                  <a:pt x="57150" y="259841"/>
                </a:lnTo>
                <a:lnTo>
                  <a:pt x="57150" y="297941"/>
                </a:lnTo>
                <a:lnTo>
                  <a:pt x="2778252" y="297941"/>
                </a:lnTo>
                <a:lnTo>
                  <a:pt x="2778252" y="278891"/>
                </a:lnTo>
                <a:lnTo>
                  <a:pt x="2797302" y="259841"/>
                </a:lnTo>
                <a:close/>
              </a:path>
              <a:path w="2816859" h="298450">
                <a:moveTo>
                  <a:pt x="76962" y="114843"/>
                </a:moveTo>
                <a:lnTo>
                  <a:pt x="76962" y="95250"/>
                </a:lnTo>
                <a:lnTo>
                  <a:pt x="76880" y="114839"/>
                </a:lnTo>
                <a:close/>
              </a:path>
              <a:path w="2816859" h="298450">
                <a:moveTo>
                  <a:pt x="2816352" y="278891"/>
                </a:moveTo>
                <a:lnTo>
                  <a:pt x="2816352" y="50291"/>
                </a:lnTo>
                <a:lnTo>
                  <a:pt x="2778252" y="50291"/>
                </a:lnTo>
                <a:lnTo>
                  <a:pt x="2778252" y="259841"/>
                </a:lnTo>
                <a:lnTo>
                  <a:pt x="2797302" y="259841"/>
                </a:lnTo>
                <a:lnTo>
                  <a:pt x="2797302" y="297941"/>
                </a:lnTo>
                <a:lnTo>
                  <a:pt x="2804452" y="296465"/>
                </a:lnTo>
                <a:lnTo>
                  <a:pt x="2810536" y="292417"/>
                </a:lnTo>
                <a:lnTo>
                  <a:pt x="2814766" y="286369"/>
                </a:lnTo>
                <a:lnTo>
                  <a:pt x="2816352" y="278891"/>
                </a:lnTo>
                <a:close/>
              </a:path>
              <a:path w="2816859" h="298450">
                <a:moveTo>
                  <a:pt x="2797302" y="297941"/>
                </a:moveTo>
                <a:lnTo>
                  <a:pt x="2797302" y="259841"/>
                </a:lnTo>
                <a:lnTo>
                  <a:pt x="2778252" y="278891"/>
                </a:lnTo>
                <a:lnTo>
                  <a:pt x="2778252" y="297941"/>
                </a:lnTo>
                <a:lnTo>
                  <a:pt x="2797302" y="297941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671176" y="5745898"/>
            <a:ext cx="1082538" cy="9441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26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38106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Application</a:t>
            </a:r>
            <a:r>
              <a:rPr dirty="0" sz="2400" spc="-25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Example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000000"/>
                </a:solidFill>
              </a:rPr>
              <a:t>Soil Sampling with</a:t>
            </a:r>
            <a:r>
              <a:rPr dirty="0" sz="2400" spc="-114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“Mole”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499733" y="2508504"/>
            <a:ext cx="1860283" cy="412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83799" y="2508504"/>
            <a:ext cx="1860283" cy="412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12476" y="1659128"/>
            <a:ext cx="8447405" cy="1102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13100" algn="l"/>
              </a:tabLst>
            </a:pPr>
            <a:r>
              <a:rPr dirty="0" u="heavy" sz="1800" spc="-5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moving</a:t>
            </a:r>
            <a:r>
              <a:rPr dirty="0" u="heavy" sz="1800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-5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mesh</a:t>
            </a:r>
            <a:r>
              <a:rPr dirty="0" u="heavy" sz="1800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800" spc="-5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application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:	coupling </a:t>
            </a: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of </a:t>
            </a:r>
            <a:r>
              <a:rPr dirty="0" sz="1800" spc="-20" b="1">
                <a:solidFill>
                  <a:srgbClr val="003D82"/>
                </a:solidFill>
                <a:latin typeface="Arial"/>
                <a:cs typeface="Arial"/>
              </a:rPr>
              <a:t>Temperature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and </a:t>
            </a:r>
            <a:r>
              <a:rPr dirty="0" sz="1800" b="1">
                <a:solidFill>
                  <a:srgbClr val="003D82"/>
                </a:solidFill>
                <a:latin typeface="Arial"/>
                <a:cs typeface="Arial"/>
              </a:rPr>
              <a:t>object</a:t>
            </a:r>
            <a:r>
              <a:rPr dirty="0" sz="1800" spc="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003D82"/>
                </a:solidFill>
                <a:latin typeface="Arial"/>
                <a:cs typeface="Arial"/>
              </a:rPr>
              <a:t>motion</a:t>
            </a:r>
            <a:r>
              <a:rPr dirty="0" u="heavy" sz="1800" b="1">
                <a:solidFill>
                  <a:srgbClr val="003D82"/>
                </a:solidFill>
                <a:uFill>
                  <a:solidFill>
                    <a:srgbClr val="003D81"/>
                  </a:solidFill>
                </a:uFill>
                <a:latin typeface="Arial"/>
                <a:cs typeface="Arial"/>
              </a:rPr>
              <a:t> </a:t>
            </a:r>
            <a:endParaRPr sz="1800">
              <a:latin typeface="Arial"/>
              <a:cs typeface="Arial"/>
            </a:endParaRPr>
          </a:p>
          <a:p>
            <a:pPr marL="193040">
              <a:lnSpc>
                <a:spcPct val="100000"/>
              </a:lnSpc>
              <a:spcBef>
                <a:spcPts val="1700"/>
              </a:spcBef>
              <a:tabLst>
                <a:tab pos="2936240" algn="l"/>
                <a:tab pos="5680075" algn="l"/>
              </a:tabLst>
            </a:pPr>
            <a:r>
              <a:rPr dirty="0" sz="1600" spc="-5" b="1">
                <a:latin typeface="Arial"/>
                <a:cs typeface="Arial"/>
              </a:rPr>
              <a:t>uniform</a:t>
            </a:r>
            <a:r>
              <a:rPr dirty="0" sz="1600" spc="1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lattice	bonds</a:t>
            </a:r>
            <a:r>
              <a:rPr dirty="0" sz="1600" spc="-1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break	mole</a:t>
            </a:r>
            <a:r>
              <a:rPr dirty="0" sz="160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moves</a:t>
            </a:r>
            <a:endParaRPr sz="16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780"/>
              </a:spcBef>
            </a:pPr>
            <a:r>
              <a:rPr dirty="0" sz="1600" spc="-5" b="1">
                <a:latin typeface="Arial"/>
                <a:cs typeface="Arial"/>
              </a:rPr>
              <a:t>heated</a:t>
            </a:r>
            <a:r>
              <a:rPr dirty="0" sz="1600" spc="-9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mole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02422" y="2912662"/>
            <a:ext cx="184785" cy="0"/>
          </a:xfrm>
          <a:custGeom>
            <a:avLst/>
            <a:gdLst/>
            <a:ahLst/>
            <a:cxnLst/>
            <a:rect l="l" t="t" r="r" b="b"/>
            <a:pathLst>
              <a:path w="184785" h="0">
                <a:moveTo>
                  <a:pt x="0" y="0"/>
                </a:moveTo>
                <a:lnTo>
                  <a:pt x="184742" y="0"/>
                </a:lnTo>
              </a:path>
            </a:pathLst>
          </a:custGeom>
          <a:ln w="1616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01419" y="2505455"/>
            <a:ext cx="0" cy="415290"/>
          </a:xfrm>
          <a:custGeom>
            <a:avLst/>
            <a:gdLst/>
            <a:ahLst/>
            <a:cxnLst/>
            <a:rect l="l" t="t" r="r" b="b"/>
            <a:pathLst>
              <a:path w="0" h="415289">
                <a:moveTo>
                  <a:pt x="0" y="0"/>
                </a:moveTo>
                <a:lnTo>
                  <a:pt x="0" y="415289"/>
                </a:lnTo>
              </a:path>
            </a:pathLst>
          </a:custGeom>
          <a:ln w="350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093093" y="2505455"/>
            <a:ext cx="0" cy="415290"/>
          </a:xfrm>
          <a:custGeom>
            <a:avLst/>
            <a:gdLst/>
            <a:ahLst/>
            <a:cxnLst/>
            <a:rect l="l" t="t" r="r" b="b"/>
            <a:pathLst>
              <a:path w="0" h="415289">
                <a:moveTo>
                  <a:pt x="0" y="0"/>
                </a:moveTo>
                <a:lnTo>
                  <a:pt x="0" y="415289"/>
                </a:lnTo>
              </a:path>
            </a:pathLst>
          </a:custGeom>
          <a:ln w="3505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499733" y="2920745"/>
            <a:ext cx="1860283" cy="8572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83799" y="2920745"/>
            <a:ext cx="1860283" cy="8572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830965" y="2920745"/>
            <a:ext cx="527685" cy="508634"/>
          </a:xfrm>
          <a:custGeom>
            <a:avLst/>
            <a:gdLst/>
            <a:ahLst/>
            <a:cxnLst/>
            <a:rect l="l" t="t" r="r" b="b"/>
            <a:pathLst>
              <a:path w="527685" h="508635">
                <a:moveTo>
                  <a:pt x="527303" y="231647"/>
                </a:moveTo>
                <a:lnTo>
                  <a:pt x="520406" y="189333"/>
                </a:lnTo>
                <a:lnTo>
                  <a:pt x="508920" y="151016"/>
                </a:lnTo>
                <a:lnTo>
                  <a:pt x="473971" y="86320"/>
                </a:lnTo>
                <a:lnTo>
                  <a:pt x="426036" y="37452"/>
                </a:lnTo>
                <a:lnTo>
                  <a:pt x="368695" y="4306"/>
                </a:lnTo>
                <a:lnTo>
                  <a:pt x="356199" y="0"/>
                </a:lnTo>
                <a:lnTo>
                  <a:pt x="171456" y="0"/>
                </a:lnTo>
                <a:lnTo>
                  <a:pt x="116829" y="26817"/>
                </a:lnTo>
                <a:lnTo>
                  <a:pt x="66131" y="70687"/>
                </a:lnTo>
                <a:lnTo>
                  <a:pt x="27484" y="129680"/>
                </a:lnTo>
                <a:lnTo>
                  <a:pt x="4509" y="203575"/>
                </a:lnTo>
                <a:lnTo>
                  <a:pt x="0" y="246125"/>
                </a:lnTo>
                <a:lnTo>
                  <a:pt x="762" y="259079"/>
                </a:lnTo>
                <a:lnTo>
                  <a:pt x="7173" y="305924"/>
                </a:lnTo>
                <a:lnTo>
                  <a:pt x="21630" y="349634"/>
                </a:lnTo>
                <a:lnTo>
                  <a:pt x="22859" y="351898"/>
                </a:lnTo>
                <a:lnTo>
                  <a:pt x="22859" y="245363"/>
                </a:lnTo>
                <a:lnTo>
                  <a:pt x="27499" y="197072"/>
                </a:lnTo>
                <a:lnTo>
                  <a:pt x="41543" y="151986"/>
                </a:lnTo>
                <a:lnTo>
                  <a:pt x="63972" y="111013"/>
                </a:lnTo>
                <a:lnTo>
                  <a:pt x="93706" y="75252"/>
                </a:lnTo>
                <a:lnTo>
                  <a:pt x="129682" y="45753"/>
                </a:lnTo>
                <a:lnTo>
                  <a:pt x="170835" y="23566"/>
                </a:lnTo>
                <a:lnTo>
                  <a:pt x="216100" y="9743"/>
                </a:lnTo>
                <a:lnTo>
                  <a:pt x="264413" y="5333"/>
                </a:lnTo>
                <a:lnTo>
                  <a:pt x="312706" y="10018"/>
                </a:lnTo>
                <a:lnTo>
                  <a:pt x="357828" y="23975"/>
                </a:lnTo>
                <a:lnTo>
                  <a:pt x="398766" y="46197"/>
                </a:lnTo>
                <a:lnTo>
                  <a:pt x="434506" y="75680"/>
                </a:lnTo>
                <a:lnTo>
                  <a:pt x="464034" y="111420"/>
                </a:lnTo>
                <a:lnTo>
                  <a:pt x="486336" y="152411"/>
                </a:lnTo>
                <a:lnTo>
                  <a:pt x="500402" y="197691"/>
                </a:lnTo>
                <a:lnTo>
                  <a:pt x="505205" y="246125"/>
                </a:lnTo>
                <a:lnTo>
                  <a:pt x="505205" y="348681"/>
                </a:lnTo>
                <a:lnTo>
                  <a:pt x="515261" y="324470"/>
                </a:lnTo>
                <a:lnTo>
                  <a:pt x="525305" y="279317"/>
                </a:lnTo>
                <a:lnTo>
                  <a:pt x="527303" y="231647"/>
                </a:lnTo>
                <a:close/>
              </a:path>
              <a:path w="527685" h="508635">
                <a:moveTo>
                  <a:pt x="505205" y="348681"/>
                </a:moveTo>
                <a:lnTo>
                  <a:pt x="505205" y="246125"/>
                </a:lnTo>
                <a:lnTo>
                  <a:pt x="500398" y="288592"/>
                </a:lnTo>
                <a:lnTo>
                  <a:pt x="490348" y="326921"/>
                </a:lnTo>
                <a:lnTo>
                  <a:pt x="456657" y="391241"/>
                </a:lnTo>
                <a:lnTo>
                  <a:pt x="408470" y="438977"/>
                </a:lnTo>
                <a:lnTo>
                  <a:pt x="350126" y="470022"/>
                </a:lnTo>
                <a:lnTo>
                  <a:pt x="285961" y="484269"/>
                </a:lnTo>
                <a:lnTo>
                  <a:pt x="253052" y="485060"/>
                </a:lnTo>
                <a:lnTo>
                  <a:pt x="220314" y="481610"/>
                </a:lnTo>
                <a:lnTo>
                  <a:pt x="157522" y="461938"/>
                </a:lnTo>
                <a:lnTo>
                  <a:pt x="101923" y="425145"/>
                </a:lnTo>
                <a:lnTo>
                  <a:pt x="57854" y="371124"/>
                </a:lnTo>
                <a:lnTo>
                  <a:pt x="29654" y="299768"/>
                </a:lnTo>
                <a:lnTo>
                  <a:pt x="22859" y="257555"/>
                </a:lnTo>
                <a:lnTo>
                  <a:pt x="22859" y="351898"/>
                </a:lnTo>
                <a:lnTo>
                  <a:pt x="43290" y="389500"/>
                </a:lnTo>
                <a:lnTo>
                  <a:pt x="71311" y="424813"/>
                </a:lnTo>
                <a:lnTo>
                  <a:pt x="104851" y="454863"/>
                </a:lnTo>
                <a:lnTo>
                  <a:pt x="143069" y="478942"/>
                </a:lnTo>
                <a:lnTo>
                  <a:pt x="185123" y="496339"/>
                </a:lnTo>
                <a:lnTo>
                  <a:pt x="230169" y="506346"/>
                </a:lnTo>
                <a:lnTo>
                  <a:pt x="277367" y="508253"/>
                </a:lnTo>
                <a:lnTo>
                  <a:pt x="324503" y="501321"/>
                </a:lnTo>
                <a:lnTo>
                  <a:pt x="368399" y="486722"/>
                </a:lnTo>
                <a:lnTo>
                  <a:pt x="408369" y="465192"/>
                </a:lnTo>
                <a:lnTo>
                  <a:pt x="443727" y="437466"/>
                </a:lnTo>
                <a:lnTo>
                  <a:pt x="473786" y="404280"/>
                </a:lnTo>
                <a:lnTo>
                  <a:pt x="497859" y="366369"/>
                </a:lnTo>
                <a:lnTo>
                  <a:pt x="505205" y="3486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648841" y="2920745"/>
            <a:ext cx="105156" cy="2324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40515" y="2920745"/>
            <a:ext cx="105155" cy="2324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18317" y="2508504"/>
            <a:ext cx="1864435" cy="13989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31584" y="3777996"/>
            <a:ext cx="1166829" cy="1335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315651" y="3777996"/>
            <a:ext cx="1166829" cy="1335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393075" y="4476241"/>
            <a:ext cx="142684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Arial"/>
                <a:cs typeface="Arial"/>
              </a:rPr>
              <a:t>uniform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lattice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36263" y="4476241"/>
            <a:ext cx="12312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Arial"/>
                <a:cs typeface="Arial"/>
              </a:rPr>
              <a:t>bonds</a:t>
            </a:r>
            <a:r>
              <a:rPr dirty="0" sz="1600" spc="-8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resist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79475" y="4476241"/>
            <a:ext cx="103060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Arial"/>
                <a:cs typeface="Arial"/>
              </a:rPr>
              <a:t>mole</a:t>
            </a:r>
            <a:r>
              <a:rPr dirty="0" sz="1600" spc="-70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fixed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8449944" y="4930394"/>
            <a:ext cx="97345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Arial"/>
                <a:cs typeface="Arial"/>
              </a:rPr>
              <a:t>cold</a:t>
            </a:r>
            <a:r>
              <a:rPr dirty="0" sz="1600" spc="-75" b="1">
                <a:latin typeface="Arial"/>
                <a:cs typeface="Arial"/>
              </a:rPr>
              <a:t> </a:t>
            </a:r>
            <a:r>
              <a:rPr dirty="0" sz="1600" spc="-5" b="1">
                <a:latin typeface="Arial"/>
                <a:cs typeface="Arial"/>
              </a:rPr>
              <a:t>mole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70311" y="4859273"/>
            <a:ext cx="1954529" cy="14401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426580" y="4859273"/>
            <a:ext cx="1956054" cy="14401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834269" y="4859273"/>
            <a:ext cx="1954529" cy="144018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4562221" y="6420865"/>
            <a:ext cx="4432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latin typeface="Arial"/>
                <a:cs typeface="Arial"/>
              </a:rPr>
              <a:t>time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178443" y="6349746"/>
            <a:ext cx="5184775" cy="187960"/>
          </a:xfrm>
          <a:custGeom>
            <a:avLst/>
            <a:gdLst/>
            <a:ahLst/>
            <a:cxnLst/>
            <a:rect l="l" t="t" r="r" b="b"/>
            <a:pathLst>
              <a:path w="5184775" h="187959">
                <a:moveTo>
                  <a:pt x="5070347" y="92201"/>
                </a:moveTo>
                <a:lnTo>
                  <a:pt x="5055107" y="73151"/>
                </a:lnTo>
                <a:lnTo>
                  <a:pt x="0" y="73152"/>
                </a:lnTo>
                <a:lnTo>
                  <a:pt x="0" y="111252"/>
                </a:lnTo>
                <a:lnTo>
                  <a:pt x="5055107" y="111251"/>
                </a:lnTo>
                <a:lnTo>
                  <a:pt x="5070347" y="92201"/>
                </a:lnTo>
                <a:close/>
              </a:path>
              <a:path w="5184775" h="187959">
                <a:moveTo>
                  <a:pt x="5070347" y="149351"/>
                </a:moveTo>
                <a:lnTo>
                  <a:pt x="5070347" y="111251"/>
                </a:lnTo>
                <a:lnTo>
                  <a:pt x="5055107" y="111251"/>
                </a:lnTo>
                <a:lnTo>
                  <a:pt x="4994147" y="187452"/>
                </a:lnTo>
                <a:lnTo>
                  <a:pt x="5070347" y="149351"/>
                </a:lnTo>
                <a:close/>
              </a:path>
              <a:path w="5184775" h="187959">
                <a:moveTo>
                  <a:pt x="5184647" y="92201"/>
                </a:moveTo>
                <a:lnTo>
                  <a:pt x="5000243" y="0"/>
                </a:lnTo>
                <a:lnTo>
                  <a:pt x="4996586" y="0"/>
                </a:lnTo>
                <a:lnTo>
                  <a:pt x="5055107" y="73151"/>
                </a:lnTo>
                <a:lnTo>
                  <a:pt x="5070347" y="73151"/>
                </a:lnTo>
                <a:lnTo>
                  <a:pt x="5070347" y="149351"/>
                </a:lnTo>
                <a:lnTo>
                  <a:pt x="5184647" y="92201"/>
                </a:lnTo>
                <a:close/>
              </a:path>
              <a:path w="5184775" h="187959">
                <a:moveTo>
                  <a:pt x="5070347" y="92201"/>
                </a:moveTo>
                <a:lnTo>
                  <a:pt x="5070347" y="73151"/>
                </a:lnTo>
                <a:lnTo>
                  <a:pt x="5055107" y="73151"/>
                </a:lnTo>
                <a:lnTo>
                  <a:pt x="5070347" y="92201"/>
                </a:lnTo>
                <a:close/>
              </a:path>
              <a:path w="5184775" h="187959">
                <a:moveTo>
                  <a:pt x="5070347" y="111251"/>
                </a:moveTo>
                <a:lnTo>
                  <a:pt x="5070347" y="92201"/>
                </a:lnTo>
                <a:lnTo>
                  <a:pt x="5055107" y="111251"/>
                </a:lnTo>
                <a:lnTo>
                  <a:pt x="5070347" y="1112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671176" y="5745898"/>
            <a:ext cx="1082538" cy="9441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15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69449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Industrial</a:t>
            </a:r>
            <a:r>
              <a:rPr dirty="0" sz="2400" spc="-2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Application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000000"/>
                </a:solidFill>
              </a:rPr>
              <a:t>Reduction of Dust Emission in </a:t>
            </a:r>
            <a:r>
              <a:rPr dirty="0" sz="2400">
                <a:solidFill>
                  <a:srgbClr val="000000"/>
                </a:solidFill>
              </a:rPr>
              <a:t>a </a:t>
            </a:r>
            <a:r>
              <a:rPr dirty="0" sz="2400" spc="-5">
                <a:solidFill>
                  <a:srgbClr val="000000"/>
                </a:solidFill>
              </a:rPr>
              <a:t>Transfer</a:t>
            </a:r>
            <a:r>
              <a:rPr dirty="0" sz="2400" spc="-6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Chute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20634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2469" y="1438479"/>
            <a:ext cx="8456295" cy="147193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2000" spc="-5" b="1">
                <a:latin typeface="Arial"/>
                <a:cs typeface="Arial"/>
              </a:rPr>
              <a:t>Work with </a:t>
            </a:r>
            <a:r>
              <a:rPr dirty="0" sz="2000" spc="-10" b="1">
                <a:latin typeface="Arial"/>
                <a:cs typeface="Arial"/>
              </a:rPr>
              <a:t>Andre Katterfeld (Univ. Magdeburg,</a:t>
            </a:r>
            <a:r>
              <a:rPr dirty="0" sz="2000" spc="3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Cepartec)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spcBef>
                <a:spcPts val="10"/>
              </a:spcBef>
            </a:pPr>
            <a:r>
              <a:rPr dirty="0" sz="1600" spc="-5">
                <a:latin typeface="Arial"/>
                <a:cs typeface="Arial"/>
              </a:rPr>
              <a:t>Goniva, </a:t>
            </a:r>
            <a:r>
              <a:rPr dirty="0" sz="1600">
                <a:latin typeface="Arial"/>
                <a:cs typeface="Arial"/>
              </a:rPr>
              <a:t>C, </a:t>
            </a:r>
            <a:r>
              <a:rPr dirty="0" sz="1600" spc="-5">
                <a:latin typeface="Arial"/>
                <a:cs typeface="Arial"/>
              </a:rPr>
              <a:t>Katterfeld, A, Kloss, C: „Simulation of dust emission and transport and chute wear“  Proc. of 16. Fachtagung Schüttgutfördertechnik Magdeburg, Sept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2011</a:t>
            </a:r>
            <a:endParaRPr sz="1600">
              <a:latin typeface="Arial"/>
              <a:cs typeface="Arial"/>
            </a:endParaRPr>
          </a:p>
          <a:p>
            <a:pPr marL="2600325">
              <a:lnSpc>
                <a:spcPct val="100000"/>
              </a:lnSpc>
              <a:spcBef>
                <a:spcPts val="1485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Original</a:t>
            </a:r>
            <a:r>
              <a:rPr dirty="0" sz="2000" spc="-3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Geometry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06815" y="2986277"/>
            <a:ext cx="6409182" cy="3792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69449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Industrial</a:t>
            </a:r>
            <a:r>
              <a:rPr dirty="0" sz="2400" spc="-2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Application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000000"/>
                </a:solidFill>
              </a:rPr>
              <a:t>Reduction of Dust Emission in </a:t>
            </a:r>
            <a:r>
              <a:rPr dirty="0" sz="2400">
                <a:solidFill>
                  <a:srgbClr val="000000"/>
                </a:solidFill>
              </a:rPr>
              <a:t>a </a:t>
            </a:r>
            <a:r>
              <a:rPr dirty="0" sz="2400" spc="-5">
                <a:solidFill>
                  <a:srgbClr val="000000"/>
                </a:solidFill>
              </a:rPr>
              <a:t>Transfer</a:t>
            </a:r>
            <a:r>
              <a:rPr dirty="0" sz="2400" spc="-65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Chute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20634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2469" y="1438479"/>
            <a:ext cx="8456295" cy="147193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dirty="0" sz="2000" spc="-5" b="1">
                <a:latin typeface="Arial"/>
                <a:cs typeface="Arial"/>
              </a:rPr>
              <a:t>Work with </a:t>
            </a:r>
            <a:r>
              <a:rPr dirty="0" sz="2000" spc="-10" b="1">
                <a:latin typeface="Arial"/>
                <a:cs typeface="Arial"/>
              </a:rPr>
              <a:t>Andre Katterfeld (Univ. Magdeburg,</a:t>
            </a:r>
            <a:r>
              <a:rPr dirty="0" sz="2000" spc="3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Cepartec)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spcBef>
                <a:spcPts val="10"/>
              </a:spcBef>
            </a:pPr>
            <a:r>
              <a:rPr dirty="0" sz="1600" spc="-5">
                <a:latin typeface="Arial"/>
                <a:cs typeface="Arial"/>
              </a:rPr>
              <a:t>Goniva, </a:t>
            </a:r>
            <a:r>
              <a:rPr dirty="0" sz="1600">
                <a:latin typeface="Arial"/>
                <a:cs typeface="Arial"/>
              </a:rPr>
              <a:t>C, </a:t>
            </a:r>
            <a:r>
              <a:rPr dirty="0" sz="1600" spc="-5">
                <a:latin typeface="Arial"/>
                <a:cs typeface="Arial"/>
              </a:rPr>
              <a:t>Katterfeld, A, Kloss, C: „Simulation of dust emission and transport and chute wear“  Proc. of 16. Fachtagung Schüttgutfördertechnik Magdeburg, Sept</a:t>
            </a:r>
            <a:r>
              <a:rPr dirty="0" sz="1600" spc="6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2011</a:t>
            </a:r>
            <a:endParaRPr sz="1600">
              <a:latin typeface="Arial"/>
              <a:cs typeface="Arial"/>
            </a:endParaRPr>
          </a:p>
          <a:p>
            <a:pPr marL="2496185">
              <a:lnSpc>
                <a:spcPct val="100000"/>
              </a:lnSpc>
              <a:spcBef>
                <a:spcPts val="1485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Optimized</a:t>
            </a:r>
            <a:r>
              <a:rPr dirty="0" sz="2000" spc="-3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Geometry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106815" y="2986277"/>
            <a:ext cx="6409182" cy="37924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159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70"/>
              </a:spcBef>
            </a:pPr>
            <a:fld id="{81D60167-4931-47E6-BA6A-407CBD079E47}" type="slidenum">
              <a:rPr dirty="0"/>
              <a:t>43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271462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About</a:t>
            </a:r>
            <a:r>
              <a:rPr dirty="0" sz="2400" spc="-2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Us</a:t>
            </a:r>
            <a:endParaRPr sz="2400"/>
          </a:p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000000"/>
                </a:solidFill>
              </a:rPr>
              <a:t>Mission</a:t>
            </a:r>
            <a:r>
              <a:rPr dirty="0" sz="2400" spc="-9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Statement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63247" y="2625851"/>
            <a:ext cx="4248149" cy="294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563247" y="2920745"/>
            <a:ext cx="4248149" cy="2130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212476" y="1510995"/>
            <a:ext cx="8657590" cy="540321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CD Lab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Particulate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Flow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Modelling (head: Stefan</a:t>
            </a:r>
            <a:r>
              <a:rPr dirty="0" sz="2000" spc="7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Pirker)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5" b="1" i="1">
                <a:solidFill>
                  <a:srgbClr val="003D82"/>
                </a:solidFill>
                <a:latin typeface="Arial"/>
                <a:cs typeface="Arial"/>
              </a:rPr>
              <a:t>6 Post-Docs, 7 PhD students, 5 master</a:t>
            </a:r>
            <a:r>
              <a:rPr dirty="0" sz="2000" spc="10" b="1" i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5" b="1" i="1">
                <a:solidFill>
                  <a:srgbClr val="003D82"/>
                </a:solidFill>
                <a:latin typeface="Arial"/>
                <a:cs typeface="Arial"/>
              </a:rPr>
              <a:t>students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 i="1">
                <a:latin typeface="Arial"/>
                <a:cs typeface="Arial"/>
              </a:rPr>
              <a:t>Goal: Particulate Flow</a:t>
            </a:r>
            <a:r>
              <a:rPr dirty="0" sz="2000" spc="-30" b="1" i="1">
                <a:latin typeface="Arial"/>
                <a:cs typeface="Arial"/>
              </a:rPr>
              <a:t> </a:t>
            </a:r>
            <a:r>
              <a:rPr dirty="0" sz="2000" spc="-5" b="1" i="1">
                <a:latin typeface="Arial"/>
                <a:cs typeface="Arial"/>
              </a:rPr>
              <a:t>Modelling...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Research</a:t>
            </a:r>
            <a:r>
              <a:rPr dirty="0" sz="2000" spc="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focus: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10">
                <a:latin typeface="Arial"/>
                <a:cs typeface="Arial"/>
              </a:rPr>
              <a:t>Fluid </a:t>
            </a:r>
            <a:r>
              <a:rPr dirty="0" sz="2000" spc="-5">
                <a:latin typeface="Arial"/>
                <a:cs typeface="Arial"/>
              </a:rPr>
              <a:t>flow </a:t>
            </a:r>
            <a:r>
              <a:rPr dirty="0" sz="2000" spc="3354">
                <a:solidFill>
                  <a:srgbClr val="003D82"/>
                </a:solidFill>
                <a:latin typeface="Wingdings"/>
                <a:cs typeface="Wingdings"/>
              </a:rPr>
              <a:t>€</a:t>
            </a:r>
            <a:r>
              <a:rPr dirty="0" sz="2000" spc="100">
                <a:solidFill>
                  <a:srgbClr val="003D8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CFD</a:t>
            </a:r>
            <a:r>
              <a:rPr dirty="0" sz="2000" spc="-5">
                <a:latin typeface="Arial"/>
                <a:cs typeface="Arial"/>
              </a:rPr>
              <a:t>,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LB,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SPH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10">
                <a:latin typeface="Arial"/>
                <a:cs typeface="Arial"/>
              </a:rPr>
              <a:t>Granular </a:t>
            </a:r>
            <a:r>
              <a:rPr dirty="0" sz="2000" spc="-5">
                <a:latin typeface="Arial"/>
                <a:cs typeface="Arial"/>
              </a:rPr>
              <a:t>flow </a:t>
            </a:r>
            <a:r>
              <a:rPr dirty="0" sz="2000" spc="3354">
                <a:solidFill>
                  <a:srgbClr val="003D82"/>
                </a:solidFill>
                <a:latin typeface="Wingdings"/>
                <a:cs typeface="Wingdings"/>
              </a:rPr>
              <a:t>€</a:t>
            </a:r>
            <a:r>
              <a:rPr dirty="0" sz="2000" spc="80">
                <a:solidFill>
                  <a:srgbClr val="003D82"/>
                </a:solidFill>
                <a:latin typeface="Times New Roman"/>
                <a:cs typeface="Times New Roman"/>
              </a:rPr>
              <a:t>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CFD,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DEM/MD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5">
                <a:latin typeface="Arial"/>
                <a:cs typeface="Arial"/>
              </a:rPr>
              <a:t>Heat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5">
                <a:latin typeface="Arial"/>
                <a:cs typeface="Arial"/>
              </a:rPr>
              <a:t>transfer</a:t>
            </a:r>
            <a:endParaRPr sz="2000">
              <a:latin typeface="Arial"/>
              <a:cs typeface="Arial"/>
            </a:endParaRPr>
          </a:p>
          <a:p>
            <a:pPr marL="193675" indent="-180975">
              <a:lnSpc>
                <a:spcPct val="100000"/>
              </a:lnSpc>
              <a:spcBef>
                <a:spcPts val="480"/>
              </a:spcBef>
              <a:buChar char="•"/>
              <a:tabLst>
                <a:tab pos="194310" algn="l"/>
              </a:tabLst>
            </a:pPr>
            <a:r>
              <a:rPr dirty="0" sz="2000" spc="-10">
                <a:latin typeface="Arial"/>
                <a:cs typeface="Arial"/>
              </a:rPr>
              <a:t>Experimental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Validation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000" spc="-5" b="1" i="1">
                <a:latin typeface="Arial"/>
                <a:cs typeface="Arial"/>
              </a:rPr>
              <a:t>...of </a:t>
            </a:r>
            <a:r>
              <a:rPr dirty="0" sz="2000" spc="-10" b="1" i="1">
                <a:latin typeface="Arial"/>
                <a:cs typeface="Arial"/>
              </a:rPr>
              <a:t>industrially relevant</a:t>
            </a:r>
            <a:r>
              <a:rPr dirty="0" sz="2000" spc="-40" b="1" i="1">
                <a:latin typeface="Arial"/>
                <a:cs typeface="Arial"/>
              </a:rPr>
              <a:t> </a:t>
            </a:r>
            <a:r>
              <a:rPr dirty="0" sz="2000" spc="-10" b="1" i="1">
                <a:latin typeface="Arial"/>
                <a:cs typeface="Arial"/>
              </a:rPr>
              <a:t>processes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Application examples</a:t>
            </a:r>
            <a:r>
              <a:rPr dirty="0" sz="2000" spc="1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include: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spcBef>
                <a:spcPts val="5"/>
              </a:spcBef>
            </a:pPr>
            <a:r>
              <a:rPr dirty="0" sz="1800">
                <a:latin typeface="Arial"/>
                <a:cs typeface="Arial"/>
              </a:rPr>
              <a:t>Blast furnaces, </a:t>
            </a:r>
            <a:r>
              <a:rPr dirty="0" sz="1800" spc="-5">
                <a:latin typeface="Arial"/>
                <a:cs typeface="Arial"/>
              </a:rPr>
              <a:t>cyclones, pneumatic conveying, fluidized beds, </a:t>
            </a:r>
            <a:r>
              <a:rPr dirty="0" sz="1800">
                <a:latin typeface="Arial"/>
                <a:cs typeface="Arial"/>
              </a:rPr>
              <a:t>dryers, wet scrubbers,  </a:t>
            </a:r>
            <a:r>
              <a:rPr dirty="0" sz="1800" spc="-5">
                <a:latin typeface="Arial"/>
                <a:cs typeface="Arial"/>
              </a:rPr>
              <a:t>conveyor and chute systems, tablet pressing, powder sintering, hopper</a:t>
            </a:r>
            <a:r>
              <a:rPr dirty="0" sz="1800" spc="-65">
                <a:latin typeface="Arial"/>
                <a:cs typeface="Arial"/>
              </a:rPr>
              <a:t> </a:t>
            </a:r>
            <a:r>
              <a:rPr dirty="0" sz="1800" spc="-5">
                <a:latin typeface="Arial"/>
                <a:cs typeface="Arial"/>
              </a:rPr>
              <a:t>flow,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800" spc="-5">
                <a:latin typeface="Arial"/>
                <a:cs typeface="Arial"/>
              </a:rPr>
              <a:t>soil sampling, energy </a:t>
            </a:r>
            <a:r>
              <a:rPr dirty="0" sz="1800">
                <a:latin typeface="Arial"/>
                <a:cs typeface="Arial"/>
              </a:rPr>
              <a:t>storage, </a:t>
            </a:r>
            <a:r>
              <a:rPr dirty="0" sz="1800" spc="-5">
                <a:latin typeface="Arial"/>
                <a:cs typeface="Arial"/>
              </a:rPr>
              <a:t>river bed erosion, blood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flows...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33359" y="6983840"/>
            <a:ext cx="12192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839" y="3489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839" y="20634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01850" y="3219704"/>
            <a:ext cx="7346315" cy="2647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400" spc="-5">
                <a:solidFill>
                  <a:srgbClr val="FFFFFF"/>
                </a:solidFill>
                <a:latin typeface="Arial"/>
                <a:cs typeface="Arial"/>
              </a:rPr>
              <a:t>Thank you for your</a:t>
            </a:r>
            <a:r>
              <a:rPr dirty="0" sz="44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400" spc="-5">
                <a:solidFill>
                  <a:srgbClr val="FFFFFF"/>
                </a:solidFill>
                <a:latin typeface="Arial"/>
                <a:cs typeface="Arial"/>
              </a:rPr>
              <a:t>attention!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4400" spc="-5">
                <a:solidFill>
                  <a:srgbClr val="FFFFFF"/>
                </a:solidFill>
                <a:latin typeface="Arial"/>
                <a:cs typeface="Arial"/>
              </a:rPr>
              <a:t>Questions?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  <a:hlinkClick r:id="rId2"/>
              </a:rPr>
              <a:t>www.cfdem.com </a:t>
            </a:r>
            <a:r>
              <a:rPr dirty="0" sz="4000" b="1">
                <a:solidFill>
                  <a:srgbClr val="FFFFFF"/>
                </a:solidFill>
                <a:latin typeface="Arial"/>
                <a:cs typeface="Arial"/>
              </a:rPr>
              <a:t>|</a:t>
            </a:r>
            <a:r>
              <a:rPr dirty="0" sz="40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www.particulate-flow.at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4839" y="63497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442341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The LIGGGHTS/CFDEM</a:t>
            </a:r>
            <a:r>
              <a:rPr dirty="0" sz="2400" spc="-110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Codes  </a:t>
            </a:r>
            <a:r>
              <a:rPr dirty="0" sz="2400" spc="-5">
                <a:solidFill>
                  <a:srgbClr val="000000"/>
                </a:solidFill>
              </a:rPr>
              <a:t>Overview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20634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12451" y="1813814"/>
            <a:ext cx="7421880" cy="44475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LIGGGHTS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= An Open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Source, C++,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MPI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parallel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DEM</a:t>
            </a:r>
            <a:r>
              <a:rPr dirty="0" sz="2000" spc="-9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code</a:t>
            </a:r>
            <a:endParaRPr sz="2000">
              <a:latin typeface="Arial"/>
              <a:cs typeface="Arial"/>
            </a:endParaRPr>
          </a:p>
          <a:p>
            <a:pPr marL="12700" marR="596265">
              <a:lnSpc>
                <a:spcPct val="118500"/>
              </a:lnSpc>
              <a:spcBef>
                <a:spcPts val="1480"/>
              </a:spcBef>
            </a:pP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L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AMMPS </a:t>
            </a:r>
            <a:r>
              <a:rPr dirty="0" sz="2400" b="1">
                <a:solidFill>
                  <a:srgbClr val="C00000"/>
                </a:solidFill>
                <a:latin typeface="Arial"/>
                <a:cs typeface="Arial"/>
              </a:rPr>
              <a:t>I</a:t>
            </a:r>
            <a:r>
              <a:rPr dirty="0" sz="1600" b="1">
                <a:solidFill>
                  <a:srgbClr val="003D82"/>
                </a:solidFill>
                <a:latin typeface="Arial"/>
                <a:cs typeface="Arial"/>
              </a:rPr>
              <a:t>MPROVED FOR </a:t>
            </a: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ENERAL </a:t>
            </a:r>
            <a:r>
              <a:rPr dirty="0" sz="2400" spc="-10" b="1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dirty="0" sz="1600" spc="-10" b="1">
                <a:solidFill>
                  <a:srgbClr val="003D82"/>
                </a:solidFill>
                <a:latin typeface="Arial"/>
                <a:cs typeface="Arial"/>
              </a:rPr>
              <a:t>RANULAR AND </a:t>
            </a:r>
            <a:r>
              <a:rPr dirty="0" sz="2400" spc="-10" b="1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dirty="0" sz="1600" spc="-10" b="1">
                <a:solidFill>
                  <a:srgbClr val="003D82"/>
                </a:solidFill>
                <a:latin typeface="Arial"/>
                <a:cs typeface="Arial"/>
              </a:rPr>
              <a:t>RANULAR  </a:t>
            </a: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EAT </a:t>
            </a: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RANSFER</a:t>
            </a:r>
            <a:r>
              <a:rPr dirty="0" sz="1600" spc="-31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S</a:t>
            </a:r>
            <a:r>
              <a:rPr dirty="0" sz="1600" spc="-5" b="1">
                <a:solidFill>
                  <a:srgbClr val="003D82"/>
                </a:solidFill>
                <a:latin typeface="Arial"/>
                <a:cs typeface="Arial"/>
              </a:rPr>
              <a:t>IMULATIONS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CFDEM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=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Coupling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of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LIGGGHTS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to CFD code</a:t>
            </a:r>
            <a:r>
              <a:rPr dirty="0" sz="2000" spc="-4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OpenFOAM®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CFD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-D</a:t>
            </a:r>
            <a:r>
              <a:rPr dirty="0" sz="2400" spc="-5" b="1">
                <a:solidFill>
                  <a:srgbClr val="C00000"/>
                </a:solidFill>
                <a:latin typeface="Arial"/>
                <a:cs typeface="Arial"/>
              </a:rPr>
              <a:t>EM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853055" algn="l"/>
              </a:tabLst>
            </a:pPr>
            <a:r>
              <a:rPr dirty="0" sz="1800" spc="-5" b="1">
                <a:solidFill>
                  <a:srgbClr val="C00000"/>
                </a:solidFill>
                <a:latin typeface="Arial"/>
                <a:cs typeface="Arial"/>
                <a:hlinkClick r:id="rId2"/>
              </a:rPr>
              <a:t>WWW.LIGGGHTS.COM</a:t>
            </a:r>
            <a:r>
              <a:rPr dirty="0" sz="1800" spc="250" b="1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C00000"/>
                </a:solidFill>
                <a:latin typeface="Arial"/>
                <a:cs typeface="Arial"/>
              </a:rPr>
              <a:t>|	</a:t>
            </a:r>
            <a:r>
              <a:rPr dirty="0" sz="1800" b="1">
                <a:solidFill>
                  <a:srgbClr val="C00000"/>
                </a:solidFill>
                <a:latin typeface="Arial"/>
                <a:cs typeface="Arial"/>
                <a:hlinkClick r:id="rId3"/>
              </a:rPr>
              <a:t>WWW.CFDEM.COM</a:t>
            </a:r>
            <a:endParaRPr sz="1800">
              <a:latin typeface="Arial"/>
              <a:cs typeface="Arial"/>
            </a:endParaRPr>
          </a:p>
          <a:p>
            <a:pPr marL="12700" marR="987425">
              <a:lnSpc>
                <a:spcPct val="150000"/>
              </a:lnSpc>
              <a:spcBef>
                <a:spcPts val="10"/>
              </a:spcBef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The web platform </a:t>
            </a:r>
            <a:r>
              <a:rPr dirty="0" sz="2000" spc="-5">
                <a:latin typeface="Arial"/>
                <a:cs typeface="Arial"/>
              </a:rPr>
              <a:t>now has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about </a:t>
            </a: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600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registered users  Published </a:t>
            </a:r>
            <a:r>
              <a:rPr dirty="0" sz="2000" spc="-5">
                <a:latin typeface="Arial"/>
                <a:cs typeface="Arial"/>
              </a:rPr>
              <a:t>in [1, 2, 3, 4, 10, 11, 12, 13, 14,</a:t>
            </a:r>
            <a:r>
              <a:rPr dirty="0" sz="2000" spc="-9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16]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333359" y="6983840"/>
            <a:ext cx="12192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2476" y="562609"/>
            <a:ext cx="451739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The LIGGGHTS+CFDEM</a:t>
            </a:r>
            <a:r>
              <a:rPr dirty="0" sz="2400" spc="-105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003D82"/>
                </a:solidFill>
                <a:latin typeface="Arial"/>
                <a:cs typeface="Arial"/>
              </a:rPr>
              <a:t>Codes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5" b="1">
                <a:latin typeface="Arial"/>
                <a:cs typeface="Arial"/>
              </a:rPr>
              <a:t>Cooperations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51267" y="1456182"/>
            <a:ext cx="8608060" cy="607695"/>
          </a:xfrm>
          <a:custGeom>
            <a:avLst/>
            <a:gdLst/>
            <a:ahLst/>
            <a:cxnLst/>
            <a:rect l="l" t="t" r="r" b="b"/>
            <a:pathLst>
              <a:path w="8608060" h="607694">
                <a:moveTo>
                  <a:pt x="8607552" y="607313"/>
                </a:moveTo>
                <a:lnTo>
                  <a:pt x="8607552" y="19049"/>
                </a:lnTo>
                <a:lnTo>
                  <a:pt x="8606073" y="11572"/>
                </a:lnTo>
                <a:lnTo>
                  <a:pt x="8602022" y="5524"/>
                </a:lnTo>
                <a:lnTo>
                  <a:pt x="8595973" y="1476"/>
                </a:lnTo>
                <a:lnTo>
                  <a:pt x="8588502" y="0"/>
                </a:lnTo>
                <a:lnTo>
                  <a:pt x="19049" y="0"/>
                </a:lnTo>
                <a:lnTo>
                  <a:pt x="11572" y="1476"/>
                </a:lnTo>
                <a:lnTo>
                  <a:pt x="5524" y="5524"/>
                </a:lnTo>
                <a:lnTo>
                  <a:pt x="1476" y="11572"/>
                </a:lnTo>
                <a:lnTo>
                  <a:pt x="0" y="19050"/>
                </a:lnTo>
                <a:lnTo>
                  <a:pt x="0" y="607314"/>
                </a:lnTo>
                <a:lnTo>
                  <a:pt x="19050" y="607314"/>
                </a:lnTo>
                <a:lnTo>
                  <a:pt x="19050" y="38100"/>
                </a:lnTo>
                <a:lnTo>
                  <a:pt x="38099" y="19050"/>
                </a:lnTo>
                <a:lnTo>
                  <a:pt x="38099" y="38100"/>
                </a:lnTo>
                <a:lnTo>
                  <a:pt x="8569452" y="38099"/>
                </a:lnTo>
                <a:lnTo>
                  <a:pt x="8569452" y="19049"/>
                </a:lnTo>
                <a:lnTo>
                  <a:pt x="8588502" y="38099"/>
                </a:lnTo>
                <a:lnTo>
                  <a:pt x="8588502" y="607313"/>
                </a:lnTo>
                <a:lnTo>
                  <a:pt x="8607552" y="607313"/>
                </a:lnTo>
                <a:close/>
              </a:path>
              <a:path w="8608060" h="607694">
                <a:moveTo>
                  <a:pt x="38099" y="38100"/>
                </a:moveTo>
                <a:lnTo>
                  <a:pt x="38099" y="19050"/>
                </a:lnTo>
                <a:lnTo>
                  <a:pt x="19050" y="38100"/>
                </a:lnTo>
                <a:lnTo>
                  <a:pt x="38099" y="38100"/>
                </a:lnTo>
                <a:close/>
              </a:path>
              <a:path w="8608060" h="607694">
                <a:moveTo>
                  <a:pt x="38099" y="607314"/>
                </a:moveTo>
                <a:lnTo>
                  <a:pt x="38099" y="38100"/>
                </a:lnTo>
                <a:lnTo>
                  <a:pt x="19050" y="38100"/>
                </a:lnTo>
                <a:lnTo>
                  <a:pt x="19050" y="607314"/>
                </a:lnTo>
                <a:lnTo>
                  <a:pt x="38099" y="607314"/>
                </a:lnTo>
                <a:close/>
              </a:path>
              <a:path w="8608060" h="607694">
                <a:moveTo>
                  <a:pt x="8588502" y="38099"/>
                </a:moveTo>
                <a:lnTo>
                  <a:pt x="8569452" y="19049"/>
                </a:lnTo>
                <a:lnTo>
                  <a:pt x="8569452" y="38099"/>
                </a:lnTo>
                <a:lnTo>
                  <a:pt x="8588502" y="38099"/>
                </a:lnTo>
                <a:close/>
              </a:path>
              <a:path w="8608060" h="607694">
                <a:moveTo>
                  <a:pt x="8588502" y="607313"/>
                </a:moveTo>
                <a:lnTo>
                  <a:pt x="8588502" y="38099"/>
                </a:lnTo>
                <a:lnTo>
                  <a:pt x="8569452" y="38099"/>
                </a:lnTo>
                <a:lnTo>
                  <a:pt x="8569452" y="607313"/>
                </a:lnTo>
                <a:lnTo>
                  <a:pt x="8588502" y="607313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51439" y="1513332"/>
            <a:ext cx="1419606" cy="550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70317" y="2063495"/>
            <a:ext cx="0" cy="857250"/>
          </a:xfrm>
          <a:custGeom>
            <a:avLst/>
            <a:gdLst/>
            <a:ahLst/>
            <a:cxnLst/>
            <a:rect l="l" t="t" r="r" b="b"/>
            <a:pathLst>
              <a:path w="0" h="857250">
                <a:moveTo>
                  <a:pt x="0" y="0"/>
                </a:moveTo>
                <a:lnTo>
                  <a:pt x="0" y="857250"/>
                </a:lnTo>
              </a:path>
            </a:pathLst>
          </a:custGeom>
          <a:ln w="38099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739769" y="2063495"/>
            <a:ext cx="0" cy="857250"/>
          </a:xfrm>
          <a:custGeom>
            <a:avLst/>
            <a:gdLst/>
            <a:ahLst/>
            <a:cxnLst/>
            <a:rect l="l" t="t" r="r" b="b"/>
            <a:pathLst>
              <a:path w="0" h="857250">
                <a:moveTo>
                  <a:pt x="0" y="0"/>
                </a:moveTo>
                <a:lnTo>
                  <a:pt x="0" y="857250"/>
                </a:lnTo>
              </a:path>
            </a:pathLst>
          </a:custGeom>
          <a:ln w="3810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62797" y="1546097"/>
            <a:ext cx="1586483" cy="688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78893" y="1546097"/>
            <a:ext cx="1761744" cy="741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34875" y="2410205"/>
            <a:ext cx="2191511" cy="5105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30584" y="2542014"/>
            <a:ext cx="2616750" cy="378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84967" y="2063495"/>
            <a:ext cx="1293113" cy="181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161667" y="1833372"/>
            <a:ext cx="1505711" cy="10873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74839" y="292074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51267" y="2920745"/>
            <a:ext cx="8608060" cy="857250"/>
          </a:xfrm>
          <a:custGeom>
            <a:avLst/>
            <a:gdLst/>
            <a:ahLst/>
            <a:cxnLst/>
            <a:rect l="l" t="t" r="r" b="b"/>
            <a:pathLst>
              <a:path w="8608060" h="857250">
                <a:moveTo>
                  <a:pt x="38099" y="838200"/>
                </a:moveTo>
                <a:lnTo>
                  <a:pt x="38099" y="0"/>
                </a:lnTo>
                <a:lnTo>
                  <a:pt x="0" y="0"/>
                </a:lnTo>
                <a:lnTo>
                  <a:pt x="0" y="857250"/>
                </a:lnTo>
                <a:lnTo>
                  <a:pt x="19050" y="857250"/>
                </a:lnTo>
                <a:lnTo>
                  <a:pt x="19050" y="838200"/>
                </a:lnTo>
                <a:lnTo>
                  <a:pt x="38099" y="838200"/>
                </a:lnTo>
                <a:close/>
              </a:path>
              <a:path w="8608060" h="857250">
                <a:moveTo>
                  <a:pt x="8588502" y="838200"/>
                </a:moveTo>
                <a:lnTo>
                  <a:pt x="19050" y="838200"/>
                </a:lnTo>
                <a:lnTo>
                  <a:pt x="38099" y="857250"/>
                </a:lnTo>
                <a:lnTo>
                  <a:pt x="8569452" y="857250"/>
                </a:lnTo>
                <a:lnTo>
                  <a:pt x="8588502" y="838200"/>
                </a:lnTo>
                <a:close/>
              </a:path>
              <a:path w="8608060" h="857250">
                <a:moveTo>
                  <a:pt x="38099" y="857250"/>
                </a:moveTo>
                <a:lnTo>
                  <a:pt x="19050" y="838200"/>
                </a:lnTo>
                <a:lnTo>
                  <a:pt x="19050" y="857250"/>
                </a:lnTo>
                <a:lnTo>
                  <a:pt x="38099" y="857250"/>
                </a:lnTo>
                <a:close/>
              </a:path>
              <a:path w="8608060" h="857250">
                <a:moveTo>
                  <a:pt x="8607552" y="857250"/>
                </a:moveTo>
                <a:lnTo>
                  <a:pt x="8607552" y="0"/>
                </a:lnTo>
                <a:lnTo>
                  <a:pt x="8569452" y="0"/>
                </a:lnTo>
                <a:lnTo>
                  <a:pt x="8569452" y="838200"/>
                </a:lnTo>
                <a:lnTo>
                  <a:pt x="8588502" y="838200"/>
                </a:lnTo>
                <a:lnTo>
                  <a:pt x="8588502" y="857250"/>
                </a:lnTo>
                <a:lnTo>
                  <a:pt x="8607552" y="857250"/>
                </a:lnTo>
                <a:close/>
              </a:path>
              <a:path w="8608060" h="857250">
                <a:moveTo>
                  <a:pt x="8588502" y="857250"/>
                </a:moveTo>
                <a:lnTo>
                  <a:pt x="8588502" y="838200"/>
                </a:lnTo>
                <a:lnTo>
                  <a:pt x="8569452" y="857250"/>
                </a:lnTo>
                <a:lnTo>
                  <a:pt x="8588502" y="857250"/>
                </a:lnTo>
                <a:close/>
              </a:path>
            </a:pathLst>
          </a:custGeom>
          <a:solidFill>
            <a:srgbClr val="003D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293668" y="2281414"/>
            <a:ext cx="309245" cy="91376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2310"/>
              </a:lnSpc>
            </a:pPr>
            <a:r>
              <a:rPr dirty="0" sz="2000" spc="-5" b="1">
                <a:solidFill>
                  <a:srgbClr val="003D82"/>
                </a:solidFill>
                <a:latin typeface="Arial"/>
                <a:cs typeface="Arial"/>
              </a:rPr>
              <a:t>CD</a:t>
            </a:r>
            <a:r>
              <a:rPr dirty="0" sz="2000" spc="-70" b="1">
                <a:solidFill>
                  <a:srgbClr val="003D82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003D82"/>
                </a:solidFill>
                <a:latin typeface="Arial"/>
                <a:cs typeface="Arial"/>
              </a:rPr>
              <a:t>Lab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634875" y="2920745"/>
            <a:ext cx="2191511" cy="365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962797" y="2955035"/>
            <a:ext cx="2736850" cy="0"/>
          </a:xfrm>
          <a:custGeom>
            <a:avLst/>
            <a:gdLst/>
            <a:ahLst/>
            <a:cxnLst/>
            <a:rect l="l" t="t" r="r" b="b"/>
            <a:pathLst>
              <a:path w="2736850" h="0">
                <a:moveTo>
                  <a:pt x="0" y="0"/>
                </a:moveTo>
                <a:lnTo>
                  <a:pt x="2736341" y="0"/>
                </a:lnTo>
              </a:path>
            </a:pathLst>
          </a:custGeom>
          <a:ln w="6858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161667" y="2920745"/>
            <a:ext cx="1505711" cy="7863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62797" y="3105150"/>
            <a:ext cx="3035045" cy="5623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346839" y="3057905"/>
            <a:ext cx="2663951" cy="6362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51267" y="3787521"/>
            <a:ext cx="8608060" cy="0"/>
          </a:xfrm>
          <a:custGeom>
            <a:avLst/>
            <a:gdLst/>
            <a:ahLst/>
            <a:cxnLst/>
            <a:rect l="l" t="t" r="r" b="b"/>
            <a:pathLst>
              <a:path w="8608060" h="0">
                <a:moveTo>
                  <a:pt x="0" y="0"/>
                </a:moveTo>
                <a:lnTo>
                  <a:pt x="8607552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280299" y="3907027"/>
            <a:ext cx="84823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latin typeface="Arial"/>
                <a:cs typeface="Arial"/>
              </a:rPr>
              <a:t>Further </a:t>
            </a:r>
            <a:r>
              <a:rPr dirty="0" sz="2000" spc="-10" b="1">
                <a:latin typeface="Arial"/>
                <a:cs typeface="Arial"/>
              </a:rPr>
              <a:t>(formal </a:t>
            </a:r>
            <a:r>
              <a:rPr dirty="0" sz="2000" spc="-5" b="1">
                <a:latin typeface="Arial"/>
                <a:cs typeface="Arial"/>
              </a:rPr>
              <a:t>and informal) </a:t>
            </a:r>
            <a:r>
              <a:rPr dirty="0" sz="2000" spc="-10" b="1">
                <a:latin typeface="Arial"/>
                <a:cs typeface="Arial"/>
              </a:rPr>
              <a:t>cooperations </a:t>
            </a:r>
            <a:r>
              <a:rPr dirty="0" sz="2000" spc="-5" b="1">
                <a:latin typeface="Arial"/>
                <a:cs typeface="Arial"/>
              </a:rPr>
              <a:t>for LIGGGHTS and</a:t>
            </a:r>
            <a:r>
              <a:rPr dirty="0" sz="2000" spc="12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CFDEM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42351" y="4384017"/>
            <a:ext cx="1701001" cy="6600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15097" y="4343400"/>
            <a:ext cx="1655826" cy="8336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155571" y="5414771"/>
            <a:ext cx="1562861" cy="777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139319" y="5279897"/>
            <a:ext cx="2297430" cy="2125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202821" y="4343400"/>
            <a:ext cx="1728977" cy="8275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20584" y="4343400"/>
            <a:ext cx="1002804" cy="100812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834269" y="5279897"/>
            <a:ext cx="2449067" cy="2125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371217" y="4343400"/>
            <a:ext cx="1069847" cy="96697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8265773" y="5537351"/>
            <a:ext cx="1292366" cy="81239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139319" y="5492496"/>
            <a:ext cx="2297430" cy="50520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315097" y="5424678"/>
            <a:ext cx="2314194" cy="3825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279531" y="6099302"/>
            <a:ext cx="2212339" cy="2504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418973" y="6072378"/>
            <a:ext cx="1879854" cy="27736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430921" y="5888735"/>
            <a:ext cx="746797" cy="4587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834269" y="5492496"/>
            <a:ext cx="2449067" cy="4907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596379" y="6349746"/>
            <a:ext cx="961761" cy="30788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79531" y="6349746"/>
            <a:ext cx="2212339" cy="51638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418973" y="6349746"/>
            <a:ext cx="1879854" cy="44500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93583" y="6349746"/>
            <a:ext cx="992124" cy="50444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683649" y="5939028"/>
            <a:ext cx="1367789" cy="8397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9333359" y="6983840"/>
            <a:ext cx="12192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33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2476" y="562609"/>
            <a:ext cx="30854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003D82"/>
                </a:solidFill>
              </a:rPr>
              <a:t>The LIGGGHTS</a:t>
            </a:r>
            <a:r>
              <a:rPr dirty="0" sz="2400" spc="-114">
                <a:solidFill>
                  <a:srgbClr val="003D82"/>
                </a:solidFill>
              </a:rPr>
              <a:t> </a:t>
            </a:r>
            <a:r>
              <a:rPr dirty="0" sz="2400" spc="-5">
                <a:solidFill>
                  <a:srgbClr val="003D82"/>
                </a:solidFill>
              </a:rPr>
              <a:t>Code  </a:t>
            </a:r>
            <a:r>
              <a:rPr dirty="0" sz="2400" spc="-5">
                <a:solidFill>
                  <a:srgbClr val="000000"/>
                </a:solidFill>
              </a:rPr>
              <a:t>Relation to</a:t>
            </a:r>
            <a:r>
              <a:rPr dirty="0" sz="2400" spc="-70">
                <a:solidFill>
                  <a:srgbClr val="000000"/>
                </a:solidFill>
              </a:rPr>
              <a:t> </a:t>
            </a:r>
            <a:r>
              <a:rPr dirty="0" sz="2400" spc="-5">
                <a:solidFill>
                  <a:srgbClr val="000000"/>
                </a:solidFill>
              </a:rPr>
              <a:t>LAMMPS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774839" y="1206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0317" y="1474850"/>
            <a:ext cx="6697980" cy="0"/>
          </a:xfrm>
          <a:custGeom>
            <a:avLst/>
            <a:gdLst/>
            <a:ahLst/>
            <a:cxnLst/>
            <a:rect l="l" t="t" r="r" b="b"/>
            <a:pathLst>
              <a:path w="6697980" h="0">
                <a:moveTo>
                  <a:pt x="0" y="0"/>
                </a:moveTo>
                <a:lnTo>
                  <a:pt x="6697980" y="0"/>
                </a:lnTo>
              </a:path>
            </a:pathLst>
          </a:custGeom>
          <a:ln w="19050">
            <a:solidFill>
              <a:srgbClr val="003D8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226186" y="1787906"/>
            <a:ext cx="941069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7030A0"/>
                </a:solidFill>
                <a:latin typeface="Arial"/>
                <a:cs typeface="Arial"/>
              </a:rPr>
              <a:t>present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4839" y="2063495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939913" y="2193798"/>
            <a:ext cx="1800225" cy="721360"/>
          </a:xfrm>
          <a:prstGeom prst="rect">
            <a:avLst/>
          </a:prstGeom>
          <a:solidFill>
            <a:srgbClr val="003D81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18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LIGGGHTS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2.0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680"/>
              </a:lnSpc>
            </a:pP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???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23517" y="2193798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723517" y="2346198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23517" y="2498598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723517" y="2650998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723517" y="2803398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83043" y="3562350"/>
            <a:ext cx="1800860" cy="215900"/>
          </a:xfrm>
          <a:prstGeom prst="rect">
            <a:avLst/>
          </a:prstGeom>
          <a:solidFill>
            <a:srgbClr val="003D81"/>
          </a:solidFill>
        </p:spPr>
        <p:txBody>
          <a:bodyPr wrap="square" lIns="0" tIns="0" rIns="0" bIns="0" rtlCol="0" vert="horz">
            <a:spAutoFit/>
          </a:bodyPr>
          <a:lstStyle/>
          <a:p>
            <a:pPr marL="237490">
              <a:lnSpc>
                <a:spcPts val="1700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LIGGGHTS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59565" y="2986277"/>
            <a:ext cx="504190" cy="721360"/>
          </a:xfrm>
          <a:prstGeom prst="rect">
            <a:avLst/>
          </a:prstGeom>
          <a:solidFill>
            <a:srgbClr val="003D81"/>
          </a:solidFill>
        </p:spPr>
        <p:txBody>
          <a:bodyPr wrap="square" lIns="0" tIns="200025" rIns="0" bIns="0" rtlCol="0" vert="horz">
            <a:spAutoFit/>
          </a:bodyPr>
          <a:lstStyle/>
          <a:p>
            <a:pPr marL="145415">
              <a:lnSpc>
                <a:spcPct val="100000"/>
              </a:lnSpc>
              <a:spcBef>
                <a:spcPts val="1575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52045" y="2986277"/>
            <a:ext cx="1798320" cy="721360"/>
          </a:xfrm>
          <a:prstGeom prst="rect">
            <a:avLst/>
          </a:prstGeom>
          <a:solidFill>
            <a:srgbClr val="003D81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175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LIGGGHTS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1.3.1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685"/>
              </a:lnSpc>
            </a:pPr>
            <a:r>
              <a:rPr dirty="0" sz="1500" spc="-15" b="1">
                <a:solidFill>
                  <a:srgbClr val="FFFFFF"/>
                </a:solidFill>
                <a:latin typeface="Arial"/>
                <a:cs typeface="Arial"/>
              </a:rPr>
              <a:t>15.06.2011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99139" y="3270503"/>
            <a:ext cx="360680" cy="152400"/>
          </a:xfrm>
          <a:custGeom>
            <a:avLst/>
            <a:gdLst/>
            <a:ahLst/>
            <a:cxnLst/>
            <a:rect l="l" t="t" r="r" b="b"/>
            <a:pathLst>
              <a:path w="360679" h="152400">
                <a:moveTo>
                  <a:pt x="233934" y="101346"/>
                </a:moveTo>
                <a:lnTo>
                  <a:pt x="233934" y="50292"/>
                </a:lnTo>
                <a:lnTo>
                  <a:pt x="0" y="50292"/>
                </a:lnTo>
                <a:lnTo>
                  <a:pt x="0" y="101346"/>
                </a:lnTo>
                <a:lnTo>
                  <a:pt x="233934" y="101346"/>
                </a:lnTo>
                <a:close/>
              </a:path>
              <a:path w="360679" h="152400">
                <a:moveTo>
                  <a:pt x="360425" y="76200"/>
                </a:moveTo>
                <a:lnTo>
                  <a:pt x="208025" y="0"/>
                </a:lnTo>
                <a:lnTo>
                  <a:pt x="208025" y="50292"/>
                </a:lnTo>
                <a:lnTo>
                  <a:pt x="233934" y="50292"/>
                </a:lnTo>
                <a:lnTo>
                  <a:pt x="233934" y="139446"/>
                </a:lnTo>
                <a:lnTo>
                  <a:pt x="360425" y="76200"/>
                </a:lnTo>
                <a:close/>
              </a:path>
              <a:path w="360679" h="152400">
                <a:moveTo>
                  <a:pt x="233934" y="139446"/>
                </a:moveTo>
                <a:lnTo>
                  <a:pt x="233934" y="101346"/>
                </a:lnTo>
                <a:lnTo>
                  <a:pt x="208025" y="101346"/>
                </a:lnTo>
                <a:lnTo>
                  <a:pt x="208025" y="152400"/>
                </a:lnTo>
                <a:lnTo>
                  <a:pt x="233934" y="1394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563247" y="3271265"/>
            <a:ext cx="288925" cy="152400"/>
          </a:xfrm>
          <a:custGeom>
            <a:avLst/>
            <a:gdLst/>
            <a:ahLst/>
            <a:cxnLst/>
            <a:rect l="l" t="t" r="r" b="b"/>
            <a:pathLst>
              <a:path w="288925" h="152400">
                <a:moveTo>
                  <a:pt x="136651" y="50819"/>
                </a:moveTo>
                <a:lnTo>
                  <a:pt x="0" y="49530"/>
                </a:lnTo>
                <a:lnTo>
                  <a:pt x="0" y="100584"/>
                </a:lnTo>
                <a:lnTo>
                  <a:pt x="136147" y="101226"/>
                </a:lnTo>
                <a:lnTo>
                  <a:pt x="136651" y="50819"/>
                </a:lnTo>
                <a:close/>
              </a:path>
              <a:path w="288925" h="152400">
                <a:moveTo>
                  <a:pt x="161544" y="139639"/>
                </a:moveTo>
                <a:lnTo>
                  <a:pt x="161544" y="101346"/>
                </a:lnTo>
                <a:lnTo>
                  <a:pt x="136147" y="101226"/>
                </a:lnTo>
                <a:lnTo>
                  <a:pt x="135636" y="152400"/>
                </a:lnTo>
                <a:lnTo>
                  <a:pt x="161544" y="139639"/>
                </a:lnTo>
                <a:close/>
              </a:path>
              <a:path w="288925" h="152400">
                <a:moveTo>
                  <a:pt x="161544" y="101346"/>
                </a:moveTo>
                <a:lnTo>
                  <a:pt x="161544" y="51054"/>
                </a:lnTo>
                <a:lnTo>
                  <a:pt x="136651" y="50819"/>
                </a:lnTo>
                <a:lnTo>
                  <a:pt x="136147" y="101226"/>
                </a:lnTo>
                <a:lnTo>
                  <a:pt x="161544" y="101346"/>
                </a:lnTo>
                <a:close/>
              </a:path>
              <a:path w="288925" h="152400">
                <a:moveTo>
                  <a:pt x="288798" y="76962"/>
                </a:moveTo>
                <a:lnTo>
                  <a:pt x="137160" y="0"/>
                </a:lnTo>
                <a:lnTo>
                  <a:pt x="136651" y="50819"/>
                </a:lnTo>
                <a:lnTo>
                  <a:pt x="161544" y="51054"/>
                </a:lnTo>
                <a:lnTo>
                  <a:pt x="161544" y="139639"/>
                </a:lnTo>
                <a:lnTo>
                  <a:pt x="288798" y="76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899295" y="2986277"/>
            <a:ext cx="1800225" cy="721360"/>
          </a:xfrm>
          <a:prstGeom prst="rect">
            <a:avLst/>
          </a:prstGeom>
          <a:solidFill>
            <a:srgbClr val="003D81"/>
          </a:solidFill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175"/>
              </a:lnSpc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LIGGGHTS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1.0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685"/>
              </a:lnSpc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18.04.2010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63784" y="3707129"/>
            <a:ext cx="71120" cy="71120"/>
          </a:xfrm>
          <a:custGeom>
            <a:avLst/>
            <a:gdLst/>
            <a:ahLst/>
            <a:cxnLst/>
            <a:rect l="l" t="t" r="r" b="b"/>
            <a:pathLst>
              <a:path w="71120" h="71120">
                <a:moveTo>
                  <a:pt x="70866" y="70866"/>
                </a:moveTo>
                <a:lnTo>
                  <a:pt x="35433" y="0"/>
                </a:lnTo>
                <a:lnTo>
                  <a:pt x="0" y="70866"/>
                </a:lnTo>
                <a:lnTo>
                  <a:pt x="70866" y="708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723517" y="2955798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723517" y="3108198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23517" y="32605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723517" y="34129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723517" y="35653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704467" y="3717797"/>
            <a:ext cx="38100" cy="60325"/>
          </a:xfrm>
          <a:custGeom>
            <a:avLst/>
            <a:gdLst/>
            <a:ahLst/>
            <a:cxnLst/>
            <a:rect l="l" t="t" r="r" b="b"/>
            <a:pathLst>
              <a:path w="38100" h="60325">
                <a:moveTo>
                  <a:pt x="38100" y="60198"/>
                </a:moveTo>
                <a:lnTo>
                  <a:pt x="38100" y="0"/>
                </a:lnTo>
                <a:lnTo>
                  <a:pt x="0" y="0"/>
                </a:lnTo>
                <a:lnTo>
                  <a:pt x="0" y="60198"/>
                </a:lnTo>
                <a:lnTo>
                  <a:pt x="38100" y="60198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8763648" y="2920745"/>
            <a:ext cx="152400" cy="816610"/>
          </a:xfrm>
          <a:custGeom>
            <a:avLst/>
            <a:gdLst/>
            <a:ahLst/>
            <a:cxnLst/>
            <a:rect l="l" t="t" r="r" b="b"/>
            <a:pathLst>
              <a:path w="152400" h="816610">
                <a:moveTo>
                  <a:pt x="100571" y="816101"/>
                </a:moveTo>
                <a:lnTo>
                  <a:pt x="100571" y="765810"/>
                </a:lnTo>
                <a:lnTo>
                  <a:pt x="50279" y="765810"/>
                </a:lnTo>
                <a:lnTo>
                  <a:pt x="50279" y="816101"/>
                </a:lnTo>
                <a:lnTo>
                  <a:pt x="100571" y="816101"/>
                </a:lnTo>
                <a:close/>
              </a:path>
              <a:path w="152400" h="816610">
                <a:moveTo>
                  <a:pt x="101333" y="714755"/>
                </a:moveTo>
                <a:lnTo>
                  <a:pt x="101333" y="663701"/>
                </a:lnTo>
                <a:lnTo>
                  <a:pt x="50279" y="663701"/>
                </a:lnTo>
                <a:lnTo>
                  <a:pt x="50279" y="714755"/>
                </a:lnTo>
                <a:lnTo>
                  <a:pt x="101333" y="714755"/>
                </a:lnTo>
                <a:close/>
              </a:path>
              <a:path w="152400" h="816610">
                <a:moveTo>
                  <a:pt x="101333" y="613409"/>
                </a:moveTo>
                <a:lnTo>
                  <a:pt x="101333" y="562355"/>
                </a:lnTo>
                <a:lnTo>
                  <a:pt x="50279" y="562355"/>
                </a:lnTo>
                <a:lnTo>
                  <a:pt x="50279" y="613409"/>
                </a:lnTo>
                <a:lnTo>
                  <a:pt x="101333" y="613409"/>
                </a:lnTo>
                <a:close/>
              </a:path>
              <a:path w="152400" h="816610">
                <a:moveTo>
                  <a:pt x="101333" y="511301"/>
                </a:moveTo>
                <a:lnTo>
                  <a:pt x="101333" y="461010"/>
                </a:lnTo>
                <a:lnTo>
                  <a:pt x="50279" y="461010"/>
                </a:lnTo>
                <a:lnTo>
                  <a:pt x="50279" y="511301"/>
                </a:lnTo>
                <a:lnTo>
                  <a:pt x="101333" y="511301"/>
                </a:lnTo>
                <a:close/>
              </a:path>
              <a:path w="152400" h="816610">
                <a:moveTo>
                  <a:pt x="101333" y="409955"/>
                </a:moveTo>
                <a:lnTo>
                  <a:pt x="101333" y="358901"/>
                </a:lnTo>
                <a:lnTo>
                  <a:pt x="50279" y="358901"/>
                </a:lnTo>
                <a:lnTo>
                  <a:pt x="50279" y="409955"/>
                </a:lnTo>
                <a:lnTo>
                  <a:pt x="101333" y="409955"/>
                </a:lnTo>
                <a:close/>
              </a:path>
              <a:path w="152400" h="816610">
                <a:moveTo>
                  <a:pt x="101333" y="308609"/>
                </a:moveTo>
                <a:lnTo>
                  <a:pt x="101333" y="257555"/>
                </a:lnTo>
                <a:lnTo>
                  <a:pt x="50279" y="257556"/>
                </a:lnTo>
                <a:lnTo>
                  <a:pt x="50279" y="308610"/>
                </a:lnTo>
                <a:lnTo>
                  <a:pt x="101333" y="308609"/>
                </a:lnTo>
                <a:close/>
              </a:path>
              <a:path w="152400" h="816610">
                <a:moveTo>
                  <a:pt x="101333" y="206501"/>
                </a:moveTo>
                <a:lnTo>
                  <a:pt x="101333" y="156209"/>
                </a:lnTo>
                <a:lnTo>
                  <a:pt x="50279" y="156210"/>
                </a:lnTo>
                <a:lnTo>
                  <a:pt x="50279" y="206502"/>
                </a:lnTo>
                <a:lnTo>
                  <a:pt x="101333" y="206501"/>
                </a:lnTo>
                <a:close/>
              </a:path>
              <a:path w="152400" h="816610">
                <a:moveTo>
                  <a:pt x="152400" y="146303"/>
                </a:moveTo>
                <a:lnTo>
                  <a:pt x="79248" y="0"/>
                </a:lnTo>
                <a:lnTo>
                  <a:pt x="73151" y="0"/>
                </a:lnTo>
                <a:lnTo>
                  <a:pt x="0" y="146304"/>
                </a:lnTo>
                <a:lnTo>
                  <a:pt x="152400" y="1463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99139" y="3270503"/>
            <a:ext cx="360680" cy="152400"/>
          </a:xfrm>
          <a:custGeom>
            <a:avLst/>
            <a:gdLst/>
            <a:ahLst/>
            <a:cxnLst/>
            <a:rect l="l" t="t" r="r" b="b"/>
            <a:pathLst>
              <a:path w="360679" h="152400">
                <a:moveTo>
                  <a:pt x="233934" y="101346"/>
                </a:moveTo>
                <a:lnTo>
                  <a:pt x="233934" y="50292"/>
                </a:lnTo>
                <a:lnTo>
                  <a:pt x="0" y="50292"/>
                </a:lnTo>
                <a:lnTo>
                  <a:pt x="0" y="101346"/>
                </a:lnTo>
                <a:lnTo>
                  <a:pt x="233934" y="101346"/>
                </a:lnTo>
                <a:close/>
              </a:path>
              <a:path w="360679" h="152400">
                <a:moveTo>
                  <a:pt x="360425" y="76200"/>
                </a:moveTo>
                <a:lnTo>
                  <a:pt x="208025" y="0"/>
                </a:lnTo>
                <a:lnTo>
                  <a:pt x="208025" y="50292"/>
                </a:lnTo>
                <a:lnTo>
                  <a:pt x="233934" y="50292"/>
                </a:lnTo>
                <a:lnTo>
                  <a:pt x="233934" y="139446"/>
                </a:lnTo>
                <a:lnTo>
                  <a:pt x="360425" y="76200"/>
                </a:lnTo>
                <a:close/>
              </a:path>
              <a:path w="360679" h="152400">
                <a:moveTo>
                  <a:pt x="233934" y="139446"/>
                </a:moveTo>
                <a:lnTo>
                  <a:pt x="233934" y="101346"/>
                </a:lnTo>
                <a:lnTo>
                  <a:pt x="208025" y="101346"/>
                </a:lnTo>
                <a:lnTo>
                  <a:pt x="208025" y="152400"/>
                </a:lnTo>
                <a:lnTo>
                  <a:pt x="233934" y="1394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3247" y="3271265"/>
            <a:ext cx="288925" cy="152400"/>
          </a:xfrm>
          <a:custGeom>
            <a:avLst/>
            <a:gdLst/>
            <a:ahLst/>
            <a:cxnLst/>
            <a:rect l="l" t="t" r="r" b="b"/>
            <a:pathLst>
              <a:path w="288925" h="152400">
                <a:moveTo>
                  <a:pt x="136651" y="50819"/>
                </a:moveTo>
                <a:lnTo>
                  <a:pt x="0" y="49530"/>
                </a:lnTo>
                <a:lnTo>
                  <a:pt x="0" y="100584"/>
                </a:lnTo>
                <a:lnTo>
                  <a:pt x="136147" y="101226"/>
                </a:lnTo>
                <a:lnTo>
                  <a:pt x="136651" y="50819"/>
                </a:lnTo>
                <a:close/>
              </a:path>
              <a:path w="288925" h="152400">
                <a:moveTo>
                  <a:pt x="161544" y="139639"/>
                </a:moveTo>
                <a:lnTo>
                  <a:pt x="161544" y="101346"/>
                </a:lnTo>
                <a:lnTo>
                  <a:pt x="136147" y="101226"/>
                </a:lnTo>
                <a:lnTo>
                  <a:pt x="135636" y="152400"/>
                </a:lnTo>
                <a:lnTo>
                  <a:pt x="161544" y="139639"/>
                </a:lnTo>
                <a:close/>
              </a:path>
              <a:path w="288925" h="152400">
                <a:moveTo>
                  <a:pt x="161544" y="101346"/>
                </a:moveTo>
                <a:lnTo>
                  <a:pt x="161544" y="51054"/>
                </a:lnTo>
                <a:lnTo>
                  <a:pt x="136651" y="50819"/>
                </a:lnTo>
                <a:lnTo>
                  <a:pt x="136147" y="101226"/>
                </a:lnTo>
                <a:lnTo>
                  <a:pt x="161544" y="101346"/>
                </a:lnTo>
                <a:close/>
              </a:path>
              <a:path w="288925" h="152400">
                <a:moveTo>
                  <a:pt x="288798" y="76962"/>
                </a:moveTo>
                <a:lnTo>
                  <a:pt x="137160" y="0"/>
                </a:lnTo>
                <a:lnTo>
                  <a:pt x="136651" y="50819"/>
                </a:lnTo>
                <a:lnTo>
                  <a:pt x="161544" y="51054"/>
                </a:lnTo>
                <a:lnTo>
                  <a:pt x="161544" y="139639"/>
                </a:lnTo>
                <a:lnTo>
                  <a:pt x="288798" y="7696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763784" y="3707129"/>
            <a:ext cx="71120" cy="71120"/>
          </a:xfrm>
          <a:custGeom>
            <a:avLst/>
            <a:gdLst/>
            <a:ahLst/>
            <a:cxnLst/>
            <a:rect l="l" t="t" r="r" b="b"/>
            <a:pathLst>
              <a:path w="71120" h="71120">
                <a:moveTo>
                  <a:pt x="70866" y="70866"/>
                </a:moveTo>
                <a:lnTo>
                  <a:pt x="35433" y="0"/>
                </a:lnTo>
                <a:lnTo>
                  <a:pt x="0" y="70866"/>
                </a:lnTo>
                <a:lnTo>
                  <a:pt x="70866" y="7086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883043" y="3777996"/>
            <a:ext cx="1800860" cy="504190"/>
          </a:xfrm>
          <a:prstGeom prst="rect">
            <a:avLst/>
          </a:prstGeom>
          <a:solidFill>
            <a:srgbClr val="003D81"/>
          </a:solidFill>
        </p:spPr>
        <p:txBody>
          <a:bodyPr wrap="square" lIns="0" tIns="6223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90"/>
              </a:spcBef>
            </a:pP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beta</a:t>
            </a:r>
            <a:r>
              <a:rPr dirty="0" sz="15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ts val="1675"/>
              </a:lnSpc>
            </a:pP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19. Feb.</a:t>
            </a:r>
            <a:r>
              <a:rPr dirty="0" sz="15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5" b="1">
                <a:solidFill>
                  <a:srgbClr val="FFFFFF"/>
                </a:solidFill>
                <a:latin typeface="Arial"/>
                <a:cs typeface="Arial"/>
              </a:rPr>
              <a:t>2010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06765" y="4283202"/>
            <a:ext cx="152400" cy="352425"/>
          </a:xfrm>
          <a:custGeom>
            <a:avLst/>
            <a:gdLst/>
            <a:ahLst/>
            <a:cxnLst/>
            <a:rect l="l" t="t" r="r" b="b"/>
            <a:pathLst>
              <a:path w="152400" h="352425">
                <a:moveTo>
                  <a:pt x="152400" y="152400"/>
                </a:moveTo>
                <a:lnTo>
                  <a:pt x="76200" y="0"/>
                </a:lnTo>
                <a:lnTo>
                  <a:pt x="0" y="152400"/>
                </a:lnTo>
                <a:lnTo>
                  <a:pt x="51013" y="152400"/>
                </a:lnTo>
                <a:lnTo>
                  <a:pt x="51054" y="127253"/>
                </a:lnTo>
                <a:lnTo>
                  <a:pt x="101346" y="127253"/>
                </a:lnTo>
                <a:lnTo>
                  <a:pt x="101346" y="152400"/>
                </a:lnTo>
                <a:lnTo>
                  <a:pt x="152400" y="152400"/>
                </a:lnTo>
                <a:close/>
              </a:path>
              <a:path w="152400" h="352425">
                <a:moveTo>
                  <a:pt x="101325" y="152400"/>
                </a:moveTo>
                <a:lnTo>
                  <a:pt x="51013" y="152400"/>
                </a:lnTo>
                <a:lnTo>
                  <a:pt x="50694" y="352044"/>
                </a:lnTo>
                <a:lnTo>
                  <a:pt x="101166" y="352044"/>
                </a:lnTo>
                <a:lnTo>
                  <a:pt x="101325" y="152400"/>
                </a:lnTo>
                <a:close/>
              </a:path>
              <a:path w="152400" h="352425">
                <a:moveTo>
                  <a:pt x="101346" y="127253"/>
                </a:moveTo>
                <a:lnTo>
                  <a:pt x="51054" y="127253"/>
                </a:lnTo>
                <a:lnTo>
                  <a:pt x="51013" y="152400"/>
                </a:lnTo>
                <a:lnTo>
                  <a:pt x="101325" y="152400"/>
                </a:lnTo>
                <a:lnTo>
                  <a:pt x="101346" y="127253"/>
                </a:lnTo>
                <a:close/>
              </a:path>
              <a:path w="152400" h="352425">
                <a:moveTo>
                  <a:pt x="101346" y="152400"/>
                </a:moveTo>
                <a:lnTo>
                  <a:pt x="101346" y="127253"/>
                </a:lnTo>
                <a:lnTo>
                  <a:pt x="101325" y="152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723017" y="3777996"/>
            <a:ext cx="152400" cy="857250"/>
          </a:xfrm>
          <a:custGeom>
            <a:avLst/>
            <a:gdLst/>
            <a:ahLst/>
            <a:cxnLst/>
            <a:rect l="l" t="t" r="r" b="b"/>
            <a:pathLst>
              <a:path w="152400" h="857250">
                <a:moveTo>
                  <a:pt x="152400" y="81533"/>
                </a:moveTo>
                <a:lnTo>
                  <a:pt x="111633" y="0"/>
                </a:lnTo>
                <a:lnTo>
                  <a:pt x="40766" y="0"/>
                </a:lnTo>
                <a:lnTo>
                  <a:pt x="0" y="81533"/>
                </a:lnTo>
                <a:lnTo>
                  <a:pt x="51053" y="81533"/>
                </a:lnTo>
                <a:lnTo>
                  <a:pt x="51053" y="55625"/>
                </a:lnTo>
                <a:lnTo>
                  <a:pt x="102107" y="55625"/>
                </a:lnTo>
                <a:lnTo>
                  <a:pt x="102107" y="81533"/>
                </a:lnTo>
                <a:lnTo>
                  <a:pt x="152400" y="81533"/>
                </a:lnTo>
                <a:close/>
              </a:path>
              <a:path w="152400" h="857250">
                <a:moveTo>
                  <a:pt x="102107" y="81533"/>
                </a:moveTo>
                <a:lnTo>
                  <a:pt x="102107" y="55625"/>
                </a:lnTo>
                <a:lnTo>
                  <a:pt x="51053" y="55625"/>
                </a:lnTo>
                <a:lnTo>
                  <a:pt x="51053" y="81533"/>
                </a:lnTo>
                <a:lnTo>
                  <a:pt x="102107" y="81533"/>
                </a:lnTo>
                <a:close/>
              </a:path>
              <a:path w="152400" h="857250">
                <a:moveTo>
                  <a:pt x="102107" y="857250"/>
                </a:moveTo>
                <a:lnTo>
                  <a:pt x="102107" y="81533"/>
                </a:lnTo>
                <a:lnTo>
                  <a:pt x="51053" y="81533"/>
                </a:lnTo>
                <a:lnTo>
                  <a:pt x="51053" y="857250"/>
                </a:lnTo>
                <a:lnTo>
                  <a:pt x="102107" y="857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704467" y="3777996"/>
            <a:ext cx="38100" cy="54610"/>
          </a:xfrm>
          <a:custGeom>
            <a:avLst/>
            <a:gdLst/>
            <a:ahLst/>
            <a:cxnLst/>
            <a:rect l="l" t="t" r="r" b="b"/>
            <a:pathLst>
              <a:path w="38100" h="54610">
                <a:moveTo>
                  <a:pt x="38100" y="54101"/>
                </a:moveTo>
                <a:lnTo>
                  <a:pt x="38100" y="0"/>
                </a:lnTo>
                <a:lnTo>
                  <a:pt x="0" y="0"/>
                </a:lnTo>
                <a:lnTo>
                  <a:pt x="0" y="54101"/>
                </a:lnTo>
                <a:lnTo>
                  <a:pt x="38100" y="5410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723517" y="38701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723517" y="40225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723517" y="41749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723517" y="43273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723517" y="44797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813177" y="4600955"/>
            <a:ext cx="51435" cy="34290"/>
          </a:xfrm>
          <a:custGeom>
            <a:avLst/>
            <a:gdLst/>
            <a:ahLst/>
            <a:cxnLst/>
            <a:rect l="l" t="t" r="r" b="b"/>
            <a:pathLst>
              <a:path w="51434" h="34289">
                <a:moveTo>
                  <a:pt x="51053" y="34289"/>
                </a:moveTo>
                <a:lnTo>
                  <a:pt x="51053" y="0"/>
                </a:lnTo>
                <a:lnTo>
                  <a:pt x="0" y="0"/>
                </a:lnTo>
                <a:lnTo>
                  <a:pt x="0" y="34289"/>
                </a:lnTo>
                <a:lnTo>
                  <a:pt x="51053" y="342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813177" y="449884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51053"/>
                </a:moveTo>
                <a:lnTo>
                  <a:pt x="51053" y="0"/>
                </a:lnTo>
                <a:lnTo>
                  <a:pt x="0" y="0"/>
                </a:lnTo>
                <a:lnTo>
                  <a:pt x="0" y="51053"/>
                </a:lnTo>
                <a:lnTo>
                  <a:pt x="51053" y="51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813177" y="439750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51053"/>
                </a:moveTo>
                <a:lnTo>
                  <a:pt x="51053" y="0"/>
                </a:lnTo>
                <a:lnTo>
                  <a:pt x="0" y="0"/>
                </a:lnTo>
                <a:lnTo>
                  <a:pt x="0" y="51053"/>
                </a:lnTo>
                <a:lnTo>
                  <a:pt x="51053" y="51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8813177" y="4296155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4" h="50800">
                <a:moveTo>
                  <a:pt x="51053" y="50291"/>
                </a:moveTo>
                <a:lnTo>
                  <a:pt x="51053" y="0"/>
                </a:lnTo>
                <a:lnTo>
                  <a:pt x="0" y="0"/>
                </a:lnTo>
                <a:lnTo>
                  <a:pt x="0" y="50291"/>
                </a:lnTo>
                <a:lnTo>
                  <a:pt x="51053" y="50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813177" y="419404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51053"/>
                </a:moveTo>
                <a:lnTo>
                  <a:pt x="51053" y="0"/>
                </a:lnTo>
                <a:lnTo>
                  <a:pt x="0" y="0"/>
                </a:lnTo>
                <a:lnTo>
                  <a:pt x="0" y="51053"/>
                </a:lnTo>
                <a:lnTo>
                  <a:pt x="51053" y="51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813177" y="409270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51053"/>
                </a:moveTo>
                <a:lnTo>
                  <a:pt x="51053" y="0"/>
                </a:lnTo>
                <a:lnTo>
                  <a:pt x="0" y="0"/>
                </a:lnTo>
                <a:lnTo>
                  <a:pt x="0" y="51053"/>
                </a:lnTo>
                <a:lnTo>
                  <a:pt x="51053" y="51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8813927" y="399135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292" y="50291"/>
                </a:moveTo>
                <a:lnTo>
                  <a:pt x="50292" y="0"/>
                </a:lnTo>
                <a:lnTo>
                  <a:pt x="0" y="0"/>
                </a:lnTo>
                <a:lnTo>
                  <a:pt x="0" y="50291"/>
                </a:lnTo>
                <a:lnTo>
                  <a:pt x="50292" y="50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813927" y="3889247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50292" y="51053"/>
                </a:moveTo>
                <a:lnTo>
                  <a:pt x="50292" y="0"/>
                </a:lnTo>
                <a:lnTo>
                  <a:pt x="0" y="0"/>
                </a:lnTo>
                <a:lnTo>
                  <a:pt x="0" y="51053"/>
                </a:lnTo>
                <a:lnTo>
                  <a:pt x="50292" y="51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813927" y="3787902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50292" y="51053"/>
                </a:moveTo>
                <a:lnTo>
                  <a:pt x="50292" y="0"/>
                </a:lnTo>
                <a:lnTo>
                  <a:pt x="0" y="0"/>
                </a:lnTo>
                <a:lnTo>
                  <a:pt x="0" y="51053"/>
                </a:lnTo>
                <a:lnTo>
                  <a:pt x="50292" y="51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723017" y="3777996"/>
            <a:ext cx="152400" cy="857250"/>
          </a:xfrm>
          <a:custGeom>
            <a:avLst/>
            <a:gdLst/>
            <a:ahLst/>
            <a:cxnLst/>
            <a:rect l="l" t="t" r="r" b="b"/>
            <a:pathLst>
              <a:path w="152400" h="857250">
                <a:moveTo>
                  <a:pt x="152400" y="81533"/>
                </a:moveTo>
                <a:lnTo>
                  <a:pt x="111633" y="0"/>
                </a:lnTo>
                <a:lnTo>
                  <a:pt x="40766" y="0"/>
                </a:lnTo>
                <a:lnTo>
                  <a:pt x="0" y="81533"/>
                </a:lnTo>
                <a:lnTo>
                  <a:pt x="51053" y="81533"/>
                </a:lnTo>
                <a:lnTo>
                  <a:pt x="51053" y="55625"/>
                </a:lnTo>
                <a:lnTo>
                  <a:pt x="102107" y="55625"/>
                </a:lnTo>
                <a:lnTo>
                  <a:pt x="102107" y="81533"/>
                </a:lnTo>
                <a:lnTo>
                  <a:pt x="152400" y="81533"/>
                </a:lnTo>
                <a:close/>
              </a:path>
              <a:path w="152400" h="857250">
                <a:moveTo>
                  <a:pt x="102107" y="81533"/>
                </a:moveTo>
                <a:lnTo>
                  <a:pt x="102107" y="55625"/>
                </a:lnTo>
                <a:lnTo>
                  <a:pt x="51053" y="55625"/>
                </a:lnTo>
                <a:lnTo>
                  <a:pt x="51053" y="81533"/>
                </a:lnTo>
                <a:lnTo>
                  <a:pt x="102107" y="81533"/>
                </a:lnTo>
                <a:close/>
              </a:path>
              <a:path w="152400" h="857250">
                <a:moveTo>
                  <a:pt x="102107" y="857250"/>
                </a:moveTo>
                <a:lnTo>
                  <a:pt x="102107" y="81533"/>
                </a:lnTo>
                <a:lnTo>
                  <a:pt x="51053" y="81533"/>
                </a:lnTo>
                <a:lnTo>
                  <a:pt x="51053" y="857250"/>
                </a:lnTo>
                <a:lnTo>
                  <a:pt x="102107" y="8572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4064634" y="4019803"/>
            <a:ext cx="21456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0000"/>
                </a:solidFill>
                <a:latin typeface="Arial"/>
                <a:cs typeface="Arial"/>
              </a:rPr>
              <a:t>Currently</a:t>
            </a:r>
            <a:r>
              <a:rPr dirty="0" sz="20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F0000"/>
                </a:solidFill>
                <a:latin typeface="Arial"/>
                <a:cs typeface="Arial"/>
              </a:rPr>
              <a:t>~30.000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998331" y="4324603"/>
            <a:ext cx="23495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lines of code</a:t>
            </a:r>
            <a:r>
              <a:rPr dirty="0" sz="2000" spc="-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000" spc="-5" b="1">
                <a:solidFill>
                  <a:srgbClr val="FF0000"/>
                </a:solidFill>
                <a:latin typeface="Arial"/>
                <a:cs typeface="Arial"/>
              </a:rPr>
              <a:t>(LOC)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83043" y="5362955"/>
            <a:ext cx="1800860" cy="129539"/>
          </a:xfrm>
          <a:custGeom>
            <a:avLst/>
            <a:gdLst/>
            <a:ahLst/>
            <a:cxnLst/>
            <a:rect l="l" t="t" r="r" b="b"/>
            <a:pathLst>
              <a:path w="1800860" h="129539">
                <a:moveTo>
                  <a:pt x="0" y="0"/>
                </a:moveTo>
                <a:lnTo>
                  <a:pt x="0" y="129539"/>
                </a:lnTo>
                <a:lnTo>
                  <a:pt x="1800606" y="129539"/>
                </a:lnTo>
                <a:lnTo>
                  <a:pt x="1800606" y="0"/>
                </a:lnTo>
                <a:lnTo>
                  <a:pt x="0" y="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2899295" y="5362955"/>
            <a:ext cx="1800225" cy="129539"/>
          </a:xfrm>
          <a:custGeom>
            <a:avLst/>
            <a:gdLst/>
            <a:ahLst/>
            <a:cxnLst/>
            <a:rect l="l" t="t" r="r" b="b"/>
            <a:pathLst>
              <a:path w="1800225" h="129539">
                <a:moveTo>
                  <a:pt x="0" y="0"/>
                </a:moveTo>
                <a:lnTo>
                  <a:pt x="0" y="129539"/>
                </a:lnTo>
                <a:lnTo>
                  <a:pt x="1799843" y="129539"/>
                </a:lnTo>
                <a:lnTo>
                  <a:pt x="1799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782113" y="4635246"/>
            <a:ext cx="0" cy="727710"/>
          </a:xfrm>
          <a:custGeom>
            <a:avLst/>
            <a:gdLst/>
            <a:ahLst/>
            <a:cxnLst/>
            <a:rect l="l" t="t" r="r" b="b"/>
            <a:pathLst>
              <a:path w="0" h="727710">
                <a:moveTo>
                  <a:pt x="0" y="0"/>
                </a:moveTo>
                <a:lnTo>
                  <a:pt x="0" y="727709"/>
                </a:lnTo>
              </a:path>
            </a:pathLst>
          </a:custGeom>
          <a:ln w="5163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939913" y="5362955"/>
            <a:ext cx="1800225" cy="129539"/>
          </a:xfrm>
          <a:custGeom>
            <a:avLst/>
            <a:gdLst/>
            <a:ahLst/>
            <a:cxnLst/>
            <a:rect l="l" t="t" r="r" b="b"/>
            <a:pathLst>
              <a:path w="1800225" h="129539">
                <a:moveTo>
                  <a:pt x="0" y="0"/>
                </a:moveTo>
                <a:lnTo>
                  <a:pt x="0" y="129539"/>
                </a:lnTo>
                <a:lnTo>
                  <a:pt x="1799844" y="129539"/>
                </a:lnTo>
                <a:lnTo>
                  <a:pt x="1799844" y="0"/>
                </a:lnTo>
                <a:lnTo>
                  <a:pt x="0" y="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491619" y="5362955"/>
            <a:ext cx="1800860" cy="129539"/>
          </a:xfrm>
          <a:custGeom>
            <a:avLst/>
            <a:gdLst/>
            <a:ahLst/>
            <a:cxnLst/>
            <a:rect l="l" t="t" r="r" b="b"/>
            <a:pathLst>
              <a:path w="1800859" h="129539">
                <a:moveTo>
                  <a:pt x="0" y="0"/>
                </a:moveTo>
                <a:lnTo>
                  <a:pt x="0" y="129540"/>
                </a:lnTo>
                <a:lnTo>
                  <a:pt x="1800606" y="129539"/>
                </a:lnTo>
                <a:lnTo>
                  <a:pt x="1800606" y="0"/>
                </a:lnTo>
                <a:lnTo>
                  <a:pt x="0" y="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34275" y="5061203"/>
            <a:ext cx="8989695" cy="431800"/>
          </a:xfrm>
          <a:custGeom>
            <a:avLst/>
            <a:gdLst/>
            <a:ahLst/>
            <a:cxnLst/>
            <a:rect l="l" t="t" r="r" b="b"/>
            <a:pathLst>
              <a:path w="8989695" h="431800">
                <a:moveTo>
                  <a:pt x="25146" y="431292"/>
                </a:moveTo>
                <a:lnTo>
                  <a:pt x="25146" y="374142"/>
                </a:lnTo>
                <a:lnTo>
                  <a:pt x="0" y="374142"/>
                </a:lnTo>
                <a:lnTo>
                  <a:pt x="0" y="431292"/>
                </a:lnTo>
                <a:lnTo>
                  <a:pt x="25146" y="431292"/>
                </a:lnTo>
                <a:close/>
              </a:path>
              <a:path w="8989695" h="431800">
                <a:moveTo>
                  <a:pt x="25146" y="348996"/>
                </a:moveTo>
                <a:lnTo>
                  <a:pt x="25146" y="272796"/>
                </a:lnTo>
                <a:lnTo>
                  <a:pt x="0" y="272796"/>
                </a:lnTo>
                <a:lnTo>
                  <a:pt x="0" y="348996"/>
                </a:lnTo>
                <a:lnTo>
                  <a:pt x="25146" y="348996"/>
                </a:lnTo>
                <a:close/>
              </a:path>
              <a:path w="8989695" h="431800">
                <a:moveTo>
                  <a:pt x="25146" y="247650"/>
                </a:moveTo>
                <a:lnTo>
                  <a:pt x="25146" y="171450"/>
                </a:lnTo>
                <a:lnTo>
                  <a:pt x="0" y="171450"/>
                </a:lnTo>
                <a:lnTo>
                  <a:pt x="0" y="247650"/>
                </a:lnTo>
                <a:lnTo>
                  <a:pt x="25146" y="247650"/>
                </a:lnTo>
                <a:close/>
              </a:path>
              <a:path w="8989695" h="431800">
                <a:moveTo>
                  <a:pt x="25146" y="145542"/>
                </a:moveTo>
                <a:lnTo>
                  <a:pt x="25146" y="69342"/>
                </a:lnTo>
                <a:lnTo>
                  <a:pt x="0" y="69342"/>
                </a:lnTo>
                <a:lnTo>
                  <a:pt x="0" y="145542"/>
                </a:lnTo>
                <a:lnTo>
                  <a:pt x="25146" y="145542"/>
                </a:lnTo>
                <a:close/>
              </a:path>
              <a:path w="8989695" h="431800">
                <a:moveTo>
                  <a:pt x="57150" y="25146"/>
                </a:moveTo>
                <a:lnTo>
                  <a:pt x="57150" y="0"/>
                </a:lnTo>
                <a:lnTo>
                  <a:pt x="5334" y="0"/>
                </a:lnTo>
                <a:lnTo>
                  <a:pt x="0" y="5334"/>
                </a:lnTo>
                <a:lnTo>
                  <a:pt x="0" y="44196"/>
                </a:lnTo>
                <a:lnTo>
                  <a:pt x="12191" y="44196"/>
                </a:lnTo>
                <a:lnTo>
                  <a:pt x="12191" y="25146"/>
                </a:lnTo>
                <a:lnTo>
                  <a:pt x="25146" y="12192"/>
                </a:lnTo>
                <a:lnTo>
                  <a:pt x="25146" y="25146"/>
                </a:lnTo>
                <a:lnTo>
                  <a:pt x="57150" y="25146"/>
                </a:lnTo>
                <a:close/>
              </a:path>
              <a:path w="8989695" h="431800">
                <a:moveTo>
                  <a:pt x="25146" y="25146"/>
                </a:moveTo>
                <a:lnTo>
                  <a:pt x="25146" y="12192"/>
                </a:lnTo>
                <a:lnTo>
                  <a:pt x="12191" y="25146"/>
                </a:lnTo>
                <a:lnTo>
                  <a:pt x="25146" y="25146"/>
                </a:lnTo>
                <a:close/>
              </a:path>
              <a:path w="8989695" h="431800">
                <a:moveTo>
                  <a:pt x="25146" y="44196"/>
                </a:moveTo>
                <a:lnTo>
                  <a:pt x="25146" y="25146"/>
                </a:lnTo>
                <a:lnTo>
                  <a:pt x="12191" y="25146"/>
                </a:lnTo>
                <a:lnTo>
                  <a:pt x="12191" y="44196"/>
                </a:lnTo>
                <a:lnTo>
                  <a:pt x="25146" y="44196"/>
                </a:lnTo>
                <a:close/>
              </a:path>
              <a:path w="8989695" h="431800">
                <a:moveTo>
                  <a:pt x="158496" y="25146"/>
                </a:moveTo>
                <a:lnTo>
                  <a:pt x="158496" y="0"/>
                </a:lnTo>
                <a:lnTo>
                  <a:pt x="82296" y="0"/>
                </a:lnTo>
                <a:lnTo>
                  <a:pt x="82296" y="25146"/>
                </a:lnTo>
                <a:lnTo>
                  <a:pt x="158496" y="25146"/>
                </a:lnTo>
                <a:close/>
              </a:path>
              <a:path w="8989695" h="431800">
                <a:moveTo>
                  <a:pt x="259841" y="25146"/>
                </a:moveTo>
                <a:lnTo>
                  <a:pt x="259841" y="0"/>
                </a:lnTo>
                <a:lnTo>
                  <a:pt x="183641" y="0"/>
                </a:lnTo>
                <a:lnTo>
                  <a:pt x="183641" y="25146"/>
                </a:lnTo>
                <a:lnTo>
                  <a:pt x="259841" y="25146"/>
                </a:lnTo>
                <a:close/>
              </a:path>
              <a:path w="8989695" h="431800">
                <a:moveTo>
                  <a:pt x="361950" y="25146"/>
                </a:moveTo>
                <a:lnTo>
                  <a:pt x="361950" y="0"/>
                </a:lnTo>
                <a:lnTo>
                  <a:pt x="285750" y="0"/>
                </a:lnTo>
                <a:lnTo>
                  <a:pt x="285750" y="25146"/>
                </a:lnTo>
                <a:lnTo>
                  <a:pt x="361950" y="25146"/>
                </a:lnTo>
                <a:close/>
              </a:path>
              <a:path w="8989695" h="431800">
                <a:moveTo>
                  <a:pt x="463296" y="25146"/>
                </a:moveTo>
                <a:lnTo>
                  <a:pt x="463296" y="0"/>
                </a:lnTo>
                <a:lnTo>
                  <a:pt x="387096" y="0"/>
                </a:lnTo>
                <a:lnTo>
                  <a:pt x="387096" y="25146"/>
                </a:lnTo>
                <a:lnTo>
                  <a:pt x="463296" y="25146"/>
                </a:lnTo>
                <a:close/>
              </a:path>
              <a:path w="8989695" h="431800">
                <a:moveTo>
                  <a:pt x="564641" y="25146"/>
                </a:moveTo>
                <a:lnTo>
                  <a:pt x="564641" y="0"/>
                </a:lnTo>
                <a:lnTo>
                  <a:pt x="488441" y="0"/>
                </a:lnTo>
                <a:lnTo>
                  <a:pt x="488441" y="25146"/>
                </a:lnTo>
                <a:lnTo>
                  <a:pt x="564641" y="25146"/>
                </a:lnTo>
                <a:close/>
              </a:path>
              <a:path w="8989695" h="431800">
                <a:moveTo>
                  <a:pt x="666750" y="25146"/>
                </a:moveTo>
                <a:lnTo>
                  <a:pt x="666750" y="0"/>
                </a:lnTo>
                <a:lnTo>
                  <a:pt x="590550" y="0"/>
                </a:lnTo>
                <a:lnTo>
                  <a:pt x="590550" y="25146"/>
                </a:lnTo>
                <a:lnTo>
                  <a:pt x="666750" y="25146"/>
                </a:lnTo>
                <a:close/>
              </a:path>
              <a:path w="8989695" h="431800">
                <a:moveTo>
                  <a:pt x="768096" y="25146"/>
                </a:moveTo>
                <a:lnTo>
                  <a:pt x="768096" y="0"/>
                </a:lnTo>
                <a:lnTo>
                  <a:pt x="691896" y="0"/>
                </a:lnTo>
                <a:lnTo>
                  <a:pt x="691896" y="25146"/>
                </a:lnTo>
                <a:lnTo>
                  <a:pt x="768096" y="25146"/>
                </a:lnTo>
                <a:close/>
              </a:path>
              <a:path w="8989695" h="431800">
                <a:moveTo>
                  <a:pt x="869442" y="25146"/>
                </a:moveTo>
                <a:lnTo>
                  <a:pt x="869442" y="0"/>
                </a:lnTo>
                <a:lnTo>
                  <a:pt x="793242" y="0"/>
                </a:lnTo>
                <a:lnTo>
                  <a:pt x="793242" y="25146"/>
                </a:lnTo>
                <a:lnTo>
                  <a:pt x="869442" y="25146"/>
                </a:lnTo>
                <a:close/>
              </a:path>
              <a:path w="8989695" h="431800">
                <a:moveTo>
                  <a:pt x="971550" y="25146"/>
                </a:moveTo>
                <a:lnTo>
                  <a:pt x="971550" y="0"/>
                </a:lnTo>
                <a:lnTo>
                  <a:pt x="895350" y="0"/>
                </a:lnTo>
                <a:lnTo>
                  <a:pt x="895350" y="25146"/>
                </a:lnTo>
                <a:lnTo>
                  <a:pt x="971550" y="25146"/>
                </a:lnTo>
                <a:close/>
              </a:path>
              <a:path w="8989695" h="431800">
                <a:moveTo>
                  <a:pt x="1072895" y="25146"/>
                </a:moveTo>
                <a:lnTo>
                  <a:pt x="1072895" y="0"/>
                </a:lnTo>
                <a:lnTo>
                  <a:pt x="996695" y="0"/>
                </a:lnTo>
                <a:lnTo>
                  <a:pt x="996695" y="25146"/>
                </a:lnTo>
                <a:lnTo>
                  <a:pt x="1072895" y="25146"/>
                </a:lnTo>
                <a:close/>
              </a:path>
              <a:path w="8989695" h="431800">
                <a:moveTo>
                  <a:pt x="1174242" y="25146"/>
                </a:moveTo>
                <a:lnTo>
                  <a:pt x="1174242" y="0"/>
                </a:lnTo>
                <a:lnTo>
                  <a:pt x="1098042" y="0"/>
                </a:lnTo>
                <a:lnTo>
                  <a:pt x="1098042" y="25146"/>
                </a:lnTo>
                <a:lnTo>
                  <a:pt x="1174242" y="25146"/>
                </a:lnTo>
                <a:close/>
              </a:path>
              <a:path w="8989695" h="431800">
                <a:moveTo>
                  <a:pt x="1276350" y="25146"/>
                </a:moveTo>
                <a:lnTo>
                  <a:pt x="1276350" y="0"/>
                </a:lnTo>
                <a:lnTo>
                  <a:pt x="1200150" y="0"/>
                </a:lnTo>
                <a:lnTo>
                  <a:pt x="1200150" y="25146"/>
                </a:lnTo>
                <a:lnTo>
                  <a:pt x="1276350" y="25146"/>
                </a:lnTo>
                <a:close/>
              </a:path>
              <a:path w="8989695" h="431800">
                <a:moveTo>
                  <a:pt x="1377695" y="25146"/>
                </a:moveTo>
                <a:lnTo>
                  <a:pt x="1377695" y="0"/>
                </a:lnTo>
                <a:lnTo>
                  <a:pt x="1301495" y="0"/>
                </a:lnTo>
                <a:lnTo>
                  <a:pt x="1301495" y="25146"/>
                </a:lnTo>
                <a:lnTo>
                  <a:pt x="1377695" y="25146"/>
                </a:lnTo>
                <a:close/>
              </a:path>
              <a:path w="8989695" h="431800">
                <a:moveTo>
                  <a:pt x="1479042" y="25146"/>
                </a:moveTo>
                <a:lnTo>
                  <a:pt x="1479042" y="0"/>
                </a:lnTo>
                <a:lnTo>
                  <a:pt x="1402842" y="0"/>
                </a:lnTo>
                <a:lnTo>
                  <a:pt x="1402842" y="25146"/>
                </a:lnTo>
                <a:lnTo>
                  <a:pt x="1479042" y="25146"/>
                </a:lnTo>
                <a:close/>
              </a:path>
              <a:path w="8989695" h="431800">
                <a:moveTo>
                  <a:pt x="1581150" y="25146"/>
                </a:moveTo>
                <a:lnTo>
                  <a:pt x="1581150" y="0"/>
                </a:lnTo>
                <a:lnTo>
                  <a:pt x="1504950" y="0"/>
                </a:lnTo>
                <a:lnTo>
                  <a:pt x="1504950" y="25146"/>
                </a:lnTo>
                <a:lnTo>
                  <a:pt x="1581150" y="25146"/>
                </a:lnTo>
                <a:close/>
              </a:path>
              <a:path w="8989695" h="431800">
                <a:moveTo>
                  <a:pt x="1682495" y="25146"/>
                </a:moveTo>
                <a:lnTo>
                  <a:pt x="1682495" y="0"/>
                </a:lnTo>
                <a:lnTo>
                  <a:pt x="1606295" y="0"/>
                </a:lnTo>
                <a:lnTo>
                  <a:pt x="1606295" y="25146"/>
                </a:lnTo>
                <a:lnTo>
                  <a:pt x="1682495" y="25146"/>
                </a:lnTo>
                <a:close/>
              </a:path>
              <a:path w="8989695" h="431800">
                <a:moveTo>
                  <a:pt x="1783842" y="25146"/>
                </a:moveTo>
                <a:lnTo>
                  <a:pt x="1783842" y="0"/>
                </a:lnTo>
                <a:lnTo>
                  <a:pt x="1707642" y="0"/>
                </a:lnTo>
                <a:lnTo>
                  <a:pt x="1707642" y="25146"/>
                </a:lnTo>
                <a:lnTo>
                  <a:pt x="1783842" y="25146"/>
                </a:lnTo>
                <a:close/>
              </a:path>
              <a:path w="8989695" h="431800">
                <a:moveTo>
                  <a:pt x="1885950" y="25146"/>
                </a:moveTo>
                <a:lnTo>
                  <a:pt x="1885950" y="0"/>
                </a:lnTo>
                <a:lnTo>
                  <a:pt x="1809750" y="0"/>
                </a:lnTo>
                <a:lnTo>
                  <a:pt x="1809750" y="25146"/>
                </a:lnTo>
                <a:lnTo>
                  <a:pt x="1885950" y="25146"/>
                </a:lnTo>
                <a:close/>
              </a:path>
              <a:path w="8989695" h="431800">
                <a:moveTo>
                  <a:pt x="1987295" y="25146"/>
                </a:moveTo>
                <a:lnTo>
                  <a:pt x="1987295" y="0"/>
                </a:lnTo>
                <a:lnTo>
                  <a:pt x="1911095" y="0"/>
                </a:lnTo>
                <a:lnTo>
                  <a:pt x="1911095" y="25146"/>
                </a:lnTo>
                <a:lnTo>
                  <a:pt x="1987295" y="25146"/>
                </a:lnTo>
                <a:close/>
              </a:path>
              <a:path w="8989695" h="431800">
                <a:moveTo>
                  <a:pt x="2088642" y="25146"/>
                </a:moveTo>
                <a:lnTo>
                  <a:pt x="2088642" y="0"/>
                </a:lnTo>
                <a:lnTo>
                  <a:pt x="2012442" y="0"/>
                </a:lnTo>
                <a:lnTo>
                  <a:pt x="2012442" y="25146"/>
                </a:lnTo>
                <a:lnTo>
                  <a:pt x="2088642" y="25146"/>
                </a:lnTo>
                <a:close/>
              </a:path>
              <a:path w="8989695" h="431800">
                <a:moveTo>
                  <a:pt x="2190750" y="25146"/>
                </a:moveTo>
                <a:lnTo>
                  <a:pt x="2190750" y="0"/>
                </a:lnTo>
                <a:lnTo>
                  <a:pt x="2114550" y="0"/>
                </a:lnTo>
                <a:lnTo>
                  <a:pt x="2114550" y="25146"/>
                </a:lnTo>
                <a:lnTo>
                  <a:pt x="2190750" y="25146"/>
                </a:lnTo>
                <a:close/>
              </a:path>
              <a:path w="8989695" h="431800">
                <a:moveTo>
                  <a:pt x="2292096" y="25146"/>
                </a:moveTo>
                <a:lnTo>
                  <a:pt x="2292096" y="0"/>
                </a:lnTo>
                <a:lnTo>
                  <a:pt x="2215896" y="0"/>
                </a:lnTo>
                <a:lnTo>
                  <a:pt x="2215896" y="25146"/>
                </a:lnTo>
                <a:lnTo>
                  <a:pt x="2292096" y="25146"/>
                </a:lnTo>
                <a:close/>
              </a:path>
              <a:path w="8989695" h="431800">
                <a:moveTo>
                  <a:pt x="2393442" y="25146"/>
                </a:moveTo>
                <a:lnTo>
                  <a:pt x="2393442" y="0"/>
                </a:lnTo>
                <a:lnTo>
                  <a:pt x="2317242" y="0"/>
                </a:lnTo>
                <a:lnTo>
                  <a:pt x="2317242" y="25146"/>
                </a:lnTo>
                <a:lnTo>
                  <a:pt x="2393442" y="25146"/>
                </a:lnTo>
                <a:close/>
              </a:path>
              <a:path w="8989695" h="431800">
                <a:moveTo>
                  <a:pt x="2495549" y="25146"/>
                </a:moveTo>
                <a:lnTo>
                  <a:pt x="2495549" y="0"/>
                </a:lnTo>
                <a:lnTo>
                  <a:pt x="2419349" y="0"/>
                </a:lnTo>
                <a:lnTo>
                  <a:pt x="2419349" y="25146"/>
                </a:lnTo>
                <a:lnTo>
                  <a:pt x="2495549" y="25146"/>
                </a:lnTo>
                <a:close/>
              </a:path>
              <a:path w="8989695" h="431800">
                <a:moveTo>
                  <a:pt x="2596895" y="25146"/>
                </a:moveTo>
                <a:lnTo>
                  <a:pt x="2596895" y="0"/>
                </a:lnTo>
                <a:lnTo>
                  <a:pt x="2520695" y="0"/>
                </a:lnTo>
                <a:lnTo>
                  <a:pt x="2520695" y="25146"/>
                </a:lnTo>
                <a:lnTo>
                  <a:pt x="2596895" y="25146"/>
                </a:lnTo>
                <a:close/>
              </a:path>
              <a:path w="8989695" h="431800">
                <a:moveTo>
                  <a:pt x="2698241" y="25146"/>
                </a:moveTo>
                <a:lnTo>
                  <a:pt x="2698241" y="0"/>
                </a:lnTo>
                <a:lnTo>
                  <a:pt x="2622041" y="0"/>
                </a:lnTo>
                <a:lnTo>
                  <a:pt x="2622041" y="25146"/>
                </a:lnTo>
                <a:lnTo>
                  <a:pt x="2698241" y="25146"/>
                </a:lnTo>
                <a:close/>
              </a:path>
              <a:path w="8989695" h="431800">
                <a:moveTo>
                  <a:pt x="2800349" y="25146"/>
                </a:moveTo>
                <a:lnTo>
                  <a:pt x="2800349" y="0"/>
                </a:lnTo>
                <a:lnTo>
                  <a:pt x="2724149" y="0"/>
                </a:lnTo>
                <a:lnTo>
                  <a:pt x="2724149" y="25146"/>
                </a:lnTo>
                <a:lnTo>
                  <a:pt x="2800349" y="25146"/>
                </a:lnTo>
                <a:close/>
              </a:path>
              <a:path w="8989695" h="431800">
                <a:moveTo>
                  <a:pt x="2901695" y="25146"/>
                </a:moveTo>
                <a:lnTo>
                  <a:pt x="2901695" y="0"/>
                </a:lnTo>
                <a:lnTo>
                  <a:pt x="2825495" y="0"/>
                </a:lnTo>
                <a:lnTo>
                  <a:pt x="2825495" y="25146"/>
                </a:lnTo>
                <a:lnTo>
                  <a:pt x="2901695" y="25146"/>
                </a:lnTo>
                <a:close/>
              </a:path>
              <a:path w="8989695" h="431800">
                <a:moveTo>
                  <a:pt x="3003041" y="25146"/>
                </a:moveTo>
                <a:lnTo>
                  <a:pt x="3003041" y="0"/>
                </a:lnTo>
                <a:lnTo>
                  <a:pt x="2926841" y="0"/>
                </a:lnTo>
                <a:lnTo>
                  <a:pt x="2926841" y="25146"/>
                </a:lnTo>
                <a:lnTo>
                  <a:pt x="3003041" y="25146"/>
                </a:lnTo>
                <a:close/>
              </a:path>
              <a:path w="8989695" h="431800">
                <a:moveTo>
                  <a:pt x="3105149" y="25146"/>
                </a:moveTo>
                <a:lnTo>
                  <a:pt x="3105149" y="0"/>
                </a:lnTo>
                <a:lnTo>
                  <a:pt x="3028949" y="0"/>
                </a:lnTo>
                <a:lnTo>
                  <a:pt x="3028949" y="25146"/>
                </a:lnTo>
                <a:lnTo>
                  <a:pt x="3105149" y="25146"/>
                </a:lnTo>
                <a:close/>
              </a:path>
              <a:path w="8989695" h="431800">
                <a:moveTo>
                  <a:pt x="3206495" y="25146"/>
                </a:moveTo>
                <a:lnTo>
                  <a:pt x="3206495" y="0"/>
                </a:lnTo>
                <a:lnTo>
                  <a:pt x="3130295" y="0"/>
                </a:lnTo>
                <a:lnTo>
                  <a:pt x="3130295" y="25146"/>
                </a:lnTo>
                <a:lnTo>
                  <a:pt x="3206495" y="25146"/>
                </a:lnTo>
                <a:close/>
              </a:path>
              <a:path w="8989695" h="431800">
                <a:moveTo>
                  <a:pt x="3307841" y="25146"/>
                </a:moveTo>
                <a:lnTo>
                  <a:pt x="3307841" y="0"/>
                </a:lnTo>
                <a:lnTo>
                  <a:pt x="3231641" y="0"/>
                </a:lnTo>
                <a:lnTo>
                  <a:pt x="3231641" y="25146"/>
                </a:lnTo>
                <a:lnTo>
                  <a:pt x="3307841" y="25146"/>
                </a:lnTo>
                <a:close/>
              </a:path>
              <a:path w="8989695" h="431800">
                <a:moveTo>
                  <a:pt x="3409949" y="25146"/>
                </a:moveTo>
                <a:lnTo>
                  <a:pt x="3409949" y="0"/>
                </a:lnTo>
                <a:lnTo>
                  <a:pt x="3333749" y="0"/>
                </a:lnTo>
                <a:lnTo>
                  <a:pt x="3333749" y="25146"/>
                </a:lnTo>
                <a:lnTo>
                  <a:pt x="3409949" y="25146"/>
                </a:lnTo>
                <a:close/>
              </a:path>
              <a:path w="8989695" h="431800">
                <a:moveTo>
                  <a:pt x="3511295" y="25146"/>
                </a:moveTo>
                <a:lnTo>
                  <a:pt x="3511295" y="0"/>
                </a:lnTo>
                <a:lnTo>
                  <a:pt x="3435095" y="0"/>
                </a:lnTo>
                <a:lnTo>
                  <a:pt x="3435095" y="25146"/>
                </a:lnTo>
                <a:lnTo>
                  <a:pt x="3511295" y="25146"/>
                </a:lnTo>
                <a:close/>
              </a:path>
              <a:path w="8989695" h="431800">
                <a:moveTo>
                  <a:pt x="3612641" y="25146"/>
                </a:moveTo>
                <a:lnTo>
                  <a:pt x="3612641" y="0"/>
                </a:lnTo>
                <a:lnTo>
                  <a:pt x="3536441" y="0"/>
                </a:lnTo>
                <a:lnTo>
                  <a:pt x="3536441" y="25146"/>
                </a:lnTo>
                <a:lnTo>
                  <a:pt x="3612641" y="25146"/>
                </a:lnTo>
                <a:close/>
              </a:path>
              <a:path w="8989695" h="431800">
                <a:moveTo>
                  <a:pt x="3714749" y="25146"/>
                </a:moveTo>
                <a:lnTo>
                  <a:pt x="3714749" y="0"/>
                </a:lnTo>
                <a:lnTo>
                  <a:pt x="3638549" y="0"/>
                </a:lnTo>
                <a:lnTo>
                  <a:pt x="3638549" y="25146"/>
                </a:lnTo>
                <a:lnTo>
                  <a:pt x="3714749" y="25146"/>
                </a:lnTo>
                <a:close/>
              </a:path>
              <a:path w="8989695" h="431800">
                <a:moveTo>
                  <a:pt x="3816095" y="25146"/>
                </a:moveTo>
                <a:lnTo>
                  <a:pt x="3816095" y="0"/>
                </a:lnTo>
                <a:lnTo>
                  <a:pt x="3739895" y="0"/>
                </a:lnTo>
                <a:lnTo>
                  <a:pt x="3739895" y="25146"/>
                </a:lnTo>
                <a:lnTo>
                  <a:pt x="3816095" y="25146"/>
                </a:lnTo>
                <a:close/>
              </a:path>
              <a:path w="8989695" h="431800">
                <a:moveTo>
                  <a:pt x="3917441" y="25146"/>
                </a:moveTo>
                <a:lnTo>
                  <a:pt x="3917441" y="0"/>
                </a:lnTo>
                <a:lnTo>
                  <a:pt x="3841241" y="0"/>
                </a:lnTo>
                <a:lnTo>
                  <a:pt x="3841241" y="25146"/>
                </a:lnTo>
                <a:lnTo>
                  <a:pt x="3917441" y="25146"/>
                </a:lnTo>
                <a:close/>
              </a:path>
              <a:path w="8989695" h="431800">
                <a:moveTo>
                  <a:pt x="4019549" y="25146"/>
                </a:moveTo>
                <a:lnTo>
                  <a:pt x="4019549" y="0"/>
                </a:lnTo>
                <a:lnTo>
                  <a:pt x="3943349" y="0"/>
                </a:lnTo>
                <a:lnTo>
                  <a:pt x="3943349" y="25146"/>
                </a:lnTo>
                <a:lnTo>
                  <a:pt x="4019549" y="25146"/>
                </a:lnTo>
                <a:close/>
              </a:path>
              <a:path w="8989695" h="431800">
                <a:moveTo>
                  <a:pt x="4120895" y="25146"/>
                </a:moveTo>
                <a:lnTo>
                  <a:pt x="4120895" y="0"/>
                </a:lnTo>
                <a:lnTo>
                  <a:pt x="4044695" y="0"/>
                </a:lnTo>
                <a:lnTo>
                  <a:pt x="4044695" y="25146"/>
                </a:lnTo>
                <a:lnTo>
                  <a:pt x="4120895" y="25146"/>
                </a:lnTo>
                <a:close/>
              </a:path>
              <a:path w="8989695" h="431800">
                <a:moveTo>
                  <a:pt x="4222242" y="25146"/>
                </a:moveTo>
                <a:lnTo>
                  <a:pt x="4222242" y="0"/>
                </a:lnTo>
                <a:lnTo>
                  <a:pt x="4146041" y="0"/>
                </a:lnTo>
                <a:lnTo>
                  <a:pt x="4146041" y="25146"/>
                </a:lnTo>
                <a:lnTo>
                  <a:pt x="4222242" y="25146"/>
                </a:lnTo>
                <a:close/>
              </a:path>
              <a:path w="8989695" h="431800">
                <a:moveTo>
                  <a:pt x="4324349" y="25146"/>
                </a:moveTo>
                <a:lnTo>
                  <a:pt x="4324349" y="0"/>
                </a:lnTo>
                <a:lnTo>
                  <a:pt x="4248149" y="0"/>
                </a:lnTo>
                <a:lnTo>
                  <a:pt x="4248149" y="25146"/>
                </a:lnTo>
                <a:lnTo>
                  <a:pt x="4324349" y="25146"/>
                </a:lnTo>
                <a:close/>
              </a:path>
              <a:path w="8989695" h="431800">
                <a:moveTo>
                  <a:pt x="4425695" y="25146"/>
                </a:moveTo>
                <a:lnTo>
                  <a:pt x="4425695" y="0"/>
                </a:lnTo>
                <a:lnTo>
                  <a:pt x="4349495" y="0"/>
                </a:lnTo>
                <a:lnTo>
                  <a:pt x="4349495" y="25146"/>
                </a:lnTo>
                <a:lnTo>
                  <a:pt x="4425695" y="25146"/>
                </a:lnTo>
                <a:close/>
              </a:path>
              <a:path w="8989695" h="431800">
                <a:moveTo>
                  <a:pt x="4527042" y="25146"/>
                </a:moveTo>
                <a:lnTo>
                  <a:pt x="4527042" y="0"/>
                </a:lnTo>
                <a:lnTo>
                  <a:pt x="4450842" y="0"/>
                </a:lnTo>
                <a:lnTo>
                  <a:pt x="4450842" y="25146"/>
                </a:lnTo>
                <a:lnTo>
                  <a:pt x="4527042" y="25146"/>
                </a:lnTo>
                <a:close/>
              </a:path>
              <a:path w="8989695" h="431800">
                <a:moveTo>
                  <a:pt x="4629149" y="25146"/>
                </a:moveTo>
                <a:lnTo>
                  <a:pt x="4629149" y="0"/>
                </a:lnTo>
                <a:lnTo>
                  <a:pt x="4552949" y="0"/>
                </a:lnTo>
                <a:lnTo>
                  <a:pt x="4552949" y="25146"/>
                </a:lnTo>
                <a:lnTo>
                  <a:pt x="4629149" y="25146"/>
                </a:lnTo>
                <a:close/>
              </a:path>
              <a:path w="8989695" h="431800">
                <a:moveTo>
                  <a:pt x="4730495" y="25146"/>
                </a:moveTo>
                <a:lnTo>
                  <a:pt x="4730495" y="0"/>
                </a:lnTo>
                <a:lnTo>
                  <a:pt x="4654295" y="0"/>
                </a:lnTo>
                <a:lnTo>
                  <a:pt x="4654295" y="25146"/>
                </a:lnTo>
                <a:lnTo>
                  <a:pt x="4730495" y="25146"/>
                </a:lnTo>
                <a:close/>
              </a:path>
              <a:path w="8989695" h="431800">
                <a:moveTo>
                  <a:pt x="4831842" y="25146"/>
                </a:moveTo>
                <a:lnTo>
                  <a:pt x="4831842" y="0"/>
                </a:lnTo>
                <a:lnTo>
                  <a:pt x="4755642" y="0"/>
                </a:lnTo>
                <a:lnTo>
                  <a:pt x="4755642" y="25146"/>
                </a:lnTo>
                <a:lnTo>
                  <a:pt x="4831842" y="25146"/>
                </a:lnTo>
                <a:close/>
              </a:path>
              <a:path w="8989695" h="431800">
                <a:moveTo>
                  <a:pt x="4933949" y="25146"/>
                </a:moveTo>
                <a:lnTo>
                  <a:pt x="4933949" y="0"/>
                </a:lnTo>
                <a:lnTo>
                  <a:pt x="4857749" y="0"/>
                </a:lnTo>
                <a:lnTo>
                  <a:pt x="4857749" y="25146"/>
                </a:lnTo>
                <a:lnTo>
                  <a:pt x="4933949" y="25146"/>
                </a:lnTo>
                <a:close/>
              </a:path>
              <a:path w="8989695" h="431800">
                <a:moveTo>
                  <a:pt x="5035295" y="25146"/>
                </a:moveTo>
                <a:lnTo>
                  <a:pt x="5035295" y="0"/>
                </a:lnTo>
                <a:lnTo>
                  <a:pt x="4959095" y="0"/>
                </a:lnTo>
                <a:lnTo>
                  <a:pt x="4959095" y="25146"/>
                </a:lnTo>
                <a:lnTo>
                  <a:pt x="5035295" y="25146"/>
                </a:lnTo>
                <a:close/>
              </a:path>
              <a:path w="8989695" h="431800">
                <a:moveTo>
                  <a:pt x="5136642" y="25146"/>
                </a:moveTo>
                <a:lnTo>
                  <a:pt x="5136642" y="0"/>
                </a:lnTo>
                <a:lnTo>
                  <a:pt x="5060442" y="0"/>
                </a:lnTo>
                <a:lnTo>
                  <a:pt x="5060442" y="25146"/>
                </a:lnTo>
                <a:lnTo>
                  <a:pt x="5136642" y="25146"/>
                </a:lnTo>
                <a:close/>
              </a:path>
              <a:path w="8989695" h="431800">
                <a:moveTo>
                  <a:pt x="5238749" y="25146"/>
                </a:moveTo>
                <a:lnTo>
                  <a:pt x="5238749" y="0"/>
                </a:lnTo>
                <a:lnTo>
                  <a:pt x="5162549" y="0"/>
                </a:lnTo>
                <a:lnTo>
                  <a:pt x="5162549" y="25146"/>
                </a:lnTo>
                <a:lnTo>
                  <a:pt x="5238749" y="25146"/>
                </a:lnTo>
                <a:close/>
              </a:path>
              <a:path w="8989695" h="431800">
                <a:moveTo>
                  <a:pt x="5340095" y="25146"/>
                </a:moveTo>
                <a:lnTo>
                  <a:pt x="5340095" y="0"/>
                </a:lnTo>
                <a:lnTo>
                  <a:pt x="5263895" y="0"/>
                </a:lnTo>
                <a:lnTo>
                  <a:pt x="5263895" y="25146"/>
                </a:lnTo>
                <a:lnTo>
                  <a:pt x="5340095" y="25146"/>
                </a:lnTo>
                <a:close/>
              </a:path>
              <a:path w="8989695" h="431800">
                <a:moveTo>
                  <a:pt x="5441442" y="25146"/>
                </a:moveTo>
                <a:lnTo>
                  <a:pt x="5441442" y="0"/>
                </a:lnTo>
                <a:lnTo>
                  <a:pt x="5365242" y="0"/>
                </a:lnTo>
                <a:lnTo>
                  <a:pt x="5365242" y="25146"/>
                </a:lnTo>
                <a:lnTo>
                  <a:pt x="5441442" y="25146"/>
                </a:lnTo>
                <a:close/>
              </a:path>
              <a:path w="8989695" h="431800">
                <a:moveTo>
                  <a:pt x="5543537" y="25146"/>
                </a:moveTo>
                <a:lnTo>
                  <a:pt x="5543537" y="0"/>
                </a:lnTo>
                <a:lnTo>
                  <a:pt x="5467337" y="0"/>
                </a:lnTo>
                <a:lnTo>
                  <a:pt x="5467337" y="25146"/>
                </a:lnTo>
                <a:lnTo>
                  <a:pt x="5543537" y="25146"/>
                </a:lnTo>
                <a:close/>
              </a:path>
              <a:path w="8989695" h="431800">
                <a:moveTo>
                  <a:pt x="5644895" y="25146"/>
                </a:moveTo>
                <a:lnTo>
                  <a:pt x="5644895" y="0"/>
                </a:lnTo>
                <a:lnTo>
                  <a:pt x="5568695" y="0"/>
                </a:lnTo>
                <a:lnTo>
                  <a:pt x="5568695" y="25146"/>
                </a:lnTo>
                <a:lnTo>
                  <a:pt x="5644895" y="25146"/>
                </a:lnTo>
                <a:close/>
              </a:path>
              <a:path w="8989695" h="431800">
                <a:moveTo>
                  <a:pt x="5746241" y="25146"/>
                </a:moveTo>
                <a:lnTo>
                  <a:pt x="5746241" y="0"/>
                </a:lnTo>
                <a:lnTo>
                  <a:pt x="5670041" y="0"/>
                </a:lnTo>
                <a:lnTo>
                  <a:pt x="5670041" y="25146"/>
                </a:lnTo>
                <a:lnTo>
                  <a:pt x="5746241" y="25146"/>
                </a:lnTo>
                <a:close/>
              </a:path>
              <a:path w="8989695" h="431800">
                <a:moveTo>
                  <a:pt x="5848337" y="25146"/>
                </a:moveTo>
                <a:lnTo>
                  <a:pt x="5848337" y="0"/>
                </a:lnTo>
                <a:lnTo>
                  <a:pt x="5772137" y="0"/>
                </a:lnTo>
                <a:lnTo>
                  <a:pt x="5772137" y="25146"/>
                </a:lnTo>
                <a:lnTo>
                  <a:pt x="5848337" y="25146"/>
                </a:lnTo>
                <a:close/>
              </a:path>
              <a:path w="8989695" h="431800">
                <a:moveTo>
                  <a:pt x="5949696" y="25146"/>
                </a:moveTo>
                <a:lnTo>
                  <a:pt x="5949696" y="0"/>
                </a:lnTo>
                <a:lnTo>
                  <a:pt x="5873496" y="0"/>
                </a:lnTo>
                <a:lnTo>
                  <a:pt x="5873496" y="25146"/>
                </a:lnTo>
                <a:lnTo>
                  <a:pt x="5949696" y="25146"/>
                </a:lnTo>
                <a:close/>
              </a:path>
              <a:path w="8989695" h="431800">
                <a:moveTo>
                  <a:pt x="6051041" y="25146"/>
                </a:moveTo>
                <a:lnTo>
                  <a:pt x="6051041" y="0"/>
                </a:lnTo>
                <a:lnTo>
                  <a:pt x="5974841" y="0"/>
                </a:lnTo>
                <a:lnTo>
                  <a:pt x="5974841" y="25146"/>
                </a:lnTo>
                <a:lnTo>
                  <a:pt x="6051041" y="25146"/>
                </a:lnTo>
                <a:close/>
              </a:path>
              <a:path w="8989695" h="431800">
                <a:moveTo>
                  <a:pt x="6153137" y="25146"/>
                </a:moveTo>
                <a:lnTo>
                  <a:pt x="6153137" y="0"/>
                </a:lnTo>
                <a:lnTo>
                  <a:pt x="6076937" y="0"/>
                </a:lnTo>
                <a:lnTo>
                  <a:pt x="6076937" y="25146"/>
                </a:lnTo>
                <a:lnTo>
                  <a:pt x="6153137" y="25146"/>
                </a:lnTo>
                <a:close/>
              </a:path>
              <a:path w="8989695" h="431800">
                <a:moveTo>
                  <a:pt x="6254496" y="25146"/>
                </a:moveTo>
                <a:lnTo>
                  <a:pt x="6254496" y="0"/>
                </a:lnTo>
                <a:lnTo>
                  <a:pt x="6178296" y="0"/>
                </a:lnTo>
                <a:lnTo>
                  <a:pt x="6178296" y="25146"/>
                </a:lnTo>
                <a:lnTo>
                  <a:pt x="6254496" y="25146"/>
                </a:lnTo>
                <a:close/>
              </a:path>
              <a:path w="8989695" h="431800">
                <a:moveTo>
                  <a:pt x="6355841" y="25146"/>
                </a:moveTo>
                <a:lnTo>
                  <a:pt x="6355841" y="0"/>
                </a:lnTo>
                <a:lnTo>
                  <a:pt x="6279641" y="0"/>
                </a:lnTo>
                <a:lnTo>
                  <a:pt x="6279641" y="25146"/>
                </a:lnTo>
                <a:lnTo>
                  <a:pt x="6355841" y="25146"/>
                </a:lnTo>
                <a:close/>
              </a:path>
              <a:path w="8989695" h="431800">
                <a:moveTo>
                  <a:pt x="6457937" y="25146"/>
                </a:moveTo>
                <a:lnTo>
                  <a:pt x="6457937" y="0"/>
                </a:lnTo>
                <a:lnTo>
                  <a:pt x="6381737" y="0"/>
                </a:lnTo>
                <a:lnTo>
                  <a:pt x="6381737" y="25146"/>
                </a:lnTo>
                <a:lnTo>
                  <a:pt x="6457937" y="25146"/>
                </a:lnTo>
                <a:close/>
              </a:path>
              <a:path w="8989695" h="431800">
                <a:moveTo>
                  <a:pt x="6559296" y="25146"/>
                </a:moveTo>
                <a:lnTo>
                  <a:pt x="6559296" y="0"/>
                </a:lnTo>
                <a:lnTo>
                  <a:pt x="6483096" y="0"/>
                </a:lnTo>
                <a:lnTo>
                  <a:pt x="6483096" y="25146"/>
                </a:lnTo>
                <a:lnTo>
                  <a:pt x="6559296" y="25146"/>
                </a:lnTo>
                <a:close/>
              </a:path>
              <a:path w="8989695" h="431800">
                <a:moveTo>
                  <a:pt x="6660641" y="25146"/>
                </a:moveTo>
                <a:lnTo>
                  <a:pt x="6660641" y="0"/>
                </a:lnTo>
                <a:lnTo>
                  <a:pt x="6584441" y="0"/>
                </a:lnTo>
                <a:lnTo>
                  <a:pt x="6584441" y="25146"/>
                </a:lnTo>
                <a:lnTo>
                  <a:pt x="6660641" y="25146"/>
                </a:lnTo>
                <a:close/>
              </a:path>
              <a:path w="8989695" h="431800">
                <a:moveTo>
                  <a:pt x="6762737" y="25146"/>
                </a:moveTo>
                <a:lnTo>
                  <a:pt x="6762737" y="0"/>
                </a:lnTo>
                <a:lnTo>
                  <a:pt x="6686537" y="0"/>
                </a:lnTo>
                <a:lnTo>
                  <a:pt x="6686537" y="25146"/>
                </a:lnTo>
                <a:lnTo>
                  <a:pt x="6762737" y="25146"/>
                </a:lnTo>
                <a:close/>
              </a:path>
              <a:path w="8989695" h="431800">
                <a:moveTo>
                  <a:pt x="6864096" y="25146"/>
                </a:moveTo>
                <a:lnTo>
                  <a:pt x="6864096" y="0"/>
                </a:lnTo>
                <a:lnTo>
                  <a:pt x="6787896" y="0"/>
                </a:lnTo>
                <a:lnTo>
                  <a:pt x="6787896" y="25146"/>
                </a:lnTo>
                <a:lnTo>
                  <a:pt x="6864096" y="25146"/>
                </a:lnTo>
                <a:close/>
              </a:path>
              <a:path w="8989695" h="431800">
                <a:moveTo>
                  <a:pt x="6965441" y="25146"/>
                </a:moveTo>
                <a:lnTo>
                  <a:pt x="6965441" y="0"/>
                </a:lnTo>
                <a:lnTo>
                  <a:pt x="6889241" y="0"/>
                </a:lnTo>
                <a:lnTo>
                  <a:pt x="6889241" y="25146"/>
                </a:lnTo>
                <a:lnTo>
                  <a:pt x="6965441" y="25146"/>
                </a:lnTo>
                <a:close/>
              </a:path>
              <a:path w="8989695" h="431800">
                <a:moveTo>
                  <a:pt x="7067537" y="25146"/>
                </a:moveTo>
                <a:lnTo>
                  <a:pt x="7067537" y="0"/>
                </a:lnTo>
                <a:lnTo>
                  <a:pt x="6991337" y="0"/>
                </a:lnTo>
                <a:lnTo>
                  <a:pt x="6991337" y="25146"/>
                </a:lnTo>
                <a:lnTo>
                  <a:pt x="7067537" y="25146"/>
                </a:lnTo>
                <a:close/>
              </a:path>
              <a:path w="8989695" h="431800">
                <a:moveTo>
                  <a:pt x="7168896" y="25146"/>
                </a:moveTo>
                <a:lnTo>
                  <a:pt x="7168896" y="0"/>
                </a:lnTo>
                <a:lnTo>
                  <a:pt x="7092696" y="0"/>
                </a:lnTo>
                <a:lnTo>
                  <a:pt x="7092696" y="25146"/>
                </a:lnTo>
                <a:lnTo>
                  <a:pt x="7168896" y="25146"/>
                </a:lnTo>
                <a:close/>
              </a:path>
              <a:path w="8989695" h="431800">
                <a:moveTo>
                  <a:pt x="7270241" y="25146"/>
                </a:moveTo>
                <a:lnTo>
                  <a:pt x="7270241" y="0"/>
                </a:lnTo>
                <a:lnTo>
                  <a:pt x="7194041" y="0"/>
                </a:lnTo>
                <a:lnTo>
                  <a:pt x="7194041" y="25146"/>
                </a:lnTo>
                <a:lnTo>
                  <a:pt x="7270241" y="25146"/>
                </a:lnTo>
                <a:close/>
              </a:path>
              <a:path w="8989695" h="431800">
                <a:moveTo>
                  <a:pt x="7372337" y="25146"/>
                </a:moveTo>
                <a:lnTo>
                  <a:pt x="7372337" y="0"/>
                </a:lnTo>
                <a:lnTo>
                  <a:pt x="7296137" y="0"/>
                </a:lnTo>
                <a:lnTo>
                  <a:pt x="7296137" y="25146"/>
                </a:lnTo>
                <a:lnTo>
                  <a:pt x="7372337" y="25146"/>
                </a:lnTo>
                <a:close/>
              </a:path>
              <a:path w="8989695" h="431800">
                <a:moveTo>
                  <a:pt x="7473696" y="25146"/>
                </a:moveTo>
                <a:lnTo>
                  <a:pt x="7473696" y="0"/>
                </a:lnTo>
                <a:lnTo>
                  <a:pt x="7397496" y="0"/>
                </a:lnTo>
                <a:lnTo>
                  <a:pt x="7397496" y="25146"/>
                </a:lnTo>
                <a:lnTo>
                  <a:pt x="7473696" y="25146"/>
                </a:lnTo>
                <a:close/>
              </a:path>
              <a:path w="8989695" h="431800">
                <a:moveTo>
                  <a:pt x="7575041" y="25146"/>
                </a:moveTo>
                <a:lnTo>
                  <a:pt x="7575041" y="0"/>
                </a:lnTo>
                <a:lnTo>
                  <a:pt x="7498841" y="0"/>
                </a:lnTo>
                <a:lnTo>
                  <a:pt x="7498841" y="25146"/>
                </a:lnTo>
                <a:lnTo>
                  <a:pt x="7575041" y="25146"/>
                </a:lnTo>
                <a:close/>
              </a:path>
              <a:path w="8989695" h="431800">
                <a:moveTo>
                  <a:pt x="7677137" y="25146"/>
                </a:moveTo>
                <a:lnTo>
                  <a:pt x="7677137" y="0"/>
                </a:lnTo>
                <a:lnTo>
                  <a:pt x="7600937" y="0"/>
                </a:lnTo>
                <a:lnTo>
                  <a:pt x="7600937" y="25146"/>
                </a:lnTo>
                <a:lnTo>
                  <a:pt x="7677137" y="25146"/>
                </a:lnTo>
                <a:close/>
              </a:path>
              <a:path w="8989695" h="431800">
                <a:moveTo>
                  <a:pt x="7778496" y="25146"/>
                </a:moveTo>
                <a:lnTo>
                  <a:pt x="7778496" y="0"/>
                </a:lnTo>
                <a:lnTo>
                  <a:pt x="7702296" y="0"/>
                </a:lnTo>
                <a:lnTo>
                  <a:pt x="7702296" y="25146"/>
                </a:lnTo>
                <a:lnTo>
                  <a:pt x="7778496" y="25146"/>
                </a:lnTo>
                <a:close/>
              </a:path>
              <a:path w="8989695" h="431800">
                <a:moveTo>
                  <a:pt x="7879841" y="25146"/>
                </a:moveTo>
                <a:lnTo>
                  <a:pt x="7879841" y="0"/>
                </a:lnTo>
                <a:lnTo>
                  <a:pt x="7803641" y="0"/>
                </a:lnTo>
                <a:lnTo>
                  <a:pt x="7803641" y="25146"/>
                </a:lnTo>
                <a:lnTo>
                  <a:pt x="7879841" y="25146"/>
                </a:lnTo>
                <a:close/>
              </a:path>
              <a:path w="8989695" h="431800">
                <a:moveTo>
                  <a:pt x="7981950" y="25146"/>
                </a:moveTo>
                <a:lnTo>
                  <a:pt x="7981950" y="0"/>
                </a:lnTo>
                <a:lnTo>
                  <a:pt x="7905750" y="0"/>
                </a:lnTo>
                <a:lnTo>
                  <a:pt x="7905750" y="25146"/>
                </a:lnTo>
                <a:lnTo>
                  <a:pt x="7981950" y="25146"/>
                </a:lnTo>
                <a:close/>
              </a:path>
              <a:path w="8989695" h="431800">
                <a:moveTo>
                  <a:pt x="8083296" y="25146"/>
                </a:moveTo>
                <a:lnTo>
                  <a:pt x="8083296" y="0"/>
                </a:lnTo>
                <a:lnTo>
                  <a:pt x="8007096" y="0"/>
                </a:lnTo>
                <a:lnTo>
                  <a:pt x="8007096" y="25146"/>
                </a:lnTo>
                <a:lnTo>
                  <a:pt x="8083296" y="25146"/>
                </a:lnTo>
                <a:close/>
              </a:path>
              <a:path w="8989695" h="431800">
                <a:moveTo>
                  <a:pt x="8184641" y="25146"/>
                </a:moveTo>
                <a:lnTo>
                  <a:pt x="8184641" y="0"/>
                </a:lnTo>
                <a:lnTo>
                  <a:pt x="8108441" y="0"/>
                </a:lnTo>
                <a:lnTo>
                  <a:pt x="8108441" y="25146"/>
                </a:lnTo>
                <a:lnTo>
                  <a:pt x="8184641" y="25146"/>
                </a:lnTo>
                <a:close/>
              </a:path>
              <a:path w="8989695" h="431800">
                <a:moveTo>
                  <a:pt x="8286750" y="25146"/>
                </a:moveTo>
                <a:lnTo>
                  <a:pt x="8286750" y="0"/>
                </a:lnTo>
                <a:lnTo>
                  <a:pt x="8210550" y="0"/>
                </a:lnTo>
                <a:lnTo>
                  <a:pt x="8210550" y="25146"/>
                </a:lnTo>
                <a:lnTo>
                  <a:pt x="8286750" y="25146"/>
                </a:lnTo>
                <a:close/>
              </a:path>
              <a:path w="8989695" h="431800">
                <a:moveTo>
                  <a:pt x="8388096" y="25146"/>
                </a:moveTo>
                <a:lnTo>
                  <a:pt x="8388096" y="0"/>
                </a:lnTo>
                <a:lnTo>
                  <a:pt x="8311896" y="0"/>
                </a:lnTo>
                <a:lnTo>
                  <a:pt x="8311896" y="25146"/>
                </a:lnTo>
                <a:lnTo>
                  <a:pt x="8388096" y="25146"/>
                </a:lnTo>
                <a:close/>
              </a:path>
              <a:path w="8989695" h="431800">
                <a:moveTo>
                  <a:pt x="8489441" y="25146"/>
                </a:moveTo>
                <a:lnTo>
                  <a:pt x="8489441" y="0"/>
                </a:lnTo>
                <a:lnTo>
                  <a:pt x="8413241" y="0"/>
                </a:lnTo>
                <a:lnTo>
                  <a:pt x="8413241" y="25146"/>
                </a:lnTo>
                <a:lnTo>
                  <a:pt x="8489441" y="25146"/>
                </a:lnTo>
                <a:close/>
              </a:path>
              <a:path w="8989695" h="431800">
                <a:moveTo>
                  <a:pt x="8591550" y="25146"/>
                </a:moveTo>
                <a:lnTo>
                  <a:pt x="8591550" y="0"/>
                </a:lnTo>
                <a:lnTo>
                  <a:pt x="8515350" y="0"/>
                </a:lnTo>
                <a:lnTo>
                  <a:pt x="8515350" y="25146"/>
                </a:lnTo>
                <a:lnTo>
                  <a:pt x="8591550" y="25146"/>
                </a:lnTo>
                <a:close/>
              </a:path>
              <a:path w="8989695" h="431800">
                <a:moveTo>
                  <a:pt x="8692896" y="25146"/>
                </a:moveTo>
                <a:lnTo>
                  <a:pt x="8692896" y="0"/>
                </a:lnTo>
                <a:lnTo>
                  <a:pt x="8616696" y="0"/>
                </a:lnTo>
                <a:lnTo>
                  <a:pt x="8616696" y="25146"/>
                </a:lnTo>
                <a:lnTo>
                  <a:pt x="8692896" y="25146"/>
                </a:lnTo>
                <a:close/>
              </a:path>
              <a:path w="8989695" h="431800">
                <a:moveTo>
                  <a:pt x="8794241" y="25146"/>
                </a:moveTo>
                <a:lnTo>
                  <a:pt x="8794241" y="0"/>
                </a:lnTo>
                <a:lnTo>
                  <a:pt x="8718041" y="0"/>
                </a:lnTo>
                <a:lnTo>
                  <a:pt x="8718041" y="25146"/>
                </a:lnTo>
                <a:lnTo>
                  <a:pt x="8794241" y="25146"/>
                </a:lnTo>
                <a:close/>
              </a:path>
              <a:path w="8989695" h="431800">
                <a:moveTo>
                  <a:pt x="8896350" y="25146"/>
                </a:moveTo>
                <a:lnTo>
                  <a:pt x="8896350" y="0"/>
                </a:lnTo>
                <a:lnTo>
                  <a:pt x="8820150" y="0"/>
                </a:lnTo>
                <a:lnTo>
                  <a:pt x="8820150" y="25146"/>
                </a:lnTo>
                <a:lnTo>
                  <a:pt x="8896350" y="25146"/>
                </a:lnTo>
                <a:close/>
              </a:path>
              <a:path w="8989695" h="431800">
                <a:moveTo>
                  <a:pt x="8989301" y="33528"/>
                </a:moveTo>
                <a:lnTo>
                  <a:pt x="8989301" y="5334"/>
                </a:lnTo>
                <a:lnTo>
                  <a:pt x="8983980" y="0"/>
                </a:lnTo>
                <a:lnTo>
                  <a:pt x="8921496" y="0"/>
                </a:lnTo>
                <a:lnTo>
                  <a:pt x="8921496" y="25146"/>
                </a:lnTo>
                <a:lnTo>
                  <a:pt x="8964167" y="25146"/>
                </a:lnTo>
                <a:lnTo>
                  <a:pt x="8964167" y="12192"/>
                </a:lnTo>
                <a:lnTo>
                  <a:pt x="8977122" y="25146"/>
                </a:lnTo>
                <a:lnTo>
                  <a:pt x="8977122" y="33528"/>
                </a:lnTo>
                <a:lnTo>
                  <a:pt x="8989301" y="33528"/>
                </a:lnTo>
                <a:close/>
              </a:path>
              <a:path w="8989695" h="431800">
                <a:moveTo>
                  <a:pt x="8977122" y="25146"/>
                </a:moveTo>
                <a:lnTo>
                  <a:pt x="8964167" y="12192"/>
                </a:lnTo>
                <a:lnTo>
                  <a:pt x="8964167" y="25146"/>
                </a:lnTo>
                <a:lnTo>
                  <a:pt x="8977122" y="25146"/>
                </a:lnTo>
                <a:close/>
              </a:path>
              <a:path w="8989695" h="431800">
                <a:moveTo>
                  <a:pt x="8977122" y="33528"/>
                </a:moveTo>
                <a:lnTo>
                  <a:pt x="8977122" y="25146"/>
                </a:lnTo>
                <a:lnTo>
                  <a:pt x="8964167" y="25146"/>
                </a:lnTo>
                <a:lnTo>
                  <a:pt x="8964167" y="33528"/>
                </a:lnTo>
                <a:lnTo>
                  <a:pt x="8977122" y="33528"/>
                </a:lnTo>
                <a:close/>
              </a:path>
              <a:path w="8989695" h="431800">
                <a:moveTo>
                  <a:pt x="8989301" y="134874"/>
                </a:moveTo>
                <a:lnTo>
                  <a:pt x="8989301" y="58674"/>
                </a:lnTo>
                <a:lnTo>
                  <a:pt x="8964155" y="58674"/>
                </a:lnTo>
                <a:lnTo>
                  <a:pt x="8964155" y="134874"/>
                </a:lnTo>
                <a:lnTo>
                  <a:pt x="8989301" y="134874"/>
                </a:lnTo>
                <a:close/>
              </a:path>
              <a:path w="8989695" h="431800">
                <a:moveTo>
                  <a:pt x="8989301" y="236220"/>
                </a:moveTo>
                <a:lnTo>
                  <a:pt x="8989301" y="160020"/>
                </a:lnTo>
                <a:lnTo>
                  <a:pt x="8964155" y="160020"/>
                </a:lnTo>
                <a:lnTo>
                  <a:pt x="8964155" y="236220"/>
                </a:lnTo>
                <a:lnTo>
                  <a:pt x="8989301" y="236220"/>
                </a:lnTo>
                <a:close/>
              </a:path>
              <a:path w="8989695" h="431800">
                <a:moveTo>
                  <a:pt x="8989301" y="338328"/>
                </a:moveTo>
                <a:lnTo>
                  <a:pt x="8989301" y="262128"/>
                </a:lnTo>
                <a:lnTo>
                  <a:pt x="8964155" y="262128"/>
                </a:lnTo>
                <a:lnTo>
                  <a:pt x="8964155" y="338328"/>
                </a:lnTo>
                <a:lnTo>
                  <a:pt x="8989301" y="338328"/>
                </a:lnTo>
                <a:close/>
              </a:path>
              <a:path w="8989695" h="431800">
                <a:moveTo>
                  <a:pt x="8989301" y="431292"/>
                </a:moveTo>
                <a:lnTo>
                  <a:pt x="8989301" y="363474"/>
                </a:lnTo>
                <a:lnTo>
                  <a:pt x="8964155" y="363474"/>
                </a:lnTo>
                <a:lnTo>
                  <a:pt x="8964155" y="431292"/>
                </a:lnTo>
                <a:lnTo>
                  <a:pt x="8989301" y="431292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723517" y="46321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723517" y="47845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723517" y="49369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723517" y="50893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723517" y="52417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23517" y="53941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8812415" y="531190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51053"/>
                </a:moveTo>
                <a:lnTo>
                  <a:pt x="51053" y="0"/>
                </a:lnTo>
                <a:lnTo>
                  <a:pt x="0" y="0"/>
                </a:lnTo>
                <a:lnTo>
                  <a:pt x="0" y="51053"/>
                </a:lnTo>
                <a:lnTo>
                  <a:pt x="51053" y="51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812415" y="5210555"/>
            <a:ext cx="51435" cy="50800"/>
          </a:xfrm>
          <a:custGeom>
            <a:avLst/>
            <a:gdLst/>
            <a:ahLst/>
            <a:cxnLst/>
            <a:rect l="l" t="t" r="r" b="b"/>
            <a:pathLst>
              <a:path w="51434" h="50800">
                <a:moveTo>
                  <a:pt x="51053" y="50292"/>
                </a:moveTo>
                <a:lnTo>
                  <a:pt x="51053" y="0"/>
                </a:lnTo>
                <a:lnTo>
                  <a:pt x="762" y="0"/>
                </a:lnTo>
                <a:lnTo>
                  <a:pt x="0" y="50292"/>
                </a:lnTo>
                <a:lnTo>
                  <a:pt x="51053" y="502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813177" y="5108447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50292" y="51053"/>
                </a:moveTo>
                <a:lnTo>
                  <a:pt x="50292" y="0"/>
                </a:lnTo>
                <a:lnTo>
                  <a:pt x="0" y="0"/>
                </a:lnTo>
                <a:lnTo>
                  <a:pt x="0" y="51053"/>
                </a:lnTo>
                <a:lnTo>
                  <a:pt x="50292" y="51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813177" y="5007102"/>
            <a:ext cx="50800" cy="51435"/>
          </a:xfrm>
          <a:custGeom>
            <a:avLst/>
            <a:gdLst/>
            <a:ahLst/>
            <a:cxnLst/>
            <a:rect l="l" t="t" r="r" b="b"/>
            <a:pathLst>
              <a:path w="50800" h="51435">
                <a:moveTo>
                  <a:pt x="50292" y="51053"/>
                </a:moveTo>
                <a:lnTo>
                  <a:pt x="50292" y="0"/>
                </a:lnTo>
                <a:lnTo>
                  <a:pt x="0" y="0"/>
                </a:lnTo>
                <a:lnTo>
                  <a:pt x="0" y="51053"/>
                </a:lnTo>
                <a:lnTo>
                  <a:pt x="50292" y="51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813177" y="4905755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50292" y="50291"/>
                </a:moveTo>
                <a:lnTo>
                  <a:pt x="50292" y="0"/>
                </a:lnTo>
                <a:lnTo>
                  <a:pt x="0" y="0"/>
                </a:lnTo>
                <a:lnTo>
                  <a:pt x="0" y="50291"/>
                </a:lnTo>
                <a:lnTo>
                  <a:pt x="50292" y="502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8813177" y="4803647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0"/>
                </a:moveTo>
                <a:lnTo>
                  <a:pt x="0" y="0"/>
                </a:lnTo>
                <a:lnTo>
                  <a:pt x="0" y="51053"/>
                </a:lnTo>
                <a:lnTo>
                  <a:pt x="50291" y="51053"/>
                </a:lnTo>
                <a:lnTo>
                  <a:pt x="510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813177" y="4702302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1053" y="51053"/>
                </a:moveTo>
                <a:lnTo>
                  <a:pt x="51053" y="0"/>
                </a:lnTo>
                <a:lnTo>
                  <a:pt x="0" y="0"/>
                </a:lnTo>
                <a:lnTo>
                  <a:pt x="0" y="51053"/>
                </a:lnTo>
                <a:lnTo>
                  <a:pt x="51053" y="51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813177" y="4635246"/>
            <a:ext cx="51435" cy="16510"/>
          </a:xfrm>
          <a:custGeom>
            <a:avLst/>
            <a:gdLst/>
            <a:ahLst/>
            <a:cxnLst/>
            <a:rect l="l" t="t" r="r" b="b"/>
            <a:pathLst>
              <a:path w="51434" h="16510">
                <a:moveTo>
                  <a:pt x="51053" y="16001"/>
                </a:moveTo>
                <a:lnTo>
                  <a:pt x="51053" y="0"/>
                </a:lnTo>
                <a:lnTo>
                  <a:pt x="0" y="0"/>
                </a:lnTo>
                <a:lnTo>
                  <a:pt x="0" y="16001"/>
                </a:lnTo>
                <a:lnTo>
                  <a:pt x="51053" y="160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3799598" y="4635246"/>
            <a:ext cx="0" cy="727710"/>
          </a:xfrm>
          <a:custGeom>
            <a:avLst/>
            <a:gdLst/>
            <a:ahLst/>
            <a:cxnLst/>
            <a:rect l="l" t="t" r="r" b="b"/>
            <a:pathLst>
              <a:path w="0" h="727710">
                <a:moveTo>
                  <a:pt x="0" y="0"/>
                </a:moveTo>
                <a:lnTo>
                  <a:pt x="0" y="727709"/>
                </a:lnTo>
              </a:path>
            </a:pathLst>
          </a:custGeom>
          <a:ln w="51053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883043" y="5492496"/>
            <a:ext cx="1800860" cy="589280"/>
          </a:xfrm>
          <a:custGeom>
            <a:avLst/>
            <a:gdLst/>
            <a:ahLst/>
            <a:cxnLst/>
            <a:rect l="l" t="t" r="r" b="b"/>
            <a:pathLst>
              <a:path w="1800860" h="589279">
                <a:moveTo>
                  <a:pt x="0" y="0"/>
                </a:moveTo>
                <a:lnTo>
                  <a:pt x="0" y="589026"/>
                </a:lnTo>
                <a:lnTo>
                  <a:pt x="1800606" y="589026"/>
                </a:lnTo>
                <a:lnTo>
                  <a:pt x="1800606" y="0"/>
                </a:lnTo>
                <a:lnTo>
                  <a:pt x="0" y="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 txBox="1"/>
          <p:nvPr/>
        </p:nvSpPr>
        <p:spPr>
          <a:xfrm>
            <a:off x="1044835" y="5397500"/>
            <a:ext cx="147701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7653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LAMMPS 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24-Jan-2010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899295" y="5492496"/>
            <a:ext cx="1800225" cy="589280"/>
          </a:xfrm>
          <a:custGeom>
            <a:avLst/>
            <a:gdLst/>
            <a:ahLst/>
            <a:cxnLst/>
            <a:rect l="l" t="t" r="r" b="b"/>
            <a:pathLst>
              <a:path w="1800225" h="589279">
                <a:moveTo>
                  <a:pt x="0" y="0"/>
                </a:moveTo>
                <a:lnTo>
                  <a:pt x="0" y="589026"/>
                </a:lnTo>
                <a:lnTo>
                  <a:pt x="1799844" y="589026"/>
                </a:lnTo>
                <a:lnTo>
                  <a:pt x="1799843" y="0"/>
                </a:lnTo>
                <a:lnTo>
                  <a:pt x="0" y="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2899295" y="5397500"/>
            <a:ext cx="18002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5735" marR="160020" indent="18415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LAMMPS 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30-Mar-2010</a:t>
            </a:r>
            <a:endParaRPr sz="20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682887" y="5647182"/>
            <a:ext cx="216407" cy="15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939913" y="5492496"/>
            <a:ext cx="1800225" cy="589280"/>
          </a:xfrm>
          <a:custGeom>
            <a:avLst/>
            <a:gdLst/>
            <a:ahLst/>
            <a:cxnLst/>
            <a:rect l="l" t="t" r="r" b="b"/>
            <a:pathLst>
              <a:path w="1800225" h="589279">
                <a:moveTo>
                  <a:pt x="0" y="0"/>
                </a:moveTo>
                <a:lnTo>
                  <a:pt x="0" y="589026"/>
                </a:lnTo>
                <a:lnTo>
                  <a:pt x="1799844" y="589026"/>
                </a:lnTo>
                <a:lnTo>
                  <a:pt x="1799844" y="0"/>
                </a:lnTo>
                <a:lnTo>
                  <a:pt x="0" y="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7939913" y="5397500"/>
            <a:ext cx="18002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3355" marR="167005" indent="17653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LAMMPS  </a:t>
            </a:r>
            <a:r>
              <a:rPr dirty="0" sz="2000" spc="-10" b="1">
                <a:solidFill>
                  <a:srgbClr val="FFFFFF"/>
                </a:solidFill>
                <a:latin typeface="Arial"/>
                <a:cs typeface="Arial"/>
              </a:rPr>
              <a:t>15-Jun-20</a:t>
            </a:r>
            <a:r>
              <a:rPr dirty="0" sz="2000" spc="-114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491619" y="5492496"/>
            <a:ext cx="1800860" cy="589280"/>
          </a:xfrm>
          <a:custGeom>
            <a:avLst/>
            <a:gdLst/>
            <a:ahLst/>
            <a:cxnLst/>
            <a:rect l="l" t="t" r="r" b="b"/>
            <a:pathLst>
              <a:path w="1800859" h="589279">
                <a:moveTo>
                  <a:pt x="0" y="0"/>
                </a:moveTo>
                <a:lnTo>
                  <a:pt x="0" y="589026"/>
                </a:lnTo>
                <a:lnTo>
                  <a:pt x="1800606" y="589026"/>
                </a:lnTo>
                <a:lnTo>
                  <a:pt x="1800606" y="0"/>
                </a:lnTo>
                <a:lnTo>
                  <a:pt x="0" y="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/>
          <p:nvPr/>
        </p:nvSpPr>
        <p:spPr>
          <a:xfrm>
            <a:off x="5491619" y="5549900"/>
            <a:ext cx="18008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FF"/>
                </a:solidFill>
                <a:latin typeface="Arial"/>
                <a:cs typeface="Arial"/>
              </a:rPr>
              <a:t>....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699139" y="5647944"/>
            <a:ext cx="792480" cy="152400"/>
          </a:xfrm>
          <a:custGeom>
            <a:avLst/>
            <a:gdLst/>
            <a:ahLst/>
            <a:cxnLst/>
            <a:rect l="l" t="t" r="r" b="b"/>
            <a:pathLst>
              <a:path w="792479" h="152400">
                <a:moveTo>
                  <a:pt x="665226" y="102107"/>
                </a:moveTo>
                <a:lnTo>
                  <a:pt x="665226" y="51053"/>
                </a:lnTo>
                <a:lnTo>
                  <a:pt x="762" y="49529"/>
                </a:lnTo>
                <a:lnTo>
                  <a:pt x="0" y="100583"/>
                </a:lnTo>
                <a:lnTo>
                  <a:pt x="665226" y="102107"/>
                </a:lnTo>
                <a:close/>
              </a:path>
              <a:path w="792479" h="152400">
                <a:moveTo>
                  <a:pt x="792479" y="76961"/>
                </a:moveTo>
                <a:lnTo>
                  <a:pt x="640079" y="0"/>
                </a:lnTo>
                <a:lnTo>
                  <a:pt x="640079" y="50996"/>
                </a:lnTo>
                <a:lnTo>
                  <a:pt x="665226" y="51053"/>
                </a:lnTo>
                <a:lnTo>
                  <a:pt x="665226" y="139952"/>
                </a:lnTo>
                <a:lnTo>
                  <a:pt x="792479" y="76961"/>
                </a:lnTo>
                <a:close/>
              </a:path>
              <a:path w="792479" h="152400">
                <a:moveTo>
                  <a:pt x="665226" y="139952"/>
                </a:moveTo>
                <a:lnTo>
                  <a:pt x="665226" y="102107"/>
                </a:lnTo>
                <a:lnTo>
                  <a:pt x="640079" y="102050"/>
                </a:lnTo>
                <a:lnTo>
                  <a:pt x="640079" y="152400"/>
                </a:lnTo>
                <a:lnTo>
                  <a:pt x="665226" y="1399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291451" y="5647944"/>
            <a:ext cx="648970" cy="152400"/>
          </a:xfrm>
          <a:custGeom>
            <a:avLst/>
            <a:gdLst/>
            <a:ahLst/>
            <a:cxnLst/>
            <a:rect l="l" t="t" r="r" b="b"/>
            <a:pathLst>
              <a:path w="648970" h="152400">
                <a:moveTo>
                  <a:pt x="495807" y="50979"/>
                </a:moveTo>
                <a:lnTo>
                  <a:pt x="762" y="49529"/>
                </a:lnTo>
                <a:lnTo>
                  <a:pt x="0" y="100583"/>
                </a:lnTo>
                <a:lnTo>
                  <a:pt x="495551" y="102032"/>
                </a:lnTo>
                <a:lnTo>
                  <a:pt x="495807" y="50979"/>
                </a:lnTo>
                <a:close/>
              </a:path>
              <a:path w="648970" h="152400">
                <a:moveTo>
                  <a:pt x="521220" y="139633"/>
                </a:moveTo>
                <a:lnTo>
                  <a:pt x="521220" y="102107"/>
                </a:lnTo>
                <a:lnTo>
                  <a:pt x="495551" y="102032"/>
                </a:lnTo>
                <a:lnTo>
                  <a:pt x="495300" y="152400"/>
                </a:lnTo>
                <a:lnTo>
                  <a:pt x="521220" y="139633"/>
                </a:lnTo>
                <a:close/>
              </a:path>
              <a:path w="648970" h="152400">
                <a:moveTo>
                  <a:pt x="521220" y="102107"/>
                </a:moveTo>
                <a:lnTo>
                  <a:pt x="521220" y="51053"/>
                </a:lnTo>
                <a:lnTo>
                  <a:pt x="495807" y="50979"/>
                </a:lnTo>
                <a:lnTo>
                  <a:pt x="495551" y="102032"/>
                </a:lnTo>
                <a:lnTo>
                  <a:pt x="521220" y="102107"/>
                </a:lnTo>
                <a:close/>
              </a:path>
              <a:path w="648970" h="152400">
                <a:moveTo>
                  <a:pt x="648462" y="76961"/>
                </a:moveTo>
                <a:lnTo>
                  <a:pt x="496062" y="0"/>
                </a:lnTo>
                <a:lnTo>
                  <a:pt x="495807" y="50979"/>
                </a:lnTo>
                <a:lnTo>
                  <a:pt x="521220" y="51053"/>
                </a:lnTo>
                <a:lnTo>
                  <a:pt x="521220" y="139633"/>
                </a:lnTo>
                <a:lnTo>
                  <a:pt x="648462" y="769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834275" y="6248400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834275" y="6147053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834275" y="6044946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34275" y="5943600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34275" y="5842253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34275" y="5740146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834275" y="5638800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34275" y="5537453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834275" y="5492496"/>
            <a:ext cx="25400" cy="19050"/>
          </a:xfrm>
          <a:custGeom>
            <a:avLst/>
            <a:gdLst/>
            <a:ahLst/>
            <a:cxnLst/>
            <a:rect l="l" t="t" r="r" b="b"/>
            <a:pathLst>
              <a:path w="25400" h="19050">
                <a:moveTo>
                  <a:pt x="25146" y="19050"/>
                </a:moveTo>
                <a:lnTo>
                  <a:pt x="25146" y="0"/>
                </a:lnTo>
                <a:lnTo>
                  <a:pt x="0" y="0"/>
                </a:lnTo>
                <a:lnTo>
                  <a:pt x="0" y="19050"/>
                </a:lnTo>
                <a:lnTo>
                  <a:pt x="25146" y="1905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9798431" y="5492496"/>
            <a:ext cx="25400" cy="8890"/>
          </a:xfrm>
          <a:custGeom>
            <a:avLst/>
            <a:gdLst/>
            <a:ahLst/>
            <a:cxnLst/>
            <a:rect l="l" t="t" r="r" b="b"/>
            <a:pathLst>
              <a:path w="25400" h="8889">
                <a:moveTo>
                  <a:pt x="25146" y="8381"/>
                </a:moveTo>
                <a:lnTo>
                  <a:pt x="25146" y="0"/>
                </a:lnTo>
                <a:lnTo>
                  <a:pt x="0" y="0"/>
                </a:lnTo>
                <a:lnTo>
                  <a:pt x="0" y="8381"/>
                </a:lnTo>
                <a:lnTo>
                  <a:pt x="25146" y="8381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9798431" y="5526023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9798431" y="5628132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798431" y="5729478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798431" y="5830823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9798431" y="5932932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9798431" y="6034278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798431" y="6135623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9798431" y="6237732"/>
            <a:ext cx="25400" cy="76200"/>
          </a:xfrm>
          <a:custGeom>
            <a:avLst/>
            <a:gdLst/>
            <a:ahLst/>
            <a:cxnLst/>
            <a:rect l="l" t="t" r="r" b="b"/>
            <a:pathLst>
              <a:path w="25400" h="76200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9798431" y="6339078"/>
            <a:ext cx="25400" cy="10795"/>
          </a:xfrm>
          <a:custGeom>
            <a:avLst/>
            <a:gdLst/>
            <a:ahLst/>
            <a:cxnLst/>
            <a:rect l="l" t="t" r="r" b="b"/>
            <a:pathLst>
              <a:path w="25400" h="10795">
                <a:moveTo>
                  <a:pt x="25146" y="10668"/>
                </a:moveTo>
                <a:lnTo>
                  <a:pt x="25146" y="0"/>
                </a:lnTo>
                <a:lnTo>
                  <a:pt x="0" y="0"/>
                </a:lnTo>
                <a:lnTo>
                  <a:pt x="0" y="10668"/>
                </a:lnTo>
                <a:lnTo>
                  <a:pt x="25146" y="10668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7723517" y="55465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7723517" y="56989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723517" y="58513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7723517" y="6003797"/>
            <a:ext cx="0" cy="114300"/>
          </a:xfrm>
          <a:custGeom>
            <a:avLst/>
            <a:gdLst/>
            <a:ahLst/>
            <a:cxnLst/>
            <a:rect l="l" t="t" r="r" b="b"/>
            <a:pathLst>
              <a:path w="0" h="114300">
                <a:moveTo>
                  <a:pt x="0" y="0"/>
                </a:moveTo>
                <a:lnTo>
                  <a:pt x="0" y="114300"/>
                </a:lnTo>
              </a:path>
            </a:pathLst>
          </a:custGeom>
          <a:ln w="38100">
            <a:solidFill>
              <a:srgbClr val="7030A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774839" y="6349746"/>
            <a:ext cx="9144000" cy="570230"/>
          </a:xfrm>
          <a:custGeom>
            <a:avLst/>
            <a:gdLst/>
            <a:ahLst/>
            <a:cxnLst/>
            <a:rect l="l" t="t" r="r" b="b"/>
            <a:pathLst>
              <a:path w="9144000" h="570229">
                <a:moveTo>
                  <a:pt x="0" y="569976"/>
                </a:moveTo>
                <a:lnTo>
                  <a:pt x="9143999" y="569976"/>
                </a:lnTo>
                <a:lnTo>
                  <a:pt x="9143999" y="0"/>
                </a:lnTo>
                <a:lnTo>
                  <a:pt x="0" y="0"/>
                </a:lnTo>
                <a:lnTo>
                  <a:pt x="0" y="5699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774839" y="6919721"/>
            <a:ext cx="9144000" cy="287655"/>
          </a:xfrm>
          <a:custGeom>
            <a:avLst/>
            <a:gdLst/>
            <a:ahLst/>
            <a:cxnLst/>
            <a:rect l="l" t="t" r="r" b="b"/>
            <a:pathLst>
              <a:path w="9144000" h="287654">
                <a:moveTo>
                  <a:pt x="0" y="0"/>
                </a:moveTo>
                <a:lnTo>
                  <a:pt x="0" y="287274"/>
                </a:lnTo>
                <a:lnTo>
                  <a:pt x="9143999" y="287274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5113667" y="7010400"/>
            <a:ext cx="0" cy="157480"/>
          </a:xfrm>
          <a:custGeom>
            <a:avLst/>
            <a:gdLst/>
            <a:ahLst/>
            <a:cxnLst/>
            <a:rect l="l" t="t" r="r" b="b"/>
            <a:pathLst>
              <a:path w="0"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34275" y="6349746"/>
            <a:ext cx="8989695" cy="394335"/>
          </a:xfrm>
          <a:custGeom>
            <a:avLst/>
            <a:gdLst/>
            <a:ahLst/>
            <a:cxnLst/>
            <a:rect l="l" t="t" r="r" b="b"/>
            <a:pathLst>
              <a:path w="8989695" h="394334">
                <a:moveTo>
                  <a:pt x="25146" y="381000"/>
                </a:moveTo>
                <a:lnTo>
                  <a:pt x="25146" y="304800"/>
                </a:lnTo>
                <a:lnTo>
                  <a:pt x="0" y="304800"/>
                </a:lnTo>
                <a:lnTo>
                  <a:pt x="0" y="381000"/>
                </a:lnTo>
                <a:lnTo>
                  <a:pt x="12191" y="381000"/>
                </a:lnTo>
                <a:lnTo>
                  <a:pt x="12191" y="368808"/>
                </a:lnTo>
                <a:lnTo>
                  <a:pt x="22097" y="368808"/>
                </a:lnTo>
                <a:lnTo>
                  <a:pt x="22097" y="381000"/>
                </a:lnTo>
                <a:lnTo>
                  <a:pt x="25146" y="381000"/>
                </a:lnTo>
                <a:close/>
              </a:path>
              <a:path w="8989695" h="394334">
                <a:moveTo>
                  <a:pt x="22097" y="381000"/>
                </a:moveTo>
                <a:lnTo>
                  <a:pt x="22097" y="368808"/>
                </a:lnTo>
                <a:lnTo>
                  <a:pt x="12191" y="368808"/>
                </a:lnTo>
                <a:lnTo>
                  <a:pt x="12191" y="381000"/>
                </a:lnTo>
                <a:lnTo>
                  <a:pt x="22097" y="381000"/>
                </a:lnTo>
                <a:close/>
              </a:path>
              <a:path w="8989695" h="394334">
                <a:moveTo>
                  <a:pt x="22097" y="393954"/>
                </a:moveTo>
                <a:lnTo>
                  <a:pt x="22097" y="381000"/>
                </a:lnTo>
                <a:lnTo>
                  <a:pt x="12191" y="381000"/>
                </a:lnTo>
                <a:lnTo>
                  <a:pt x="12191" y="393954"/>
                </a:lnTo>
                <a:lnTo>
                  <a:pt x="22097" y="393954"/>
                </a:lnTo>
                <a:close/>
              </a:path>
              <a:path w="8989695" h="394334">
                <a:moveTo>
                  <a:pt x="25146" y="279654"/>
                </a:moveTo>
                <a:lnTo>
                  <a:pt x="25146" y="203454"/>
                </a:lnTo>
                <a:lnTo>
                  <a:pt x="0" y="203454"/>
                </a:lnTo>
                <a:lnTo>
                  <a:pt x="0" y="279654"/>
                </a:lnTo>
                <a:lnTo>
                  <a:pt x="25146" y="279654"/>
                </a:lnTo>
                <a:close/>
              </a:path>
              <a:path w="8989695" h="394334">
                <a:moveTo>
                  <a:pt x="25146" y="178308"/>
                </a:moveTo>
                <a:lnTo>
                  <a:pt x="25146" y="102108"/>
                </a:lnTo>
                <a:lnTo>
                  <a:pt x="0" y="102108"/>
                </a:lnTo>
                <a:lnTo>
                  <a:pt x="0" y="178308"/>
                </a:lnTo>
                <a:lnTo>
                  <a:pt x="25146" y="178308"/>
                </a:lnTo>
                <a:close/>
              </a:path>
              <a:path w="8989695" h="394334">
                <a:moveTo>
                  <a:pt x="25146" y="76200"/>
                </a:moveTo>
                <a:lnTo>
                  <a:pt x="25146" y="0"/>
                </a:lnTo>
                <a:lnTo>
                  <a:pt x="0" y="0"/>
                </a:lnTo>
                <a:lnTo>
                  <a:pt x="0" y="76200"/>
                </a:lnTo>
                <a:lnTo>
                  <a:pt x="25146" y="76200"/>
                </a:lnTo>
                <a:close/>
              </a:path>
              <a:path w="8989695" h="394334">
                <a:moveTo>
                  <a:pt x="8989301" y="65531"/>
                </a:moveTo>
                <a:lnTo>
                  <a:pt x="8989301" y="0"/>
                </a:lnTo>
                <a:lnTo>
                  <a:pt x="8964155" y="0"/>
                </a:lnTo>
                <a:lnTo>
                  <a:pt x="8964155" y="65531"/>
                </a:lnTo>
                <a:lnTo>
                  <a:pt x="8989301" y="65531"/>
                </a:lnTo>
                <a:close/>
              </a:path>
              <a:path w="8989695" h="394334">
                <a:moveTo>
                  <a:pt x="8989301" y="166878"/>
                </a:moveTo>
                <a:lnTo>
                  <a:pt x="8989301" y="90677"/>
                </a:lnTo>
                <a:lnTo>
                  <a:pt x="8964155" y="90677"/>
                </a:lnTo>
                <a:lnTo>
                  <a:pt x="8964155" y="166878"/>
                </a:lnTo>
                <a:lnTo>
                  <a:pt x="8989301" y="166878"/>
                </a:lnTo>
                <a:close/>
              </a:path>
              <a:path w="8989695" h="394334">
                <a:moveTo>
                  <a:pt x="8989301" y="268986"/>
                </a:moveTo>
                <a:lnTo>
                  <a:pt x="8989301" y="192786"/>
                </a:lnTo>
                <a:lnTo>
                  <a:pt x="8964155" y="192786"/>
                </a:lnTo>
                <a:lnTo>
                  <a:pt x="8964155" y="268986"/>
                </a:lnTo>
                <a:lnTo>
                  <a:pt x="8989301" y="268986"/>
                </a:lnTo>
                <a:close/>
              </a:path>
              <a:path w="8989695" h="394334">
                <a:moveTo>
                  <a:pt x="8989301" y="370332"/>
                </a:moveTo>
                <a:lnTo>
                  <a:pt x="8989301" y="294132"/>
                </a:lnTo>
                <a:lnTo>
                  <a:pt x="8964155" y="294132"/>
                </a:lnTo>
                <a:lnTo>
                  <a:pt x="8964155" y="370332"/>
                </a:lnTo>
                <a:lnTo>
                  <a:pt x="8989301" y="370332"/>
                </a:lnTo>
                <a:close/>
              </a:path>
              <a:path w="8989695" h="394334">
                <a:moveTo>
                  <a:pt x="8962643" y="393954"/>
                </a:moveTo>
                <a:lnTo>
                  <a:pt x="8962643" y="368808"/>
                </a:lnTo>
                <a:lnTo>
                  <a:pt x="8886443" y="368808"/>
                </a:lnTo>
                <a:lnTo>
                  <a:pt x="8886443" y="393954"/>
                </a:lnTo>
                <a:lnTo>
                  <a:pt x="8962643" y="393954"/>
                </a:lnTo>
                <a:close/>
              </a:path>
              <a:path w="8989695" h="394334">
                <a:moveTo>
                  <a:pt x="8861298" y="393954"/>
                </a:moveTo>
                <a:lnTo>
                  <a:pt x="8861298" y="368808"/>
                </a:lnTo>
                <a:lnTo>
                  <a:pt x="8785098" y="368808"/>
                </a:lnTo>
                <a:lnTo>
                  <a:pt x="8785098" y="393954"/>
                </a:lnTo>
                <a:lnTo>
                  <a:pt x="8861298" y="393954"/>
                </a:lnTo>
                <a:close/>
              </a:path>
              <a:path w="8989695" h="394334">
                <a:moveTo>
                  <a:pt x="8759190" y="393954"/>
                </a:moveTo>
                <a:lnTo>
                  <a:pt x="8759190" y="368808"/>
                </a:lnTo>
                <a:lnTo>
                  <a:pt x="8682990" y="368808"/>
                </a:lnTo>
                <a:lnTo>
                  <a:pt x="8682990" y="393954"/>
                </a:lnTo>
                <a:lnTo>
                  <a:pt x="8759190" y="393954"/>
                </a:lnTo>
                <a:close/>
              </a:path>
              <a:path w="8989695" h="394334">
                <a:moveTo>
                  <a:pt x="8657843" y="393954"/>
                </a:moveTo>
                <a:lnTo>
                  <a:pt x="8657843" y="368808"/>
                </a:lnTo>
                <a:lnTo>
                  <a:pt x="8581643" y="368808"/>
                </a:lnTo>
                <a:lnTo>
                  <a:pt x="8581643" y="393954"/>
                </a:lnTo>
                <a:lnTo>
                  <a:pt x="8657843" y="393954"/>
                </a:lnTo>
                <a:close/>
              </a:path>
              <a:path w="8989695" h="394334">
                <a:moveTo>
                  <a:pt x="8556498" y="393954"/>
                </a:moveTo>
                <a:lnTo>
                  <a:pt x="8556498" y="368808"/>
                </a:lnTo>
                <a:lnTo>
                  <a:pt x="8480298" y="368808"/>
                </a:lnTo>
                <a:lnTo>
                  <a:pt x="8480298" y="393954"/>
                </a:lnTo>
                <a:lnTo>
                  <a:pt x="8556498" y="393954"/>
                </a:lnTo>
                <a:close/>
              </a:path>
              <a:path w="8989695" h="394334">
                <a:moveTo>
                  <a:pt x="8454390" y="393954"/>
                </a:moveTo>
                <a:lnTo>
                  <a:pt x="8454390" y="368808"/>
                </a:lnTo>
                <a:lnTo>
                  <a:pt x="8378189" y="368808"/>
                </a:lnTo>
                <a:lnTo>
                  <a:pt x="8378189" y="393954"/>
                </a:lnTo>
                <a:lnTo>
                  <a:pt x="8454390" y="393954"/>
                </a:lnTo>
                <a:close/>
              </a:path>
              <a:path w="8989695" h="394334">
                <a:moveTo>
                  <a:pt x="8353043" y="393954"/>
                </a:moveTo>
                <a:lnTo>
                  <a:pt x="8353043" y="368808"/>
                </a:lnTo>
                <a:lnTo>
                  <a:pt x="8276843" y="368808"/>
                </a:lnTo>
                <a:lnTo>
                  <a:pt x="8276843" y="393954"/>
                </a:lnTo>
                <a:lnTo>
                  <a:pt x="8353043" y="393954"/>
                </a:lnTo>
                <a:close/>
              </a:path>
              <a:path w="8989695" h="394334">
                <a:moveTo>
                  <a:pt x="8251698" y="393954"/>
                </a:moveTo>
                <a:lnTo>
                  <a:pt x="8251698" y="368808"/>
                </a:lnTo>
                <a:lnTo>
                  <a:pt x="8175498" y="368808"/>
                </a:lnTo>
                <a:lnTo>
                  <a:pt x="8175498" y="393954"/>
                </a:lnTo>
                <a:lnTo>
                  <a:pt x="8251698" y="393954"/>
                </a:lnTo>
                <a:close/>
              </a:path>
              <a:path w="8989695" h="394334">
                <a:moveTo>
                  <a:pt x="8149589" y="393954"/>
                </a:moveTo>
                <a:lnTo>
                  <a:pt x="8149589" y="368808"/>
                </a:lnTo>
                <a:lnTo>
                  <a:pt x="8073389" y="368808"/>
                </a:lnTo>
                <a:lnTo>
                  <a:pt x="8073389" y="393954"/>
                </a:lnTo>
                <a:lnTo>
                  <a:pt x="8149589" y="393954"/>
                </a:lnTo>
                <a:close/>
              </a:path>
              <a:path w="8989695" h="394334">
                <a:moveTo>
                  <a:pt x="8048243" y="393954"/>
                </a:moveTo>
                <a:lnTo>
                  <a:pt x="8048243" y="368808"/>
                </a:lnTo>
                <a:lnTo>
                  <a:pt x="7972043" y="368808"/>
                </a:lnTo>
                <a:lnTo>
                  <a:pt x="7972043" y="393954"/>
                </a:lnTo>
                <a:lnTo>
                  <a:pt x="8048243" y="393954"/>
                </a:lnTo>
                <a:close/>
              </a:path>
              <a:path w="8989695" h="394334">
                <a:moveTo>
                  <a:pt x="7946898" y="393954"/>
                </a:moveTo>
                <a:lnTo>
                  <a:pt x="7946898" y="368808"/>
                </a:lnTo>
                <a:lnTo>
                  <a:pt x="7870698" y="368808"/>
                </a:lnTo>
                <a:lnTo>
                  <a:pt x="7870698" y="393954"/>
                </a:lnTo>
                <a:lnTo>
                  <a:pt x="7946898" y="393954"/>
                </a:lnTo>
                <a:close/>
              </a:path>
              <a:path w="8989695" h="394334">
                <a:moveTo>
                  <a:pt x="7844789" y="393954"/>
                </a:moveTo>
                <a:lnTo>
                  <a:pt x="7844789" y="368808"/>
                </a:lnTo>
                <a:lnTo>
                  <a:pt x="7768589" y="368808"/>
                </a:lnTo>
                <a:lnTo>
                  <a:pt x="7768589" y="393954"/>
                </a:lnTo>
                <a:lnTo>
                  <a:pt x="7844789" y="393954"/>
                </a:lnTo>
                <a:close/>
              </a:path>
              <a:path w="8989695" h="394334">
                <a:moveTo>
                  <a:pt x="7743443" y="393954"/>
                </a:moveTo>
                <a:lnTo>
                  <a:pt x="7743443" y="368808"/>
                </a:lnTo>
                <a:lnTo>
                  <a:pt x="7667243" y="368808"/>
                </a:lnTo>
                <a:lnTo>
                  <a:pt x="7667243" y="393954"/>
                </a:lnTo>
                <a:lnTo>
                  <a:pt x="7743443" y="393954"/>
                </a:lnTo>
                <a:close/>
              </a:path>
              <a:path w="8989695" h="394334">
                <a:moveTo>
                  <a:pt x="7642098" y="393954"/>
                </a:moveTo>
                <a:lnTo>
                  <a:pt x="7642098" y="368808"/>
                </a:lnTo>
                <a:lnTo>
                  <a:pt x="7565898" y="368808"/>
                </a:lnTo>
                <a:lnTo>
                  <a:pt x="7565898" y="393954"/>
                </a:lnTo>
                <a:lnTo>
                  <a:pt x="7642098" y="393954"/>
                </a:lnTo>
                <a:close/>
              </a:path>
              <a:path w="8989695" h="394334">
                <a:moveTo>
                  <a:pt x="7539989" y="393954"/>
                </a:moveTo>
                <a:lnTo>
                  <a:pt x="7539989" y="368808"/>
                </a:lnTo>
                <a:lnTo>
                  <a:pt x="7463789" y="368808"/>
                </a:lnTo>
                <a:lnTo>
                  <a:pt x="7463789" y="393954"/>
                </a:lnTo>
                <a:lnTo>
                  <a:pt x="7539989" y="393954"/>
                </a:lnTo>
                <a:close/>
              </a:path>
              <a:path w="8989695" h="394334">
                <a:moveTo>
                  <a:pt x="7438643" y="393954"/>
                </a:moveTo>
                <a:lnTo>
                  <a:pt x="7438643" y="368808"/>
                </a:lnTo>
                <a:lnTo>
                  <a:pt x="7362443" y="368808"/>
                </a:lnTo>
                <a:lnTo>
                  <a:pt x="7362443" y="393954"/>
                </a:lnTo>
                <a:lnTo>
                  <a:pt x="7438643" y="393954"/>
                </a:lnTo>
                <a:close/>
              </a:path>
              <a:path w="8989695" h="394334">
                <a:moveTo>
                  <a:pt x="7337298" y="393954"/>
                </a:moveTo>
                <a:lnTo>
                  <a:pt x="7337298" y="368808"/>
                </a:lnTo>
                <a:lnTo>
                  <a:pt x="7261098" y="368808"/>
                </a:lnTo>
                <a:lnTo>
                  <a:pt x="7261098" y="393954"/>
                </a:lnTo>
                <a:lnTo>
                  <a:pt x="7337298" y="393954"/>
                </a:lnTo>
                <a:close/>
              </a:path>
              <a:path w="8989695" h="394334">
                <a:moveTo>
                  <a:pt x="7235189" y="393954"/>
                </a:moveTo>
                <a:lnTo>
                  <a:pt x="7235189" y="368808"/>
                </a:lnTo>
                <a:lnTo>
                  <a:pt x="7158989" y="368808"/>
                </a:lnTo>
                <a:lnTo>
                  <a:pt x="7158989" y="393954"/>
                </a:lnTo>
                <a:lnTo>
                  <a:pt x="7235189" y="393954"/>
                </a:lnTo>
                <a:close/>
              </a:path>
              <a:path w="8989695" h="394334">
                <a:moveTo>
                  <a:pt x="7133843" y="393954"/>
                </a:moveTo>
                <a:lnTo>
                  <a:pt x="7133843" y="368808"/>
                </a:lnTo>
                <a:lnTo>
                  <a:pt x="7057643" y="368808"/>
                </a:lnTo>
                <a:lnTo>
                  <a:pt x="7057643" y="393954"/>
                </a:lnTo>
                <a:lnTo>
                  <a:pt x="7133843" y="393954"/>
                </a:lnTo>
                <a:close/>
              </a:path>
              <a:path w="8989695" h="394334">
                <a:moveTo>
                  <a:pt x="7032498" y="393954"/>
                </a:moveTo>
                <a:lnTo>
                  <a:pt x="7032498" y="368808"/>
                </a:lnTo>
                <a:lnTo>
                  <a:pt x="6956298" y="368808"/>
                </a:lnTo>
                <a:lnTo>
                  <a:pt x="6956298" y="393954"/>
                </a:lnTo>
                <a:lnTo>
                  <a:pt x="7032498" y="393954"/>
                </a:lnTo>
                <a:close/>
              </a:path>
              <a:path w="8989695" h="394334">
                <a:moveTo>
                  <a:pt x="6930389" y="393954"/>
                </a:moveTo>
                <a:lnTo>
                  <a:pt x="6930389" y="368808"/>
                </a:lnTo>
                <a:lnTo>
                  <a:pt x="6854189" y="368808"/>
                </a:lnTo>
                <a:lnTo>
                  <a:pt x="6854189" y="393954"/>
                </a:lnTo>
                <a:lnTo>
                  <a:pt x="6930389" y="393954"/>
                </a:lnTo>
                <a:close/>
              </a:path>
              <a:path w="8989695" h="394334">
                <a:moveTo>
                  <a:pt x="6829043" y="393954"/>
                </a:moveTo>
                <a:lnTo>
                  <a:pt x="6829043" y="368808"/>
                </a:lnTo>
                <a:lnTo>
                  <a:pt x="6752843" y="368808"/>
                </a:lnTo>
                <a:lnTo>
                  <a:pt x="6752843" y="393954"/>
                </a:lnTo>
                <a:lnTo>
                  <a:pt x="6829043" y="393954"/>
                </a:lnTo>
                <a:close/>
              </a:path>
              <a:path w="8989695" h="394334">
                <a:moveTo>
                  <a:pt x="6727698" y="393954"/>
                </a:moveTo>
                <a:lnTo>
                  <a:pt x="6727698" y="368808"/>
                </a:lnTo>
                <a:lnTo>
                  <a:pt x="6651498" y="368808"/>
                </a:lnTo>
                <a:lnTo>
                  <a:pt x="6651498" y="393954"/>
                </a:lnTo>
                <a:lnTo>
                  <a:pt x="6727698" y="393954"/>
                </a:lnTo>
                <a:close/>
              </a:path>
              <a:path w="8989695" h="394334">
                <a:moveTo>
                  <a:pt x="6625589" y="393954"/>
                </a:moveTo>
                <a:lnTo>
                  <a:pt x="6625589" y="368808"/>
                </a:lnTo>
                <a:lnTo>
                  <a:pt x="6549389" y="368808"/>
                </a:lnTo>
                <a:lnTo>
                  <a:pt x="6549389" y="393954"/>
                </a:lnTo>
                <a:lnTo>
                  <a:pt x="6625589" y="393954"/>
                </a:lnTo>
                <a:close/>
              </a:path>
              <a:path w="8989695" h="394334">
                <a:moveTo>
                  <a:pt x="6524243" y="393954"/>
                </a:moveTo>
                <a:lnTo>
                  <a:pt x="6524243" y="368808"/>
                </a:lnTo>
                <a:lnTo>
                  <a:pt x="6448043" y="368808"/>
                </a:lnTo>
                <a:lnTo>
                  <a:pt x="6448043" y="393954"/>
                </a:lnTo>
                <a:lnTo>
                  <a:pt x="6524243" y="393954"/>
                </a:lnTo>
                <a:close/>
              </a:path>
              <a:path w="8989695" h="394334">
                <a:moveTo>
                  <a:pt x="6422898" y="393954"/>
                </a:moveTo>
                <a:lnTo>
                  <a:pt x="6422898" y="368808"/>
                </a:lnTo>
                <a:lnTo>
                  <a:pt x="6346696" y="368808"/>
                </a:lnTo>
                <a:lnTo>
                  <a:pt x="6346696" y="393954"/>
                </a:lnTo>
                <a:lnTo>
                  <a:pt x="6422898" y="393954"/>
                </a:lnTo>
                <a:close/>
              </a:path>
              <a:path w="8989695" h="394334">
                <a:moveTo>
                  <a:pt x="6320789" y="393954"/>
                </a:moveTo>
                <a:lnTo>
                  <a:pt x="6320789" y="368808"/>
                </a:lnTo>
                <a:lnTo>
                  <a:pt x="6244589" y="368808"/>
                </a:lnTo>
                <a:lnTo>
                  <a:pt x="6244589" y="393954"/>
                </a:lnTo>
                <a:lnTo>
                  <a:pt x="6320789" y="393954"/>
                </a:lnTo>
                <a:close/>
              </a:path>
              <a:path w="8989695" h="394334">
                <a:moveTo>
                  <a:pt x="6219443" y="393954"/>
                </a:moveTo>
                <a:lnTo>
                  <a:pt x="6219443" y="368808"/>
                </a:lnTo>
                <a:lnTo>
                  <a:pt x="6143243" y="368808"/>
                </a:lnTo>
                <a:lnTo>
                  <a:pt x="6143243" y="393954"/>
                </a:lnTo>
                <a:lnTo>
                  <a:pt x="6219443" y="393954"/>
                </a:lnTo>
                <a:close/>
              </a:path>
              <a:path w="8989695" h="394334">
                <a:moveTo>
                  <a:pt x="6118085" y="393954"/>
                </a:moveTo>
                <a:lnTo>
                  <a:pt x="6118085" y="368808"/>
                </a:lnTo>
                <a:lnTo>
                  <a:pt x="6041885" y="368808"/>
                </a:lnTo>
                <a:lnTo>
                  <a:pt x="6041885" y="393954"/>
                </a:lnTo>
                <a:lnTo>
                  <a:pt x="6118085" y="393954"/>
                </a:lnTo>
                <a:close/>
              </a:path>
              <a:path w="8989695" h="394334">
                <a:moveTo>
                  <a:pt x="6015989" y="393954"/>
                </a:moveTo>
                <a:lnTo>
                  <a:pt x="6015989" y="368808"/>
                </a:lnTo>
                <a:lnTo>
                  <a:pt x="5939789" y="368808"/>
                </a:lnTo>
                <a:lnTo>
                  <a:pt x="5939789" y="393954"/>
                </a:lnTo>
                <a:lnTo>
                  <a:pt x="6015989" y="393954"/>
                </a:lnTo>
                <a:close/>
              </a:path>
              <a:path w="8989695" h="394334">
                <a:moveTo>
                  <a:pt x="5914643" y="393954"/>
                </a:moveTo>
                <a:lnTo>
                  <a:pt x="5914643" y="368808"/>
                </a:lnTo>
                <a:lnTo>
                  <a:pt x="5838443" y="368808"/>
                </a:lnTo>
                <a:lnTo>
                  <a:pt x="5838443" y="393954"/>
                </a:lnTo>
                <a:lnTo>
                  <a:pt x="5914643" y="393954"/>
                </a:lnTo>
                <a:close/>
              </a:path>
              <a:path w="8989695" h="394334">
                <a:moveTo>
                  <a:pt x="5813285" y="393954"/>
                </a:moveTo>
                <a:lnTo>
                  <a:pt x="5813285" y="368808"/>
                </a:lnTo>
                <a:lnTo>
                  <a:pt x="5737085" y="368808"/>
                </a:lnTo>
                <a:lnTo>
                  <a:pt x="5737085" y="393954"/>
                </a:lnTo>
                <a:lnTo>
                  <a:pt x="5813285" y="393954"/>
                </a:lnTo>
                <a:close/>
              </a:path>
              <a:path w="8989695" h="394334">
                <a:moveTo>
                  <a:pt x="5711189" y="393954"/>
                </a:moveTo>
                <a:lnTo>
                  <a:pt x="5711189" y="368808"/>
                </a:lnTo>
                <a:lnTo>
                  <a:pt x="5634990" y="368808"/>
                </a:lnTo>
                <a:lnTo>
                  <a:pt x="5634990" y="393954"/>
                </a:lnTo>
                <a:lnTo>
                  <a:pt x="5711189" y="393954"/>
                </a:lnTo>
                <a:close/>
              </a:path>
              <a:path w="8989695" h="394334">
                <a:moveTo>
                  <a:pt x="5609831" y="393954"/>
                </a:moveTo>
                <a:lnTo>
                  <a:pt x="5609831" y="368808"/>
                </a:lnTo>
                <a:lnTo>
                  <a:pt x="5533631" y="368808"/>
                </a:lnTo>
                <a:lnTo>
                  <a:pt x="5533631" y="393954"/>
                </a:lnTo>
                <a:lnTo>
                  <a:pt x="5609831" y="393954"/>
                </a:lnTo>
                <a:close/>
              </a:path>
              <a:path w="8989695" h="394334">
                <a:moveTo>
                  <a:pt x="5508498" y="393954"/>
                </a:moveTo>
                <a:lnTo>
                  <a:pt x="5508498" y="368808"/>
                </a:lnTo>
                <a:lnTo>
                  <a:pt x="5432298" y="368808"/>
                </a:lnTo>
                <a:lnTo>
                  <a:pt x="5432298" y="393954"/>
                </a:lnTo>
                <a:lnTo>
                  <a:pt x="5508498" y="393954"/>
                </a:lnTo>
                <a:close/>
              </a:path>
              <a:path w="8989695" h="394334">
                <a:moveTo>
                  <a:pt x="5406390" y="393954"/>
                </a:moveTo>
                <a:lnTo>
                  <a:pt x="5406390" y="368808"/>
                </a:lnTo>
                <a:lnTo>
                  <a:pt x="5330190" y="368808"/>
                </a:lnTo>
                <a:lnTo>
                  <a:pt x="5330190" y="393954"/>
                </a:lnTo>
                <a:lnTo>
                  <a:pt x="5406390" y="393954"/>
                </a:lnTo>
                <a:close/>
              </a:path>
              <a:path w="8989695" h="394334">
                <a:moveTo>
                  <a:pt x="5305044" y="393954"/>
                </a:moveTo>
                <a:lnTo>
                  <a:pt x="5305044" y="368808"/>
                </a:lnTo>
                <a:lnTo>
                  <a:pt x="5228844" y="368808"/>
                </a:lnTo>
                <a:lnTo>
                  <a:pt x="5228844" y="393954"/>
                </a:lnTo>
                <a:lnTo>
                  <a:pt x="5305044" y="393954"/>
                </a:lnTo>
                <a:close/>
              </a:path>
              <a:path w="8989695" h="394334">
                <a:moveTo>
                  <a:pt x="5203698" y="393954"/>
                </a:moveTo>
                <a:lnTo>
                  <a:pt x="5203698" y="368808"/>
                </a:lnTo>
                <a:lnTo>
                  <a:pt x="5127498" y="368808"/>
                </a:lnTo>
                <a:lnTo>
                  <a:pt x="5127498" y="393954"/>
                </a:lnTo>
                <a:lnTo>
                  <a:pt x="5203698" y="393954"/>
                </a:lnTo>
                <a:close/>
              </a:path>
              <a:path w="8989695" h="394334">
                <a:moveTo>
                  <a:pt x="5101590" y="393954"/>
                </a:moveTo>
                <a:lnTo>
                  <a:pt x="5101590" y="368808"/>
                </a:lnTo>
                <a:lnTo>
                  <a:pt x="5025390" y="368808"/>
                </a:lnTo>
                <a:lnTo>
                  <a:pt x="5025390" y="393954"/>
                </a:lnTo>
                <a:lnTo>
                  <a:pt x="5101590" y="393954"/>
                </a:lnTo>
                <a:close/>
              </a:path>
              <a:path w="8989695" h="394334">
                <a:moveTo>
                  <a:pt x="5000244" y="393954"/>
                </a:moveTo>
                <a:lnTo>
                  <a:pt x="5000244" y="368808"/>
                </a:lnTo>
                <a:lnTo>
                  <a:pt x="4924044" y="368808"/>
                </a:lnTo>
                <a:lnTo>
                  <a:pt x="4924044" y="393954"/>
                </a:lnTo>
                <a:lnTo>
                  <a:pt x="5000244" y="393954"/>
                </a:lnTo>
                <a:close/>
              </a:path>
              <a:path w="8989695" h="394334">
                <a:moveTo>
                  <a:pt x="4898898" y="393954"/>
                </a:moveTo>
                <a:lnTo>
                  <a:pt x="4898898" y="368808"/>
                </a:lnTo>
                <a:lnTo>
                  <a:pt x="4822698" y="368808"/>
                </a:lnTo>
                <a:lnTo>
                  <a:pt x="4822698" y="393954"/>
                </a:lnTo>
                <a:lnTo>
                  <a:pt x="4898898" y="393954"/>
                </a:lnTo>
                <a:close/>
              </a:path>
              <a:path w="8989695" h="394334">
                <a:moveTo>
                  <a:pt x="4796790" y="393954"/>
                </a:moveTo>
                <a:lnTo>
                  <a:pt x="4796790" y="368808"/>
                </a:lnTo>
                <a:lnTo>
                  <a:pt x="4720590" y="368808"/>
                </a:lnTo>
                <a:lnTo>
                  <a:pt x="4720590" y="393954"/>
                </a:lnTo>
                <a:lnTo>
                  <a:pt x="4796790" y="393954"/>
                </a:lnTo>
                <a:close/>
              </a:path>
              <a:path w="8989695" h="394334">
                <a:moveTo>
                  <a:pt x="4695444" y="393954"/>
                </a:moveTo>
                <a:lnTo>
                  <a:pt x="4695444" y="368808"/>
                </a:lnTo>
                <a:lnTo>
                  <a:pt x="4619244" y="368808"/>
                </a:lnTo>
                <a:lnTo>
                  <a:pt x="4619244" y="393954"/>
                </a:lnTo>
                <a:lnTo>
                  <a:pt x="4695444" y="393954"/>
                </a:lnTo>
                <a:close/>
              </a:path>
              <a:path w="8989695" h="394334">
                <a:moveTo>
                  <a:pt x="4594098" y="393954"/>
                </a:moveTo>
                <a:lnTo>
                  <a:pt x="4594098" y="368808"/>
                </a:lnTo>
                <a:lnTo>
                  <a:pt x="4517898" y="368808"/>
                </a:lnTo>
                <a:lnTo>
                  <a:pt x="4517898" y="393954"/>
                </a:lnTo>
                <a:lnTo>
                  <a:pt x="4594098" y="393954"/>
                </a:lnTo>
                <a:close/>
              </a:path>
              <a:path w="8989695" h="394334">
                <a:moveTo>
                  <a:pt x="4491990" y="393954"/>
                </a:moveTo>
                <a:lnTo>
                  <a:pt x="4491990" y="368808"/>
                </a:lnTo>
                <a:lnTo>
                  <a:pt x="4415790" y="368808"/>
                </a:lnTo>
                <a:lnTo>
                  <a:pt x="4415790" y="393954"/>
                </a:lnTo>
                <a:lnTo>
                  <a:pt x="4491990" y="393954"/>
                </a:lnTo>
                <a:close/>
              </a:path>
              <a:path w="8989695" h="394334">
                <a:moveTo>
                  <a:pt x="4390644" y="393954"/>
                </a:moveTo>
                <a:lnTo>
                  <a:pt x="4390644" y="368808"/>
                </a:lnTo>
                <a:lnTo>
                  <a:pt x="4314444" y="368808"/>
                </a:lnTo>
                <a:lnTo>
                  <a:pt x="4314444" y="393954"/>
                </a:lnTo>
                <a:lnTo>
                  <a:pt x="4390644" y="393954"/>
                </a:lnTo>
                <a:close/>
              </a:path>
              <a:path w="8989695" h="394334">
                <a:moveTo>
                  <a:pt x="4289298" y="393954"/>
                </a:moveTo>
                <a:lnTo>
                  <a:pt x="4289298" y="368808"/>
                </a:lnTo>
                <a:lnTo>
                  <a:pt x="4213098" y="368808"/>
                </a:lnTo>
                <a:lnTo>
                  <a:pt x="4213098" y="393954"/>
                </a:lnTo>
                <a:lnTo>
                  <a:pt x="4289298" y="393954"/>
                </a:lnTo>
                <a:close/>
              </a:path>
              <a:path w="8989695" h="394334">
                <a:moveTo>
                  <a:pt x="4187190" y="393954"/>
                </a:moveTo>
                <a:lnTo>
                  <a:pt x="4187190" y="368808"/>
                </a:lnTo>
                <a:lnTo>
                  <a:pt x="4110990" y="368808"/>
                </a:lnTo>
                <a:lnTo>
                  <a:pt x="4110990" y="393954"/>
                </a:lnTo>
                <a:lnTo>
                  <a:pt x="4187190" y="393954"/>
                </a:lnTo>
                <a:close/>
              </a:path>
              <a:path w="8989695" h="394334">
                <a:moveTo>
                  <a:pt x="4085844" y="393954"/>
                </a:moveTo>
                <a:lnTo>
                  <a:pt x="4085844" y="368808"/>
                </a:lnTo>
                <a:lnTo>
                  <a:pt x="4009644" y="368808"/>
                </a:lnTo>
                <a:lnTo>
                  <a:pt x="4009644" y="393954"/>
                </a:lnTo>
                <a:lnTo>
                  <a:pt x="4085844" y="393954"/>
                </a:lnTo>
                <a:close/>
              </a:path>
              <a:path w="8989695" h="394334">
                <a:moveTo>
                  <a:pt x="3984498" y="393954"/>
                </a:moveTo>
                <a:lnTo>
                  <a:pt x="3984498" y="368808"/>
                </a:lnTo>
                <a:lnTo>
                  <a:pt x="3908298" y="368808"/>
                </a:lnTo>
                <a:lnTo>
                  <a:pt x="3908298" y="393954"/>
                </a:lnTo>
                <a:lnTo>
                  <a:pt x="3984498" y="393954"/>
                </a:lnTo>
                <a:close/>
              </a:path>
              <a:path w="8989695" h="394334">
                <a:moveTo>
                  <a:pt x="3882390" y="393954"/>
                </a:moveTo>
                <a:lnTo>
                  <a:pt x="3882390" y="368808"/>
                </a:lnTo>
                <a:lnTo>
                  <a:pt x="3806190" y="368808"/>
                </a:lnTo>
                <a:lnTo>
                  <a:pt x="3806190" y="393954"/>
                </a:lnTo>
                <a:lnTo>
                  <a:pt x="3882390" y="393954"/>
                </a:lnTo>
                <a:close/>
              </a:path>
              <a:path w="8989695" h="394334">
                <a:moveTo>
                  <a:pt x="3781044" y="393954"/>
                </a:moveTo>
                <a:lnTo>
                  <a:pt x="3781044" y="368808"/>
                </a:lnTo>
                <a:lnTo>
                  <a:pt x="3704844" y="368808"/>
                </a:lnTo>
                <a:lnTo>
                  <a:pt x="3704844" y="393954"/>
                </a:lnTo>
                <a:lnTo>
                  <a:pt x="3781044" y="393954"/>
                </a:lnTo>
                <a:close/>
              </a:path>
              <a:path w="8989695" h="394334">
                <a:moveTo>
                  <a:pt x="3679698" y="393954"/>
                </a:moveTo>
                <a:lnTo>
                  <a:pt x="3679698" y="368808"/>
                </a:lnTo>
                <a:lnTo>
                  <a:pt x="3603498" y="368808"/>
                </a:lnTo>
                <a:lnTo>
                  <a:pt x="3603498" y="393954"/>
                </a:lnTo>
                <a:lnTo>
                  <a:pt x="3679698" y="393954"/>
                </a:lnTo>
                <a:close/>
              </a:path>
              <a:path w="8989695" h="394334">
                <a:moveTo>
                  <a:pt x="3577590" y="393954"/>
                </a:moveTo>
                <a:lnTo>
                  <a:pt x="3577590" y="368808"/>
                </a:lnTo>
                <a:lnTo>
                  <a:pt x="3501390" y="368808"/>
                </a:lnTo>
                <a:lnTo>
                  <a:pt x="3501390" y="393954"/>
                </a:lnTo>
                <a:lnTo>
                  <a:pt x="3577590" y="393954"/>
                </a:lnTo>
                <a:close/>
              </a:path>
              <a:path w="8989695" h="394334">
                <a:moveTo>
                  <a:pt x="3476244" y="393954"/>
                </a:moveTo>
                <a:lnTo>
                  <a:pt x="3476244" y="368808"/>
                </a:lnTo>
                <a:lnTo>
                  <a:pt x="3400044" y="368808"/>
                </a:lnTo>
                <a:lnTo>
                  <a:pt x="3400044" y="393954"/>
                </a:lnTo>
                <a:lnTo>
                  <a:pt x="3476244" y="393954"/>
                </a:lnTo>
                <a:close/>
              </a:path>
              <a:path w="8989695" h="394334">
                <a:moveTo>
                  <a:pt x="3374898" y="393954"/>
                </a:moveTo>
                <a:lnTo>
                  <a:pt x="3374898" y="368808"/>
                </a:lnTo>
                <a:lnTo>
                  <a:pt x="3298698" y="368808"/>
                </a:lnTo>
                <a:lnTo>
                  <a:pt x="3298698" y="393954"/>
                </a:lnTo>
                <a:lnTo>
                  <a:pt x="3374898" y="393954"/>
                </a:lnTo>
                <a:close/>
              </a:path>
              <a:path w="8989695" h="394334">
                <a:moveTo>
                  <a:pt x="3272790" y="393954"/>
                </a:moveTo>
                <a:lnTo>
                  <a:pt x="3272790" y="368808"/>
                </a:lnTo>
                <a:lnTo>
                  <a:pt x="3196590" y="368808"/>
                </a:lnTo>
                <a:lnTo>
                  <a:pt x="3196590" y="393954"/>
                </a:lnTo>
                <a:lnTo>
                  <a:pt x="3272790" y="393954"/>
                </a:lnTo>
                <a:close/>
              </a:path>
              <a:path w="8989695" h="394334">
                <a:moveTo>
                  <a:pt x="3171444" y="393954"/>
                </a:moveTo>
                <a:lnTo>
                  <a:pt x="3171444" y="368808"/>
                </a:lnTo>
                <a:lnTo>
                  <a:pt x="3095244" y="368808"/>
                </a:lnTo>
                <a:lnTo>
                  <a:pt x="3095244" y="393954"/>
                </a:lnTo>
                <a:lnTo>
                  <a:pt x="3171444" y="393954"/>
                </a:lnTo>
                <a:close/>
              </a:path>
              <a:path w="8989695" h="394334">
                <a:moveTo>
                  <a:pt x="3070098" y="393954"/>
                </a:moveTo>
                <a:lnTo>
                  <a:pt x="3070098" y="368808"/>
                </a:lnTo>
                <a:lnTo>
                  <a:pt x="2993898" y="368808"/>
                </a:lnTo>
                <a:lnTo>
                  <a:pt x="2993898" y="393954"/>
                </a:lnTo>
                <a:lnTo>
                  <a:pt x="3070098" y="393954"/>
                </a:lnTo>
                <a:close/>
              </a:path>
              <a:path w="8989695" h="394334">
                <a:moveTo>
                  <a:pt x="2967990" y="393954"/>
                </a:moveTo>
                <a:lnTo>
                  <a:pt x="2967990" y="368808"/>
                </a:lnTo>
                <a:lnTo>
                  <a:pt x="2891790" y="368808"/>
                </a:lnTo>
                <a:lnTo>
                  <a:pt x="2891790" y="393954"/>
                </a:lnTo>
                <a:lnTo>
                  <a:pt x="2967990" y="393954"/>
                </a:lnTo>
                <a:close/>
              </a:path>
              <a:path w="8989695" h="394334">
                <a:moveTo>
                  <a:pt x="2866644" y="393954"/>
                </a:moveTo>
                <a:lnTo>
                  <a:pt x="2866644" y="368808"/>
                </a:lnTo>
                <a:lnTo>
                  <a:pt x="2790444" y="368808"/>
                </a:lnTo>
                <a:lnTo>
                  <a:pt x="2790444" y="393954"/>
                </a:lnTo>
                <a:lnTo>
                  <a:pt x="2866644" y="393954"/>
                </a:lnTo>
                <a:close/>
              </a:path>
              <a:path w="8989695" h="394334">
                <a:moveTo>
                  <a:pt x="2765298" y="393954"/>
                </a:moveTo>
                <a:lnTo>
                  <a:pt x="2765298" y="368808"/>
                </a:lnTo>
                <a:lnTo>
                  <a:pt x="2689098" y="368808"/>
                </a:lnTo>
                <a:lnTo>
                  <a:pt x="2689098" y="393954"/>
                </a:lnTo>
                <a:lnTo>
                  <a:pt x="2765298" y="393954"/>
                </a:lnTo>
                <a:close/>
              </a:path>
              <a:path w="8989695" h="394334">
                <a:moveTo>
                  <a:pt x="2663190" y="393954"/>
                </a:moveTo>
                <a:lnTo>
                  <a:pt x="2663190" y="368808"/>
                </a:lnTo>
                <a:lnTo>
                  <a:pt x="2586990" y="368808"/>
                </a:lnTo>
                <a:lnTo>
                  <a:pt x="2586990" y="393954"/>
                </a:lnTo>
                <a:lnTo>
                  <a:pt x="2663190" y="393954"/>
                </a:lnTo>
                <a:close/>
              </a:path>
              <a:path w="8989695" h="394334">
                <a:moveTo>
                  <a:pt x="2561844" y="393954"/>
                </a:moveTo>
                <a:lnTo>
                  <a:pt x="2561844" y="368808"/>
                </a:lnTo>
                <a:lnTo>
                  <a:pt x="2485644" y="368808"/>
                </a:lnTo>
                <a:lnTo>
                  <a:pt x="2485644" y="393954"/>
                </a:lnTo>
                <a:lnTo>
                  <a:pt x="2561844" y="393954"/>
                </a:lnTo>
                <a:close/>
              </a:path>
              <a:path w="8989695" h="394334">
                <a:moveTo>
                  <a:pt x="2460498" y="393954"/>
                </a:moveTo>
                <a:lnTo>
                  <a:pt x="2460498" y="368808"/>
                </a:lnTo>
                <a:lnTo>
                  <a:pt x="2384297" y="368808"/>
                </a:lnTo>
                <a:lnTo>
                  <a:pt x="2384297" y="393954"/>
                </a:lnTo>
                <a:lnTo>
                  <a:pt x="2460498" y="393954"/>
                </a:lnTo>
                <a:close/>
              </a:path>
              <a:path w="8989695" h="394334">
                <a:moveTo>
                  <a:pt x="2358390" y="393954"/>
                </a:moveTo>
                <a:lnTo>
                  <a:pt x="2358390" y="368808"/>
                </a:lnTo>
                <a:lnTo>
                  <a:pt x="2282190" y="368808"/>
                </a:lnTo>
                <a:lnTo>
                  <a:pt x="2282190" y="393954"/>
                </a:lnTo>
                <a:lnTo>
                  <a:pt x="2358390" y="393954"/>
                </a:lnTo>
                <a:close/>
              </a:path>
              <a:path w="8989695" h="394334">
                <a:moveTo>
                  <a:pt x="2257044" y="393954"/>
                </a:moveTo>
                <a:lnTo>
                  <a:pt x="2257044" y="368808"/>
                </a:lnTo>
                <a:lnTo>
                  <a:pt x="2180844" y="368808"/>
                </a:lnTo>
                <a:lnTo>
                  <a:pt x="2180844" y="393954"/>
                </a:lnTo>
                <a:lnTo>
                  <a:pt x="2257044" y="393954"/>
                </a:lnTo>
                <a:close/>
              </a:path>
              <a:path w="8989695" h="394334">
                <a:moveTo>
                  <a:pt x="2155698" y="393954"/>
                </a:moveTo>
                <a:lnTo>
                  <a:pt x="2155698" y="368808"/>
                </a:lnTo>
                <a:lnTo>
                  <a:pt x="2079498" y="368808"/>
                </a:lnTo>
                <a:lnTo>
                  <a:pt x="2079498" y="393954"/>
                </a:lnTo>
                <a:lnTo>
                  <a:pt x="2155698" y="393954"/>
                </a:lnTo>
                <a:close/>
              </a:path>
              <a:path w="8989695" h="394334">
                <a:moveTo>
                  <a:pt x="2053589" y="393954"/>
                </a:moveTo>
                <a:lnTo>
                  <a:pt x="2053589" y="368808"/>
                </a:lnTo>
                <a:lnTo>
                  <a:pt x="1977389" y="368808"/>
                </a:lnTo>
                <a:lnTo>
                  <a:pt x="1977389" y="393954"/>
                </a:lnTo>
                <a:lnTo>
                  <a:pt x="2053589" y="393954"/>
                </a:lnTo>
                <a:close/>
              </a:path>
              <a:path w="8989695" h="394334">
                <a:moveTo>
                  <a:pt x="1952244" y="393954"/>
                </a:moveTo>
                <a:lnTo>
                  <a:pt x="1952244" y="368808"/>
                </a:lnTo>
                <a:lnTo>
                  <a:pt x="1876044" y="368808"/>
                </a:lnTo>
                <a:lnTo>
                  <a:pt x="1876044" y="393954"/>
                </a:lnTo>
                <a:lnTo>
                  <a:pt x="1952244" y="393954"/>
                </a:lnTo>
                <a:close/>
              </a:path>
              <a:path w="8989695" h="394334">
                <a:moveTo>
                  <a:pt x="1850898" y="393954"/>
                </a:moveTo>
                <a:lnTo>
                  <a:pt x="1850898" y="368808"/>
                </a:lnTo>
                <a:lnTo>
                  <a:pt x="1774698" y="368808"/>
                </a:lnTo>
                <a:lnTo>
                  <a:pt x="1774698" y="393954"/>
                </a:lnTo>
                <a:lnTo>
                  <a:pt x="1850898" y="393954"/>
                </a:lnTo>
                <a:close/>
              </a:path>
              <a:path w="8989695" h="394334">
                <a:moveTo>
                  <a:pt x="1748789" y="393954"/>
                </a:moveTo>
                <a:lnTo>
                  <a:pt x="1748789" y="368808"/>
                </a:lnTo>
                <a:lnTo>
                  <a:pt x="1672589" y="368808"/>
                </a:lnTo>
                <a:lnTo>
                  <a:pt x="1672589" y="393954"/>
                </a:lnTo>
                <a:lnTo>
                  <a:pt x="1748789" y="393954"/>
                </a:lnTo>
                <a:close/>
              </a:path>
              <a:path w="8989695" h="394334">
                <a:moveTo>
                  <a:pt x="1647444" y="393954"/>
                </a:moveTo>
                <a:lnTo>
                  <a:pt x="1647444" y="368808"/>
                </a:lnTo>
                <a:lnTo>
                  <a:pt x="1571244" y="368808"/>
                </a:lnTo>
                <a:lnTo>
                  <a:pt x="1571244" y="393954"/>
                </a:lnTo>
                <a:lnTo>
                  <a:pt x="1647444" y="393954"/>
                </a:lnTo>
                <a:close/>
              </a:path>
              <a:path w="8989695" h="394334">
                <a:moveTo>
                  <a:pt x="1546098" y="393954"/>
                </a:moveTo>
                <a:lnTo>
                  <a:pt x="1546098" y="368808"/>
                </a:lnTo>
                <a:lnTo>
                  <a:pt x="1469898" y="368808"/>
                </a:lnTo>
                <a:lnTo>
                  <a:pt x="1469898" y="393954"/>
                </a:lnTo>
                <a:lnTo>
                  <a:pt x="1546098" y="393954"/>
                </a:lnTo>
                <a:close/>
              </a:path>
              <a:path w="8989695" h="394334">
                <a:moveTo>
                  <a:pt x="1443989" y="393954"/>
                </a:moveTo>
                <a:lnTo>
                  <a:pt x="1443989" y="368808"/>
                </a:lnTo>
                <a:lnTo>
                  <a:pt x="1367789" y="368808"/>
                </a:lnTo>
                <a:lnTo>
                  <a:pt x="1367789" y="393954"/>
                </a:lnTo>
                <a:lnTo>
                  <a:pt x="1443989" y="393954"/>
                </a:lnTo>
                <a:close/>
              </a:path>
              <a:path w="8989695" h="394334">
                <a:moveTo>
                  <a:pt x="1342644" y="393954"/>
                </a:moveTo>
                <a:lnTo>
                  <a:pt x="1342644" y="368808"/>
                </a:lnTo>
                <a:lnTo>
                  <a:pt x="1266444" y="368808"/>
                </a:lnTo>
                <a:lnTo>
                  <a:pt x="1266444" y="393954"/>
                </a:lnTo>
                <a:lnTo>
                  <a:pt x="1342644" y="393954"/>
                </a:lnTo>
                <a:close/>
              </a:path>
              <a:path w="8989695" h="394334">
                <a:moveTo>
                  <a:pt x="1241298" y="393954"/>
                </a:moveTo>
                <a:lnTo>
                  <a:pt x="1241298" y="368808"/>
                </a:lnTo>
                <a:lnTo>
                  <a:pt x="1165098" y="368808"/>
                </a:lnTo>
                <a:lnTo>
                  <a:pt x="1165098" y="393954"/>
                </a:lnTo>
                <a:lnTo>
                  <a:pt x="1241298" y="393954"/>
                </a:lnTo>
                <a:close/>
              </a:path>
              <a:path w="8989695" h="394334">
                <a:moveTo>
                  <a:pt x="1139189" y="393954"/>
                </a:moveTo>
                <a:lnTo>
                  <a:pt x="1139189" y="368808"/>
                </a:lnTo>
                <a:lnTo>
                  <a:pt x="1062989" y="368808"/>
                </a:lnTo>
                <a:lnTo>
                  <a:pt x="1062989" y="393954"/>
                </a:lnTo>
                <a:lnTo>
                  <a:pt x="1139189" y="393954"/>
                </a:lnTo>
                <a:close/>
              </a:path>
              <a:path w="8989695" h="394334">
                <a:moveTo>
                  <a:pt x="1037844" y="393954"/>
                </a:moveTo>
                <a:lnTo>
                  <a:pt x="1037844" y="368808"/>
                </a:lnTo>
                <a:lnTo>
                  <a:pt x="961644" y="368808"/>
                </a:lnTo>
                <a:lnTo>
                  <a:pt x="961644" y="393954"/>
                </a:lnTo>
                <a:lnTo>
                  <a:pt x="1037844" y="393954"/>
                </a:lnTo>
                <a:close/>
              </a:path>
              <a:path w="8989695" h="394334">
                <a:moveTo>
                  <a:pt x="936498" y="393954"/>
                </a:moveTo>
                <a:lnTo>
                  <a:pt x="936498" y="368808"/>
                </a:lnTo>
                <a:lnTo>
                  <a:pt x="860298" y="368808"/>
                </a:lnTo>
                <a:lnTo>
                  <a:pt x="860298" y="393954"/>
                </a:lnTo>
                <a:lnTo>
                  <a:pt x="936498" y="393954"/>
                </a:lnTo>
                <a:close/>
              </a:path>
              <a:path w="8989695" h="394334">
                <a:moveTo>
                  <a:pt x="834389" y="393954"/>
                </a:moveTo>
                <a:lnTo>
                  <a:pt x="834389" y="368808"/>
                </a:lnTo>
                <a:lnTo>
                  <a:pt x="758189" y="368808"/>
                </a:lnTo>
                <a:lnTo>
                  <a:pt x="758189" y="393954"/>
                </a:lnTo>
                <a:lnTo>
                  <a:pt x="834389" y="393954"/>
                </a:lnTo>
                <a:close/>
              </a:path>
              <a:path w="8989695" h="394334">
                <a:moveTo>
                  <a:pt x="733044" y="393954"/>
                </a:moveTo>
                <a:lnTo>
                  <a:pt x="733044" y="368808"/>
                </a:lnTo>
                <a:lnTo>
                  <a:pt x="656844" y="368808"/>
                </a:lnTo>
                <a:lnTo>
                  <a:pt x="656844" y="393954"/>
                </a:lnTo>
                <a:lnTo>
                  <a:pt x="733044" y="393954"/>
                </a:lnTo>
                <a:close/>
              </a:path>
              <a:path w="8989695" h="394334">
                <a:moveTo>
                  <a:pt x="631697" y="393954"/>
                </a:moveTo>
                <a:lnTo>
                  <a:pt x="631697" y="368808"/>
                </a:lnTo>
                <a:lnTo>
                  <a:pt x="555497" y="368808"/>
                </a:lnTo>
                <a:lnTo>
                  <a:pt x="555497" y="393954"/>
                </a:lnTo>
                <a:lnTo>
                  <a:pt x="631697" y="393954"/>
                </a:lnTo>
                <a:close/>
              </a:path>
              <a:path w="8989695" h="394334">
                <a:moveTo>
                  <a:pt x="529590" y="393954"/>
                </a:moveTo>
                <a:lnTo>
                  <a:pt x="529590" y="368808"/>
                </a:lnTo>
                <a:lnTo>
                  <a:pt x="453390" y="368808"/>
                </a:lnTo>
                <a:lnTo>
                  <a:pt x="453390" y="393954"/>
                </a:lnTo>
                <a:lnTo>
                  <a:pt x="529590" y="393954"/>
                </a:lnTo>
                <a:close/>
              </a:path>
              <a:path w="8989695" h="394334">
                <a:moveTo>
                  <a:pt x="428244" y="393954"/>
                </a:moveTo>
                <a:lnTo>
                  <a:pt x="428244" y="368808"/>
                </a:lnTo>
                <a:lnTo>
                  <a:pt x="352044" y="368808"/>
                </a:lnTo>
                <a:lnTo>
                  <a:pt x="352044" y="393954"/>
                </a:lnTo>
                <a:lnTo>
                  <a:pt x="428244" y="393954"/>
                </a:lnTo>
                <a:close/>
              </a:path>
              <a:path w="8989695" h="394334">
                <a:moveTo>
                  <a:pt x="326897" y="393954"/>
                </a:moveTo>
                <a:lnTo>
                  <a:pt x="326897" y="368808"/>
                </a:lnTo>
                <a:lnTo>
                  <a:pt x="250697" y="368808"/>
                </a:lnTo>
                <a:lnTo>
                  <a:pt x="250697" y="393954"/>
                </a:lnTo>
                <a:lnTo>
                  <a:pt x="326897" y="393954"/>
                </a:lnTo>
                <a:close/>
              </a:path>
              <a:path w="8989695" h="394334">
                <a:moveTo>
                  <a:pt x="224790" y="393954"/>
                </a:moveTo>
                <a:lnTo>
                  <a:pt x="224790" y="368808"/>
                </a:lnTo>
                <a:lnTo>
                  <a:pt x="148590" y="368808"/>
                </a:lnTo>
                <a:lnTo>
                  <a:pt x="148590" y="393954"/>
                </a:lnTo>
                <a:lnTo>
                  <a:pt x="224790" y="393954"/>
                </a:lnTo>
                <a:close/>
              </a:path>
              <a:path w="8989695" h="394334">
                <a:moveTo>
                  <a:pt x="123443" y="393954"/>
                </a:moveTo>
                <a:lnTo>
                  <a:pt x="123443" y="368808"/>
                </a:lnTo>
                <a:lnTo>
                  <a:pt x="47243" y="368808"/>
                </a:lnTo>
                <a:lnTo>
                  <a:pt x="47243" y="393954"/>
                </a:lnTo>
                <a:lnTo>
                  <a:pt x="123443" y="393954"/>
                </a:lnTo>
                <a:close/>
              </a:path>
            </a:pathLst>
          </a:custGeom>
          <a:solidFill>
            <a:srgbClr val="1A87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2907919" y="6120638"/>
            <a:ext cx="478409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1A87FF"/>
                </a:solidFill>
                <a:latin typeface="Arial"/>
                <a:cs typeface="Arial"/>
              </a:rPr>
              <a:t>Sandia National </a:t>
            </a:r>
            <a:r>
              <a:rPr dirty="0" sz="2000" spc="-5" b="1">
                <a:solidFill>
                  <a:srgbClr val="1A87FF"/>
                </a:solidFill>
                <a:latin typeface="Arial"/>
                <a:cs typeface="Arial"/>
              </a:rPr>
              <a:t>Labs, Albuquerque,</a:t>
            </a:r>
            <a:r>
              <a:rPr dirty="0" sz="2000" spc="-40" b="1">
                <a:solidFill>
                  <a:srgbClr val="1A87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1A87FF"/>
                </a:solidFill>
                <a:latin typeface="Arial"/>
                <a:cs typeface="Arial"/>
              </a:rPr>
              <a:t>US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000" spc="-5" b="1">
                <a:solidFill>
                  <a:srgbClr val="1A87FF"/>
                </a:solidFill>
                <a:latin typeface="Arial"/>
                <a:cs typeface="Arial"/>
              </a:rPr>
              <a:t>+ </a:t>
            </a:r>
            <a:r>
              <a:rPr dirty="0" sz="2000" spc="-10" b="1">
                <a:solidFill>
                  <a:srgbClr val="1A87FF"/>
                </a:solidFill>
                <a:latin typeface="Arial"/>
                <a:cs typeface="Arial"/>
              </a:rPr>
              <a:t>community</a:t>
            </a:r>
            <a:r>
              <a:rPr dirty="0" sz="2000" spc="-15" b="1">
                <a:solidFill>
                  <a:srgbClr val="1A87FF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1A87FF"/>
                </a:solidFill>
                <a:latin typeface="Arial"/>
                <a:cs typeface="Arial"/>
              </a:rPr>
              <a:t>contributions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9333359" y="6983840"/>
            <a:ext cx="12192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dirty="0" sz="1000">
                <a:solidFill>
                  <a:srgbClr val="FFFFFF"/>
                </a:solidFill>
                <a:latin typeface="Arial"/>
                <a:cs typeface="Arial"/>
              </a:rPr>
              <a:t>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13" name="object 1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Christian </a:t>
            </a:r>
            <a:r>
              <a:rPr dirty="0" spc="-5"/>
              <a:t>Doppler Laboratory </a:t>
            </a:r>
            <a:r>
              <a:rPr dirty="0"/>
              <a:t>on </a:t>
            </a:r>
            <a:r>
              <a:rPr dirty="0" spc="-5"/>
              <a:t>Particulate </a:t>
            </a:r>
            <a:r>
              <a:rPr dirty="0"/>
              <a:t>Flow</a:t>
            </a:r>
            <a:r>
              <a:rPr dirty="0" spc="-110"/>
              <a:t> </a:t>
            </a:r>
            <a:r>
              <a:rPr dirty="0"/>
              <a:t>Modelling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5189346" y="6997558"/>
            <a:ext cx="1329690" cy="16764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  <a:hlinkClick r:id="rId3"/>
              </a:rPr>
              <a:t>www.particulate-flow.at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5118" y="3220466"/>
            <a:ext cx="2340610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II.</a:t>
            </a:r>
            <a:r>
              <a:rPr dirty="0" spc="-75"/>
              <a:t> </a:t>
            </a:r>
            <a:r>
              <a:rPr dirty="0" spc="-5"/>
              <a:t>Models</a:t>
            </a:r>
          </a:p>
        </p:txBody>
      </p:sp>
      <p:sp>
        <p:nvSpPr>
          <p:cNvPr id="3" name="object 3"/>
          <p:cNvSpPr/>
          <p:nvPr/>
        </p:nvSpPr>
        <p:spPr>
          <a:xfrm>
            <a:off x="774839" y="37779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74839" y="46352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4000" y="85725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74839" y="549249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74839" y="6349746"/>
            <a:ext cx="9144000" cy="857250"/>
          </a:xfrm>
          <a:custGeom>
            <a:avLst/>
            <a:gdLst/>
            <a:ahLst/>
            <a:cxnLst/>
            <a:rect l="l" t="t" r="r" b="b"/>
            <a:pathLst>
              <a:path w="9144000" h="857250">
                <a:moveTo>
                  <a:pt x="0" y="0"/>
                </a:moveTo>
                <a:lnTo>
                  <a:pt x="0" y="857250"/>
                </a:lnTo>
                <a:lnTo>
                  <a:pt x="9143999" y="857250"/>
                </a:lnTo>
                <a:lnTo>
                  <a:pt x="9143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529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kloss</dc:creator>
  <dc:title>Microsoft PowerPoint - kloss.ppt [Kompatibilitätsmodus]</dc:title>
  <dcterms:created xsi:type="dcterms:W3CDTF">2019-11-08T05:00:40Z</dcterms:created>
  <dcterms:modified xsi:type="dcterms:W3CDTF">2019-11-08T05:00:40Z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2011-08-09T00:00:00Z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2019-11-08T00:00:00Z</vt:filetime>
  </property>
</Properties>
</file>